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844" autoAdjust="0"/>
  </p:normalViewPr>
  <p:slideViewPr>
    <p:cSldViewPr snapToGrid="0">
      <p:cViewPr varScale="1">
        <p:scale>
          <a:sx n="106" d="100"/>
          <a:sy n="106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7FCB3-C67A-4A1F-A9DB-26DBBC40AB92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58D96-77EE-49A2-A8F7-991210C3DCC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415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58D96-77EE-49A2-A8F7-991210C3DCC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3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B53D2F-B9AE-6FF5-06BC-B335B467D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938883-C033-6B1B-1E3B-1E0D58FD1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A4FF9B-134E-F321-B4BB-DBAA9F9E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FAB41B-EDE4-6E55-9434-115ADBCA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FC4D6F-3FF8-1198-A131-2BD9C5D0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84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75E83F-652F-D88E-0909-A9C8B633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4B7DEE-4002-A2B0-B70A-CA69EE595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0C84E1-1158-B9C1-0249-CAE89CB4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2A6126-73E5-C098-51C2-0A04F0DC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CCB173-1B47-06E1-E236-FABC0FEB3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57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F8D4A6-801F-4CB6-CF2F-7F5414D72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78947F-B442-F9B9-B2CC-DF61AEB2B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13AF91-8B76-7624-5585-B10EF254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377DD9-A460-6FA8-E1CE-E5ECECE3C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8B42F5-C1CE-4240-634C-251C23296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41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FE9221-0FD0-60BF-16FE-4857DDB9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4178F1-B4E6-BEA8-281C-8788E3537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B6D369-8843-F553-1A5D-03449BB7B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769C03-7729-E634-3034-0C083787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44B2D7-701C-6C3C-5DE9-5BCA4D2A3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4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698F23-D419-7293-F772-5704373F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263855-814C-1C44-ABC9-65834F2A6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C44306-1CB1-5594-0040-B8787D86F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BB271E-41CC-3D8B-7839-3FEB392C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41C2FD-D9AA-CB83-9F09-F7003493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362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D2D709-8BD4-77B1-F21C-360C7401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DBA364-DEBE-645E-7898-0C382A87C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460904-A44F-DD82-485A-EE90ED10E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8566DC-598E-8765-4219-37C6EF6F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A7DFE9-F398-94BB-EF8C-E1CC4F49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1CD2AA-3C26-95AF-B078-8A689837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327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03AFC-FDF4-4E9A-60F4-A9D1ABC5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899F3D-6921-EFC2-7662-E4C91A34D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3015B7-30C8-56F0-5B3F-147364B1B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4A04B4-6999-6DD1-D96B-4EFF30A40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CD77433-D33B-BCAD-C6AE-DE03BF3EA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163645-ED94-E069-E27B-DDC41651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31A30F1-B41D-428A-3F6F-68A0C67A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7ED707-BA6A-E670-C3E7-85B24FC2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62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4C0E2-E16A-8257-87D1-035454CD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DA349D-0D09-ECD4-C03D-0986344F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302209-6E96-15F0-E905-43AB155F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D944BA-CDA5-8EC8-D4E3-163001AA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19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FC877F8-F107-928F-61CC-D2AB9043A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539DF6-927F-146F-5ECA-18BA3C172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47143E-CA30-25F9-4C25-5B10EEBF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20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44FFCE-59CB-B761-A937-9F8CC4F6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D9E158-7191-1388-18BB-CF8C1CF84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9F0233-3A3B-2492-4C27-E03598A8B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F76291-04F1-9937-BF57-1940F32A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A9DF46-4A57-9FED-F745-750934F8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7C54DD-3548-1676-A5B4-1699AA8A6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243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8C425F-2E4D-3768-D840-95A4A827F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89AC9F5-F658-AFEF-ACE7-3593F1A81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71E9AE-7FDE-5657-9C54-09BDDB953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7054D1-E47E-5288-0C22-F423FA31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39529E-8DC0-A73A-FC60-276AA0081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83ADB5-EBB6-55D2-64F5-564288FD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81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9895A6-3939-3424-909C-8A4BD9F1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1406D8-2062-80BF-7F27-DFD486E0F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4CE57A-2C2D-AE1E-7742-0140EA9D3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E8C7DD-34AF-43DF-817D-9C87B03C243D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1C5ADD-CFF5-C238-7B91-3C73029C3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795C64-EE45-6686-B73F-5147E9117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26D107-AF93-45D5-A4E3-D51A6B91DD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67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E299A99-D158-5C36-2670-15F52E4176ED}"/>
              </a:ext>
            </a:extLst>
          </p:cNvPr>
          <p:cNvSpPr/>
          <p:nvPr/>
        </p:nvSpPr>
        <p:spPr>
          <a:xfrm>
            <a:off x="67146" y="3705845"/>
            <a:ext cx="3426506" cy="303678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C43FC5-C95D-9BB2-5444-37D5C604C57F}"/>
              </a:ext>
            </a:extLst>
          </p:cNvPr>
          <p:cNvSpPr/>
          <p:nvPr/>
        </p:nvSpPr>
        <p:spPr>
          <a:xfrm>
            <a:off x="-1" y="0"/>
            <a:ext cx="10314919" cy="106035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8985C5-E1DD-2D9D-4063-1199A511F6DA}"/>
              </a:ext>
            </a:extLst>
          </p:cNvPr>
          <p:cNvSpPr/>
          <p:nvPr/>
        </p:nvSpPr>
        <p:spPr>
          <a:xfrm>
            <a:off x="61433" y="1392553"/>
            <a:ext cx="3420185" cy="231329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3259C3-5555-5B5A-68EC-59B62CACF283}"/>
              </a:ext>
            </a:extLst>
          </p:cNvPr>
          <p:cNvSpPr/>
          <p:nvPr/>
        </p:nvSpPr>
        <p:spPr>
          <a:xfrm>
            <a:off x="61434" y="1132901"/>
            <a:ext cx="3420184" cy="20843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/>
              <a:t>Malformations Anorectales</a:t>
            </a:r>
            <a:endParaRPr lang="en-CA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5D192C-E7DD-C411-AD1F-9894E1524312}"/>
              </a:ext>
            </a:extLst>
          </p:cNvPr>
          <p:cNvSpPr/>
          <p:nvPr/>
        </p:nvSpPr>
        <p:spPr>
          <a:xfrm>
            <a:off x="3619453" y="1145549"/>
            <a:ext cx="4197770" cy="2167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/>
              <a:t>Clinique MAREC</a:t>
            </a:r>
            <a:endParaRPr lang="en-CA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747F0D-4974-0182-ED1B-A77E8884AE04}"/>
              </a:ext>
            </a:extLst>
          </p:cNvPr>
          <p:cNvSpPr/>
          <p:nvPr/>
        </p:nvSpPr>
        <p:spPr>
          <a:xfrm>
            <a:off x="8034949" y="1145549"/>
            <a:ext cx="3994087" cy="2097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/>
              <a:t>Survol sur 10 ans</a:t>
            </a:r>
            <a:endParaRPr lang="en-CA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61E369-7765-7236-5086-3DD473B1B0F3}"/>
              </a:ext>
            </a:extLst>
          </p:cNvPr>
          <p:cNvSpPr/>
          <p:nvPr/>
        </p:nvSpPr>
        <p:spPr>
          <a:xfrm>
            <a:off x="8084489" y="4539256"/>
            <a:ext cx="3994087" cy="2097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/>
              <a:t>Points forts</a:t>
            </a:r>
            <a:endParaRPr lang="en-CA" sz="1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8871CEA-881C-50C0-14A3-BDE5EE467B3B}"/>
              </a:ext>
            </a:extLst>
          </p:cNvPr>
          <p:cNvSpPr txBox="1"/>
          <p:nvPr/>
        </p:nvSpPr>
        <p:spPr>
          <a:xfrm>
            <a:off x="67146" y="41185"/>
            <a:ext cx="10190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Implantation d'une clinique ambulatoire multidisciplinaire pour les patients atteints de pathologies colorectales congénitales : 10 ans d'expérience et d'apprentissage communs</a:t>
            </a:r>
            <a:endParaRPr lang="en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A06D4B1-A007-D45A-4267-68E25C2A916D}"/>
              </a:ext>
            </a:extLst>
          </p:cNvPr>
          <p:cNvSpPr txBox="1"/>
          <p:nvPr/>
        </p:nvSpPr>
        <p:spPr>
          <a:xfrm>
            <a:off x="103359" y="643168"/>
            <a:ext cx="5658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0" u="sng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Merieme Habti</a:t>
            </a:r>
            <a:r>
              <a:rPr lang="fr-FR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Caroline Daoust, Annie Le-Nguyen, Nelson Piché, Mona </a:t>
            </a:r>
            <a:r>
              <a:rPr lang="fr-FR" sz="8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Beaunoyer</a:t>
            </a:r>
            <a:r>
              <a:rPr lang="fr-FR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Christophe Faure, Ann </a:t>
            </a:r>
            <a:r>
              <a:rPr lang="fr-FR" sz="8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Aspirot</a:t>
            </a:r>
            <a:endParaRPr lang="en-CA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E91EFDA6-9716-4B27-34B3-6F9325D24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29270"/>
              </p:ext>
            </p:extLst>
          </p:nvPr>
        </p:nvGraphicFramePr>
        <p:xfrm>
          <a:off x="8283867" y="2935590"/>
          <a:ext cx="3594896" cy="126158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100458">
                  <a:extLst>
                    <a:ext uri="{9D8B030D-6E8A-4147-A177-3AD203B41FA5}">
                      <a16:colId xmlns:a16="http://schemas.microsoft.com/office/drawing/2014/main" val="3276207701"/>
                    </a:ext>
                  </a:extLst>
                </a:gridCol>
                <a:gridCol w="1494438">
                  <a:extLst>
                    <a:ext uri="{9D8B030D-6E8A-4147-A177-3AD203B41FA5}">
                      <a16:colId xmlns:a16="http://schemas.microsoft.com/office/drawing/2014/main" val="1876052706"/>
                    </a:ext>
                  </a:extLst>
                </a:gridCol>
              </a:tblGrid>
              <a:tr h="180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Hirschsprung</a:t>
                      </a:r>
                      <a:endParaRPr lang="en-CA" sz="10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r-CA" sz="10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(43%)</a:t>
                      </a:r>
                      <a:endParaRPr lang="en-CA" sz="1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4875840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Fistule recto-urétrale</a:t>
                      </a:r>
                      <a:endParaRPr lang="en-CA" sz="10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fr-CA" sz="10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(14%)</a:t>
                      </a:r>
                      <a:endParaRPr lang="en-CA" sz="1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9074771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Fistule recto-périnéale</a:t>
                      </a:r>
                      <a:endParaRPr lang="en-CA" sz="10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fr-CA" sz="10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(12.8%)</a:t>
                      </a:r>
                      <a:endParaRPr lang="en-CA" sz="1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429613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Fistule recto-vestibulaire</a:t>
                      </a:r>
                      <a:endParaRPr lang="en-CA" sz="10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fr-CA" sz="10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(12.8%)</a:t>
                      </a:r>
                      <a:endParaRPr lang="en-CA" sz="1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969725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Cloaque</a:t>
                      </a:r>
                      <a:endParaRPr lang="en-CA" sz="1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(4%)</a:t>
                      </a:r>
                      <a:endParaRPr lang="en-CA" sz="10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301420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Atrésie anale sans fistule</a:t>
                      </a:r>
                      <a:endParaRPr lang="en-CA" sz="1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(3.5%)</a:t>
                      </a:r>
                      <a:endParaRPr lang="en-CA" sz="10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2084384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Autre malformation/diagnostic</a:t>
                      </a:r>
                      <a:endParaRPr lang="en-CA" sz="1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17 (9.9%)</a:t>
                      </a:r>
                      <a:endParaRPr lang="en-CA" sz="10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2098256"/>
                  </a:ext>
                </a:extLst>
              </a:tr>
            </a:tbl>
          </a:graphicData>
        </a:graphic>
      </p:graphicFrame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0E9BFE47-8464-41A2-2B2F-89D39BCCFD76}"/>
              </a:ext>
            </a:extLst>
          </p:cNvPr>
          <p:cNvSpPr/>
          <p:nvPr/>
        </p:nvSpPr>
        <p:spPr>
          <a:xfrm>
            <a:off x="302887" y="1557698"/>
            <a:ext cx="683829" cy="2534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A2CFBD1-A095-DCED-F083-F8971457CED5}"/>
              </a:ext>
            </a:extLst>
          </p:cNvPr>
          <p:cNvSpPr txBox="1"/>
          <p:nvPr/>
        </p:nvSpPr>
        <p:spPr>
          <a:xfrm>
            <a:off x="308599" y="1535034"/>
            <a:ext cx="80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Garçon</a:t>
            </a:r>
            <a:endParaRPr lang="en-CA" dirty="0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9FEF466E-89E6-D5A3-9035-949544E0F323}"/>
              </a:ext>
            </a:extLst>
          </p:cNvPr>
          <p:cNvSpPr/>
          <p:nvPr/>
        </p:nvSpPr>
        <p:spPr>
          <a:xfrm>
            <a:off x="2486751" y="1584441"/>
            <a:ext cx="683829" cy="2534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2DE171D-4C31-4284-46AC-291191AED835}"/>
              </a:ext>
            </a:extLst>
          </p:cNvPr>
          <p:cNvSpPr txBox="1"/>
          <p:nvPr/>
        </p:nvSpPr>
        <p:spPr>
          <a:xfrm>
            <a:off x="2595867" y="1575726"/>
            <a:ext cx="491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Fille</a:t>
            </a:r>
            <a:endParaRPr lang="en-CA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9ADFADC-CBF8-9852-CD36-9A5374047190}"/>
              </a:ext>
            </a:extLst>
          </p:cNvPr>
          <p:cNvSpPr txBox="1"/>
          <p:nvPr/>
        </p:nvSpPr>
        <p:spPr>
          <a:xfrm>
            <a:off x="8328882" y="1382189"/>
            <a:ext cx="3042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dirty="0">
                <a:latin typeface="Arial" panose="020B0604020202020204" pitchFamily="34" charset="0"/>
                <a:cs typeface="Arial" panose="020B0604020202020204" pitchFamily="34" charset="0"/>
              </a:rPr>
              <a:t>172 patients </a:t>
            </a:r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suivis entre 2014 et 2024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4FB1DD57-CB3A-4B5B-4A12-08FD987F3053}"/>
              </a:ext>
            </a:extLst>
          </p:cNvPr>
          <p:cNvSpPr txBox="1"/>
          <p:nvPr/>
        </p:nvSpPr>
        <p:spPr>
          <a:xfrm>
            <a:off x="8328758" y="1820045"/>
            <a:ext cx="39940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Nombre de chirurgie par patient (</a:t>
            </a:r>
            <a:r>
              <a:rPr lang="fr-CA" sz="1000" dirty="0" err="1">
                <a:latin typeface="Arial" panose="020B0604020202020204" pitchFamily="34" charset="0"/>
                <a:cs typeface="Arial" panose="020B0604020202020204" pitchFamily="34" charset="0"/>
              </a:rPr>
              <a:t>moy</a:t>
            </a:r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): 2 chirurgies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058F408-5530-C9A0-265A-5A1A3682F5A4}"/>
              </a:ext>
            </a:extLst>
          </p:cNvPr>
          <p:cNvSpPr txBox="1"/>
          <p:nvPr/>
        </p:nvSpPr>
        <p:spPr>
          <a:xfrm>
            <a:off x="8362186" y="2508918"/>
            <a:ext cx="3815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Référence d’un centre autre: 27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3164E78-983E-C9FD-B411-A8179DF3EF3A}"/>
              </a:ext>
            </a:extLst>
          </p:cNvPr>
          <p:cNvSpPr txBox="1"/>
          <p:nvPr/>
        </p:nvSpPr>
        <p:spPr>
          <a:xfrm>
            <a:off x="8362186" y="2092828"/>
            <a:ext cx="3716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Âge (</a:t>
            </a:r>
            <a:r>
              <a:rPr lang="fr-CA" sz="1000" dirty="0" err="1">
                <a:latin typeface="Arial" panose="020B0604020202020204" pitchFamily="34" charset="0"/>
                <a:cs typeface="Arial" panose="020B0604020202020204" pitchFamily="34" charset="0"/>
              </a:rPr>
              <a:t>moy</a:t>
            </a:r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- Début du suivi 5.7 ans          - Fin du suivi: 11.13 ans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435BA8C-887F-D1F3-1D3B-649571155889}"/>
              </a:ext>
            </a:extLst>
          </p:cNvPr>
          <p:cNvSpPr txBox="1"/>
          <p:nvPr/>
        </p:nvSpPr>
        <p:spPr>
          <a:xfrm>
            <a:off x="8328882" y="1552132"/>
            <a:ext cx="346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Patients ayant fini leur suivi: 60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762A03-70B0-5F45-3B66-BFB84D04F5BC}"/>
              </a:ext>
            </a:extLst>
          </p:cNvPr>
          <p:cNvSpPr/>
          <p:nvPr/>
        </p:nvSpPr>
        <p:spPr>
          <a:xfrm>
            <a:off x="3619452" y="1476674"/>
            <a:ext cx="4197771" cy="2167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400" dirty="0">
                <a:solidFill>
                  <a:schemeClr val="tx1"/>
                </a:solidFill>
              </a:rPr>
              <a:t>Principaux défis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9A7B672-AB51-4DE5-6D7E-7B2A7D7AC204}"/>
              </a:ext>
            </a:extLst>
          </p:cNvPr>
          <p:cNvSpPr txBox="1"/>
          <p:nvPr/>
        </p:nvSpPr>
        <p:spPr>
          <a:xfrm>
            <a:off x="3756641" y="1752208"/>
            <a:ext cx="2761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Diverses présentations anatomiques</a:t>
            </a:r>
            <a:endParaRPr lang="en-CA" sz="1200" dirty="0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AC2D9E2-1E92-9B00-2CD0-16D24506B520}"/>
              </a:ext>
            </a:extLst>
          </p:cNvPr>
          <p:cNvSpPr txBox="1"/>
          <p:nvPr/>
        </p:nvSpPr>
        <p:spPr>
          <a:xfrm>
            <a:off x="3734418" y="2038887"/>
            <a:ext cx="3716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Multiples enjeux fonctionnels et psychosociaux</a:t>
            </a:r>
            <a:endParaRPr lang="en-CA" sz="1200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90C6AA92-2EE2-4FD1-5FB4-BD0D3C422FCB}"/>
              </a:ext>
            </a:extLst>
          </p:cNvPr>
          <p:cNvSpPr txBox="1"/>
          <p:nvPr/>
        </p:nvSpPr>
        <p:spPr>
          <a:xfrm>
            <a:off x="3756641" y="2320648"/>
            <a:ext cx="2761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Nombreux rendez-vous et examens</a:t>
            </a:r>
            <a:endParaRPr lang="en-CA" sz="1200" dirty="0"/>
          </a:p>
        </p:txBody>
      </p:sp>
      <p:pic>
        <p:nvPicPr>
          <p:cNvPr id="50" name="Graphique 49" descr="Sphères de Harvey 0% avec un remplissage uni">
            <a:extLst>
              <a:ext uri="{FF2B5EF4-FFF2-40B4-BE49-F238E27FC236}">
                <a16:creationId xmlns:a16="http://schemas.microsoft.com/office/drawing/2014/main" id="{594F4D12-4896-A5CE-1D4B-86334B400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3713" y="1867355"/>
            <a:ext cx="72927" cy="72927"/>
          </a:xfrm>
          <a:prstGeom prst="rect">
            <a:avLst/>
          </a:prstGeom>
        </p:spPr>
      </p:pic>
      <p:pic>
        <p:nvPicPr>
          <p:cNvPr id="51" name="Graphique 50" descr="Sphères de Harvey 0% avec un remplissage uni">
            <a:extLst>
              <a:ext uri="{FF2B5EF4-FFF2-40B4-BE49-F238E27FC236}">
                <a16:creationId xmlns:a16="http://schemas.microsoft.com/office/drawing/2014/main" id="{D312FA0A-09BF-14CF-EE81-3A7EBBB1A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0693" y="2148001"/>
            <a:ext cx="72927" cy="72927"/>
          </a:xfrm>
          <a:prstGeom prst="rect">
            <a:avLst/>
          </a:prstGeom>
        </p:spPr>
      </p:pic>
      <p:pic>
        <p:nvPicPr>
          <p:cNvPr id="52" name="Graphique 51" descr="Sphères de Harvey 0% avec un remplissage uni">
            <a:extLst>
              <a:ext uri="{FF2B5EF4-FFF2-40B4-BE49-F238E27FC236}">
                <a16:creationId xmlns:a16="http://schemas.microsoft.com/office/drawing/2014/main" id="{D4820245-BD20-3526-8686-FF10FAB0F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3714" y="2451086"/>
            <a:ext cx="72927" cy="72927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63781DED-752A-B34E-FDCB-BB57DCCBD12B}"/>
              </a:ext>
            </a:extLst>
          </p:cNvPr>
          <p:cNvSpPr/>
          <p:nvPr/>
        </p:nvSpPr>
        <p:spPr>
          <a:xfrm>
            <a:off x="3619451" y="2665176"/>
            <a:ext cx="4197771" cy="2167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400" dirty="0">
                <a:solidFill>
                  <a:schemeClr val="tx1"/>
                </a:solidFill>
              </a:rPr>
              <a:t>Objectifs de la clinique</a:t>
            </a:r>
            <a:endParaRPr lang="en-CA" sz="1400" dirty="0">
              <a:solidFill>
                <a:schemeClr val="tx1"/>
              </a:solidFill>
            </a:endParaRPr>
          </a:p>
        </p:txBody>
      </p:sp>
      <p:pic>
        <p:nvPicPr>
          <p:cNvPr id="54" name="Graphique 53" descr="Sphères de Harvey 0% avec un remplissage uni">
            <a:extLst>
              <a:ext uri="{FF2B5EF4-FFF2-40B4-BE49-F238E27FC236}">
                <a16:creationId xmlns:a16="http://schemas.microsoft.com/office/drawing/2014/main" id="{1A44F5C3-4291-ACA1-81F2-56D3DDD80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3714" y="3098552"/>
            <a:ext cx="72927" cy="72927"/>
          </a:xfrm>
          <a:prstGeom prst="rect">
            <a:avLst/>
          </a:prstGeom>
        </p:spPr>
      </p:pic>
      <p:pic>
        <p:nvPicPr>
          <p:cNvPr id="55" name="Graphique 54" descr="Sphères de Harvey 0% avec un remplissage uni">
            <a:extLst>
              <a:ext uri="{FF2B5EF4-FFF2-40B4-BE49-F238E27FC236}">
                <a16:creationId xmlns:a16="http://schemas.microsoft.com/office/drawing/2014/main" id="{B211269A-F2F1-0E3A-B014-AD368BEEB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20176" y="4600398"/>
            <a:ext cx="72927" cy="72927"/>
          </a:xfrm>
          <a:prstGeom prst="rect">
            <a:avLst/>
          </a:prstGeom>
        </p:spPr>
      </p:pic>
      <p:pic>
        <p:nvPicPr>
          <p:cNvPr id="56" name="Graphique 55" descr="Sphères de Harvey 0% avec un remplissage uni">
            <a:extLst>
              <a:ext uri="{FF2B5EF4-FFF2-40B4-BE49-F238E27FC236}">
                <a16:creationId xmlns:a16="http://schemas.microsoft.com/office/drawing/2014/main" id="{828BBF78-FE9B-47D7-1E29-7AEF254B1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4418" y="5450659"/>
            <a:ext cx="72927" cy="72927"/>
          </a:xfrm>
          <a:prstGeom prst="rect">
            <a:avLst/>
          </a:prstGeom>
        </p:spPr>
      </p:pic>
      <p:pic>
        <p:nvPicPr>
          <p:cNvPr id="57" name="Graphique 56" descr="Sphères de Harvey 0% avec un remplissage uni">
            <a:extLst>
              <a:ext uri="{FF2B5EF4-FFF2-40B4-BE49-F238E27FC236}">
                <a16:creationId xmlns:a16="http://schemas.microsoft.com/office/drawing/2014/main" id="{DA69FA2E-FDC3-C1E5-697E-19C1432A9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3713" y="3849475"/>
            <a:ext cx="72927" cy="72927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EBC330DA-2086-BBD6-7F23-614BD184F0A9}"/>
              </a:ext>
            </a:extLst>
          </p:cNvPr>
          <p:cNvSpPr txBox="1"/>
          <p:nvPr/>
        </p:nvSpPr>
        <p:spPr>
          <a:xfrm>
            <a:off x="3776041" y="3728277"/>
            <a:ext cx="2761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Coordination des soins</a:t>
            </a:r>
            <a:endParaRPr lang="en-CA" sz="1200" dirty="0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6A3904E-6443-09D9-707D-EACCB1A32233}"/>
              </a:ext>
            </a:extLst>
          </p:cNvPr>
          <p:cNvSpPr txBox="1"/>
          <p:nvPr/>
        </p:nvSpPr>
        <p:spPr>
          <a:xfrm>
            <a:off x="3756641" y="2968249"/>
            <a:ext cx="2761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Prise en charge </a:t>
            </a:r>
            <a:r>
              <a:rPr lang="fr-CA" sz="1200" b="1" dirty="0"/>
              <a:t>multidisciplinaire</a:t>
            </a:r>
            <a:endParaRPr lang="en-CA" sz="1200" b="1" dirty="0"/>
          </a:p>
        </p:txBody>
      </p:sp>
      <p:pic>
        <p:nvPicPr>
          <p:cNvPr id="63" name="Graphique 62" descr="Femme médecin contour">
            <a:extLst>
              <a:ext uri="{FF2B5EF4-FFF2-40B4-BE49-F238E27FC236}">
                <a16:creationId xmlns:a16="http://schemas.microsoft.com/office/drawing/2014/main" id="{E502104C-8630-EF44-B623-5FFE25B1C8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3807345" y="3256232"/>
            <a:ext cx="389120" cy="389120"/>
          </a:xfrm>
          <a:prstGeom prst="rect">
            <a:avLst/>
          </a:prstGeom>
        </p:spPr>
      </p:pic>
      <p:sp>
        <p:nvSpPr>
          <p:cNvPr id="66" name="Rectangle : coins arrondis 65">
            <a:extLst>
              <a:ext uri="{FF2B5EF4-FFF2-40B4-BE49-F238E27FC236}">
                <a16:creationId xmlns:a16="http://schemas.microsoft.com/office/drawing/2014/main" id="{031B3072-C81A-4BEA-21B7-0F8BDB9245C2}"/>
              </a:ext>
            </a:extLst>
          </p:cNvPr>
          <p:cNvSpPr/>
          <p:nvPr/>
        </p:nvSpPr>
        <p:spPr>
          <a:xfrm>
            <a:off x="4196465" y="3244940"/>
            <a:ext cx="3594896" cy="445169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Chirurgien, gastro-entérologue, nutritionniste, travailleuse sociale, gynécologue, physiothérapeute, etc.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00848D92-1850-78B4-C77A-8264CAE1FC1D}"/>
              </a:ext>
            </a:extLst>
          </p:cNvPr>
          <p:cNvSpPr/>
          <p:nvPr/>
        </p:nvSpPr>
        <p:spPr>
          <a:xfrm>
            <a:off x="4225807" y="3998676"/>
            <a:ext cx="3608294" cy="38912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Infirmière praticienne 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dédiée, coordination rendez-vous et imagerie en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visite</a:t>
            </a:r>
            <a:endParaRPr lang="en-CA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1">
            <a:extLst>
              <a:ext uri="{FF2B5EF4-FFF2-40B4-BE49-F238E27FC236}">
                <a16:creationId xmlns:a16="http://schemas.microsoft.com/office/drawing/2014/main" id="{A28E8260-A449-B038-A24A-D2BC27F14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69" name="Rectangle 2">
            <a:extLst>
              <a:ext uri="{FF2B5EF4-FFF2-40B4-BE49-F238E27FC236}">
                <a16:creationId xmlns:a16="http://schemas.microsoft.com/office/drawing/2014/main" id="{A2A719E7-02B1-C979-C780-1017075DF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71" name="Image 70">
            <a:extLst>
              <a:ext uri="{FF2B5EF4-FFF2-40B4-BE49-F238E27FC236}">
                <a16:creationId xmlns:a16="http://schemas.microsoft.com/office/drawing/2014/main" id="{E45F9D6E-F11B-BC04-3745-F88F9E5A3F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8372" y="4066941"/>
            <a:ext cx="321298" cy="326126"/>
          </a:xfrm>
          <a:prstGeom prst="rect">
            <a:avLst/>
          </a:prstGeom>
        </p:spPr>
      </p:pic>
      <p:sp>
        <p:nvSpPr>
          <p:cNvPr id="72" name="ZoneTexte 71">
            <a:extLst>
              <a:ext uri="{FF2B5EF4-FFF2-40B4-BE49-F238E27FC236}">
                <a16:creationId xmlns:a16="http://schemas.microsoft.com/office/drawing/2014/main" id="{93D7F50A-883C-F93F-F7A1-E8E72DA1AAC7}"/>
              </a:ext>
            </a:extLst>
          </p:cNvPr>
          <p:cNvSpPr txBox="1"/>
          <p:nvPr/>
        </p:nvSpPr>
        <p:spPr>
          <a:xfrm>
            <a:off x="3843761" y="4485093"/>
            <a:ext cx="2761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Documents d’information</a:t>
            </a:r>
            <a:endParaRPr lang="en-CA" sz="1200" dirty="0"/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07FAF99A-F7B9-AC5D-198A-9A025204ED56}"/>
              </a:ext>
            </a:extLst>
          </p:cNvPr>
          <p:cNvSpPr/>
          <p:nvPr/>
        </p:nvSpPr>
        <p:spPr>
          <a:xfrm>
            <a:off x="4235429" y="4795662"/>
            <a:ext cx="3608294" cy="38912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d’éducation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familles et d’optimisation de leur 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5" name="Graphique 74" descr="Document contour">
            <a:extLst>
              <a:ext uri="{FF2B5EF4-FFF2-40B4-BE49-F238E27FC236}">
                <a16:creationId xmlns:a16="http://schemas.microsoft.com/office/drawing/2014/main" id="{2CF062E8-2278-317E-B91D-B5115914DC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43761" y="4858656"/>
            <a:ext cx="326126" cy="326126"/>
          </a:xfrm>
          <a:prstGeom prst="rect">
            <a:avLst/>
          </a:prstGeom>
        </p:spPr>
      </p:pic>
      <p:sp>
        <p:nvSpPr>
          <p:cNvPr id="76" name="ZoneTexte 75">
            <a:extLst>
              <a:ext uri="{FF2B5EF4-FFF2-40B4-BE49-F238E27FC236}">
                <a16:creationId xmlns:a16="http://schemas.microsoft.com/office/drawing/2014/main" id="{6C1A748B-CA29-8B73-443F-B91B63C135D0}"/>
              </a:ext>
            </a:extLst>
          </p:cNvPr>
          <p:cNvSpPr txBox="1"/>
          <p:nvPr/>
        </p:nvSpPr>
        <p:spPr>
          <a:xfrm>
            <a:off x="3843760" y="5338384"/>
            <a:ext cx="3631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Préparation aux périodes de transitions majeures</a:t>
            </a:r>
            <a:endParaRPr lang="en-CA" sz="1200" dirty="0"/>
          </a:p>
        </p:txBody>
      </p:sp>
      <p:pic>
        <p:nvPicPr>
          <p:cNvPr id="78" name="Graphique 77" descr="Toque d'étudiant avec un remplissage uni">
            <a:extLst>
              <a:ext uri="{FF2B5EF4-FFF2-40B4-BE49-F238E27FC236}">
                <a16:creationId xmlns:a16="http://schemas.microsoft.com/office/drawing/2014/main" id="{6B81FF94-0A95-70C6-5D68-7CC2C077286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75167" y="5969450"/>
            <a:ext cx="321298" cy="321298"/>
          </a:xfrm>
          <a:prstGeom prst="rect">
            <a:avLst/>
          </a:prstGeom>
        </p:spPr>
      </p:pic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110F9222-7FA9-3C79-8A03-D2DC5393B793}"/>
              </a:ext>
            </a:extLst>
          </p:cNvPr>
          <p:cNvSpPr/>
          <p:nvPr/>
        </p:nvSpPr>
        <p:spPr>
          <a:xfrm>
            <a:off x="4206089" y="5666816"/>
            <a:ext cx="3608294" cy="38912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Rentrée scolaire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rencontre de groupe enfant/parent (attentes, support disponible, trousse d’incontinence, etc.)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 : coins arrondis 79">
            <a:extLst>
              <a:ext uri="{FF2B5EF4-FFF2-40B4-BE49-F238E27FC236}">
                <a16:creationId xmlns:a16="http://schemas.microsoft.com/office/drawing/2014/main" id="{EF8DD849-E360-8F27-891A-BE6C3BD4848D}"/>
              </a:ext>
            </a:extLst>
          </p:cNvPr>
          <p:cNvSpPr/>
          <p:nvPr/>
        </p:nvSpPr>
        <p:spPr>
          <a:xfrm>
            <a:off x="4206089" y="6159056"/>
            <a:ext cx="3608294" cy="38912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vers suivi en 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 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spécialiste si cas complexe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Graphique 81" descr="Avion contour">
            <a:extLst>
              <a:ext uri="{FF2B5EF4-FFF2-40B4-BE49-F238E27FC236}">
                <a16:creationId xmlns:a16="http://schemas.microsoft.com/office/drawing/2014/main" id="{028662E0-F3D4-11E5-30E7-33154663119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73807" y="2457963"/>
            <a:ext cx="356959" cy="356959"/>
          </a:xfrm>
          <a:prstGeom prst="rect">
            <a:avLst/>
          </a:prstGeom>
        </p:spPr>
      </p:pic>
      <p:pic>
        <p:nvPicPr>
          <p:cNvPr id="84" name="Graphique 83" descr="Sablier 30% contour">
            <a:extLst>
              <a:ext uri="{FF2B5EF4-FFF2-40B4-BE49-F238E27FC236}">
                <a16:creationId xmlns:a16="http://schemas.microsoft.com/office/drawing/2014/main" id="{9AD5822F-9122-DE08-0AE5-356DC90611F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73807" y="2148001"/>
            <a:ext cx="293933" cy="293933"/>
          </a:xfrm>
          <a:prstGeom prst="rect">
            <a:avLst/>
          </a:prstGeom>
        </p:spPr>
      </p:pic>
      <p:pic>
        <p:nvPicPr>
          <p:cNvPr id="86" name="Graphique 85" descr="Peluche contour">
            <a:extLst>
              <a:ext uri="{FF2B5EF4-FFF2-40B4-BE49-F238E27FC236}">
                <a16:creationId xmlns:a16="http://schemas.microsoft.com/office/drawing/2014/main" id="{BE31571E-E87B-1F39-86A9-901E9BBF9B2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089212" y="1461725"/>
            <a:ext cx="293933" cy="293933"/>
          </a:xfrm>
          <a:prstGeom prst="rect">
            <a:avLst/>
          </a:prstGeom>
        </p:spPr>
      </p:pic>
      <p:pic>
        <p:nvPicPr>
          <p:cNvPr id="88" name="Image 87">
            <a:extLst>
              <a:ext uri="{FF2B5EF4-FFF2-40B4-BE49-F238E27FC236}">
                <a16:creationId xmlns:a16="http://schemas.microsoft.com/office/drawing/2014/main" id="{DAEEE5D2-3C47-3C00-55C9-6484329BA03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34949" y="1776890"/>
            <a:ext cx="389913" cy="283819"/>
          </a:xfrm>
          <a:prstGeom prst="rect">
            <a:avLst/>
          </a:prstGeom>
        </p:spPr>
      </p:pic>
      <p:sp>
        <p:nvSpPr>
          <p:cNvPr id="91" name="Rectangle : coins arrondis 90">
            <a:extLst>
              <a:ext uri="{FF2B5EF4-FFF2-40B4-BE49-F238E27FC236}">
                <a16:creationId xmlns:a16="http://schemas.microsoft.com/office/drawing/2014/main" id="{8892B12B-37B8-DB18-50D9-EBB5E86D44BB}"/>
              </a:ext>
            </a:extLst>
          </p:cNvPr>
          <p:cNvSpPr/>
          <p:nvPr/>
        </p:nvSpPr>
        <p:spPr>
          <a:xfrm>
            <a:off x="8362186" y="4926521"/>
            <a:ext cx="3594896" cy="1194129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de 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 même endroit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Équipe 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spécialisée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connait la pathologie de l’enfant et 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implications psychosociales 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y sont liées (vs psychologue au privé par exemple)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Soins 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accessibles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 de la clinique </a:t>
            </a:r>
            <a:r>
              <a:rPr lang="fr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disponible</a:t>
            </a:r>
            <a:r>
              <a:rPr lang="fr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même après la graduation de l’enfant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A42D8C82-FEBC-2292-4258-B3D14FB7703A}"/>
              </a:ext>
            </a:extLst>
          </p:cNvPr>
          <p:cNvSpPr txBox="1"/>
          <p:nvPr/>
        </p:nvSpPr>
        <p:spPr>
          <a:xfrm>
            <a:off x="8382907" y="6490156"/>
            <a:ext cx="5203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solidFill>
                  <a:schemeClr val="bg2">
                    <a:lumMod val="75000"/>
                  </a:schemeClr>
                </a:solidFill>
              </a:rPr>
              <a:t>Référence: </a:t>
            </a:r>
          </a:p>
          <a:p>
            <a:r>
              <a:rPr lang="fr-CA" sz="700" dirty="0">
                <a:solidFill>
                  <a:schemeClr val="bg2">
                    <a:lumMod val="75000"/>
                  </a:schemeClr>
                </a:solidFill>
              </a:rPr>
              <a:t>1. https://www.chandigarhayurvedcentre.com/blog/hirschsprungs-disease/</a:t>
            </a:r>
          </a:p>
          <a:p>
            <a:endParaRPr lang="en-CA" sz="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20A1C14-010D-EB44-65A5-4165CD2CF227}"/>
              </a:ext>
            </a:extLst>
          </p:cNvPr>
          <p:cNvSpPr/>
          <p:nvPr/>
        </p:nvSpPr>
        <p:spPr>
          <a:xfrm>
            <a:off x="917521" y="5246210"/>
            <a:ext cx="1712706" cy="1385915"/>
          </a:xfrm>
          <a:prstGeom prst="rect">
            <a:avLst/>
          </a:prstGeom>
          <a:solidFill>
            <a:srgbClr val="E6F0FA"/>
          </a:solidFill>
          <a:ln>
            <a:solidFill>
              <a:srgbClr val="E6F0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CAEF6A86-BD26-EB28-AEDD-96645BAF089C}"/>
              </a:ext>
            </a:extLst>
          </p:cNvPr>
          <p:cNvSpPr txBox="1"/>
          <p:nvPr/>
        </p:nvSpPr>
        <p:spPr>
          <a:xfrm>
            <a:off x="1139065" y="5246587"/>
            <a:ext cx="152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/>
              <a:t>Hirschsprung</a:t>
            </a:r>
            <a:endParaRPr lang="en-CA" sz="1200" b="1" dirty="0"/>
          </a:p>
        </p:txBody>
      </p:sp>
      <p:pic>
        <p:nvPicPr>
          <p:cNvPr id="4100" name="Picture 4" descr="HIRSCHSPRUNG'S DISEASE | Chandigarh Ayurved &amp; Panchakarma Centre">
            <a:extLst>
              <a:ext uri="{FF2B5EF4-FFF2-40B4-BE49-F238E27FC236}">
                <a16:creationId xmlns:a16="http://schemas.microsoft.com/office/drawing/2014/main" id="{8E04F85D-C365-35BE-4500-B69526266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8" y="5511511"/>
            <a:ext cx="1517797" cy="104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401EA803-1292-6BEB-AD64-728410C5B0C8}"/>
              </a:ext>
            </a:extLst>
          </p:cNvPr>
          <p:cNvSpPr txBox="1"/>
          <p:nvPr/>
        </p:nvSpPr>
        <p:spPr>
          <a:xfrm>
            <a:off x="866816" y="5246210"/>
            <a:ext cx="1570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/>
              <a:t>1</a:t>
            </a:r>
            <a:endParaRPr lang="en-CA" sz="600" dirty="0"/>
          </a:p>
        </p:txBody>
      </p:sp>
      <p:pic>
        <p:nvPicPr>
          <p:cNvPr id="4102" name="Picture 6" descr="Logo du CHU Sainte-Justine à télécharger">
            <a:extLst>
              <a:ext uri="{FF2B5EF4-FFF2-40B4-BE49-F238E27FC236}">
                <a16:creationId xmlns:a16="http://schemas.microsoft.com/office/drawing/2014/main" id="{FE4F50EF-9EB8-77B3-FECC-C8DA97F6B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173" y="-38725"/>
            <a:ext cx="1724682" cy="117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B5B57EA-308E-ACA5-2B67-415D42E52FB0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r="49409" b="16373"/>
          <a:stretch/>
        </p:blipFill>
        <p:spPr>
          <a:xfrm>
            <a:off x="191088" y="1878151"/>
            <a:ext cx="1462989" cy="121170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2CCD50C-39C2-84E4-2A80-C2565B78B5E5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r="49457" b="14462"/>
          <a:stretch/>
        </p:blipFill>
        <p:spPr>
          <a:xfrm>
            <a:off x="176527" y="3587194"/>
            <a:ext cx="1483261" cy="1230817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CD475B96-EC62-7199-7400-022E72581509}"/>
              </a:ext>
            </a:extLst>
          </p:cNvPr>
          <p:cNvSpPr txBox="1"/>
          <p:nvPr/>
        </p:nvSpPr>
        <p:spPr>
          <a:xfrm>
            <a:off x="1139065" y="1428458"/>
            <a:ext cx="1319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/>
              <a:t>Anus imperforé</a:t>
            </a:r>
            <a:endParaRPr lang="en-CA" sz="1200" b="1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3542953-1E53-4B7C-913F-12DA8D3A9DA3}"/>
              </a:ext>
            </a:extLst>
          </p:cNvPr>
          <p:cNvSpPr txBox="1"/>
          <p:nvPr/>
        </p:nvSpPr>
        <p:spPr>
          <a:xfrm>
            <a:off x="129143" y="3046202"/>
            <a:ext cx="240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dirty="0"/>
              <a:t>Forme basse</a:t>
            </a:r>
          </a:p>
          <a:p>
            <a:r>
              <a:rPr lang="fr-CA" sz="1000" b="1" dirty="0"/>
              <a:t>Fistule recto-périnéale</a:t>
            </a:r>
            <a:endParaRPr lang="en-CA" sz="1000" b="1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EB07521-CE63-687E-86F1-5B5CA383BBA0}"/>
              </a:ext>
            </a:extLst>
          </p:cNvPr>
          <p:cNvSpPr txBox="1"/>
          <p:nvPr/>
        </p:nvSpPr>
        <p:spPr>
          <a:xfrm>
            <a:off x="1805381" y="3070904"/>
            <a:ext cx="240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dirty="0"/>
              <a:t>Forme basse/intermédiaire </a:t>
            </a:r>
          </a:p>
          <a:p>
            <a:r>
              <a:rPr lang="fr-CA" sz="1000" b="1" dirty="0"/>
              <a:t>Fistule recto-vestibulaire</a:t>
            </a:r>
            <a:endParaRPr lang="en-CA" sz="1000" b="1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6278111-59FA-CA48-D782-361F07F3C258}"/>
              </a:ext>
            </a:extLst>
          </p:cNvPr>
          <p:cNvSpPr txBox="1"/>
          <p:nvPr/>
        </p:nvSpPr>
        <p:spPr>
          <a:xfrm>
            <a:off x="77024" y="4800469"/>
            <a:ext cx="240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dirty="0"/>
              <a:t>Forme haute</a:t>
            </a:r>
          </a:p>
          <a:p>
            <a:r>
              <a:rPr lang="fr-CA" sz="1000" b="1" dirty="0"/>
              <a:t>Fistule recto-urétrale</a:t>
            </a:r>
            <a:endParaRPr lang="en-CA" sz="1000" b="1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4A37497-37D0-C6E8-8AB5-7642496F3B95}"/>
              </a:ext>
            </a:extLst>
          </p:cNvPr>
          <p:cNvSpPr txBox="1"/>
          <p:nvPr/>
        </p:nvSpPr>
        <p:spPr>
          <a:xfrm>
            <a:off x="1835148" y="4791043"/>
            <a:ext cx="240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dirty="0"/>
              <a:t>Forme haute</a:t>
            </a:r>
          </a:p>
          <a:p>
            <a:r>
              <a:rPr lang="fr-CA" sz="1000" b="1" dirty="0"/>
              <a:t>Cloaque</a:t>
            </a:r>
            <a:endParaRPr lang="en-CA" sz="1000" b="1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2E60F507-5FBD-89DD-C096-43D5A7D73FBC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51217" b="16373"/>
          <a:stretch/>
        </p:blipFill>
        <p:spPr>
          <a:xfrm>
            <a:off x="1890003" y="1879795"/>
            <a:ext cx="1410707" cy="121170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03059EA8-F44E-0696-A576-21D2C1A0C417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51869" b="14462"/>
          <a:stretch/>
        </p:blipFill>
        <p:spPr>
          <a:xfrm>
            <a:off x="1912210" y="3593822"/>
            <a:ext cx="1412482" cy="123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35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325</Words>
  <Application>Microsoft Office PowerPoint</Application>
  <PresentationFormat>Grand écran</PresentationFormat>
  <Paragraphs>60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Merieme Habti</dc:creator>
  <cp:lastModifiedBy>Merieme Habti</cp:lastModifiedBy>
  <cp:revision>8</cp:revision>
  <dcterms:created xsi:type="dcterms:W3CDTF">2024-06-04T19:10:12Z</dcterms:created>
  <dcterms:modified xsi:type="dcterms:W3CDTF">2024-06-05T20:38:59Z</dcterms:modified>
</cp:coreProperties>
</file>