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7AC"/>
    <a:srgbClr val="EBEB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56"/>
    <p:restoredTop sz="94836"/>
  </p:normalViewPr>
  <p:slideViewPr>
    <p:cSldViewPr snapToGrid="0">
      <p:cViewPr>
        <p:scale>
          <a:sx n="159" d="100"/>
          <a:sy n="159" d="100"/>
        </p:scale>
        <p:origin x="616" y="-448"/>
      </p:cViewPr>
      <p:guideLst/>
    </p:cSldViewPr>
  </p:slideViewPr>
  <p:notesTextViewPr>
    <p:cViewPr>
      <p:scale>
        <a:sx n="130" d="100"/>
        <a:sy n="13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F388E2-498F-2840-B6D1-43F53BC4A54D}" type="datetimeFigureOut">
              <a:rPr lang="fr-CA" smtClean="0"/>
              <a:t>2024-06-03</a:t>
            </a:fld>
            <a:endParaRPr lang="fr-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8C3A5F-C57A-9F45-B8C4-F5D4D0C4A11E}" type="slidenum">
              <a:rPr lang="fr-CA" smtClean="0"/>
              <a:t>‹#›</a:t>
            </a:fld>
            <a:endParaRPr lang="fr-CA"/>
          </a:p>
        </p:txBody>
      </p:sp>
    </p:spTree>
    <p:extLst>
      <p:ext uri="{BB962C8B-B14F-4D97-AF65-F5344CB8AC3E}">
        <p14:creationId xmlns:p14="http://schemas.microsoft.com/office/powerpoint/2010/main" val="1691858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5"/>
          </p:nvPr>
        </p:nvSpPr>
        <p:spPr/>
        <p:txBody>
          <a:bodyPr/>
          <a:lstStyle/>
          <a:p>
            <a:fld id="{3A8C3A5F-C57A-9F45-B8C4-F5D4D0C4A11E}" type="slidenum">
              <a:rPr lang="fr-CA" smtClean="0"/>
              <a:t>1</a:t>
            </a:fld>
            <a:endParaRPr lang="fr-CA"/>
          </a:p>
        </p:txBody>
      </p:sp>
    </p:spTree>
    <p:extLst>
      <p:ext uri="{BB962C8B-B14F-4D97-AF65-F5344CB8AC3E}">
        <p14:creationId xmlns:p14="http://schemas.microsoft.com/office/powerpoint/2010/main" val="2723659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921AD6-7C5B-3949-A475-85E59AE05B22}" type="datetimeFigureOut">
              <a:rPr lang="fr-CA" smtClean="0"/>
              <a:t>2024-06-03</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5AF5B7B5-D394-3D40-8E67-F7D8115CFD3A}" type="slidenum">
              <a:rPr lang="fr-CA" smtClean="0"/>
              <a:t>‹#›</a:t>
            </a:fld>
            <a:endParaRPr lang="fr-CA"/>
          </a:p>
        </p:txBody>
      </p:sp>
    </p:spTree>
    <p:extLst>
      <p:ext uri="{BB962C8B-B14F-4D97-AF65-F5344CB8AC3E}">
        <p14:creationId xmlns:p14="http://schemas.microsoft.com/office/powerpoint/2010/main" val="2901882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921AD6-7C5B-3949-A475-85E59AE05B22}" type="datetimeFigureOut">
              <a:rPr lang="fr-CA" smtClean="0"/>
              <a:t>2024-06-03</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5AF5B7B5-D394-3D40-8E67-F7D8115CFD3A}" type="slidenum">
              <a:rPr lang="fr-CA" smtClean="0"/>
              <a:t>‹#›</a:t>
            </a:fld>
            <a:endParaRPr lang="fr-CA"/>
          </a:p>
        </p:txBody>
      </p:sp>
    </p:spTree>
    <p:extLst>
      <p:ext uri="{BB962C8B-B14F-4D97-AF65-F5344CB8AC3E}">
        <p14:creationId xmlns:p14="http://schemas.microsoft.com/office/powerpoint/2010/main" val="3626346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921AD6-7C5B-3949-A475-85E59AE05B22}" type="datetimeFigureOut">
              <a:rPr lang="fr-CA" smtClean="0"/>
              <a:t>2024-06-03</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5AF5B7B5-D394-3D40-8E67-F7D8115CFD3A}" type="slidenum">
              <a:rPr lang="fr-CA" smtClean="0"/>
              <a:t>‹#›</a:t>
            </a:fld>
            <a:endParaRPr lang="fr-CA"/>
          </a:p>
        </p:txBody>
      </p:sp>
    </p:spTree>
    <p:extLst>
      <p:ext uri="{BB962C8B-B14F-4D97-AF65-F5344CB8AC3E}">
        <p14:creationId xmlns:p14="http://schemas.microsoft.com/office/powerpoint/2010/main" val="1081662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921AD6-7C5B-3949-A475-85E59AE05B22}" type="datetimeFigureOut">
              <a:rPr lang="fr-CA" smtClean="0"/>
              <a:t>2024-06-03</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5AF5B7B5-D394-3D40-8E67-F7D8115CFD3A}" type="slidenum">
              <a:rPr lang="fr-CA" smtClean="0"/>
              <a:t>‹#›</a:t>
            </a:fld>
            <a:endParaRPr lang="fr-CA"/>
          </a:p>
        </p:txBody>
      </p:sp>
    </p:spTree>
    <p:extLst>
      <p:ext uri="{BB962C8B-B14F-4D97-AF65-F5344CB8AC3E}">
        <p14:creationId xmlns:p14="http://schemas.microsoft.com/office/powerpoint/2010/main" val="3972191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921AD6-7C5B-3949-A475-85E59AE05B22}" type="datetimeFigureOut">
              <a:rPr lang="fr-CA" smtClean="0"/>
              <a:t>2024-06-03</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5AF5B7B5-D394-3D40-8E67-F7D8115CFD3A}" type="slidenum">
              <a:rPr lang="fr-CA" smtClean="0"/>
              <a:t>‹#›</a:t>
            </a:fld>
            <a:endParaRPr lang="fr-CA"/>
          </a:p>
        </p:txBody>
      </p:sp>
    </p:spTree>
    <p:extLst>
      <p:ext uri="{BB962C8B-B14F-4D97-AF65-F5344CB8AC3E}">
        <p14:creationId xmlns:p14="http://schemas.microsoft.com/office/powerpoint/2010/main" val="2218211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D921AD6-7C5B-3949-A475-85E59AE05B22}" type="datetimeFigureOut">
              <a:rPr lang="fr-CA" smtClean="0"/>
              <a:t>2024-06-03</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5AF5B7B5-D394-3D40-8E67-F7D8115CFD3A}" type="slidenum">
              <a:rPr lang="fr-CA" smtClean="0"/>
              <a:t>‹#›</a:t>
            </a:fld>
            <a:endParaRPr lang="fr-CA"/>
          </a:p>
        </p:txBody>
      </p:sp>
    </p:spTree>
    <p:extLst>
      <p:ext uri="{BB962C8B-B14F-4D97-AF65-F5344CB8AC3E}">
        <p14:creationId xmlns:p14="http://schemas.microsoft.com/office/powerpoint/2010/main" val="1893780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921AD6-7C5B-3949-A475-85E59AE05B22}" type="datetimeFigureOut">
              <a:rPr lang="fr-CA" smtClean="0"/>
              <a:t>2024-06-03</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5AF5B7B5-D394-3D40-8E67-F7D8115CFD3A}" type="slidenum">
              <a:rPr lang="fr-CA" smtClean="0"/>
              <a:t>‹#›</a:t>
            </a:fld>
            <a:endParaRPr lang="fr-CA"/>
          </a:p>
        </p:txBody>
      </p:sp>
    </p:spTree>
    <p:extLst>
      <p:ext uri="{BB962C8B-B14F-4D97-AF65-F5344CB8AC3E}">
        <p14:creationId xmlns:p14="http://schemas.microsoft.com/office/powerpoint/2010/main" val="2309303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921AD6-7C5B-3949-A475-85E59AE05B22}" type="datetimeFigureOut">
              <a:rPr lang="fr-CA" smtClean="0"/>
              <a:t>2024-06-03</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5AF5B7B5-D394-3D40-8E67-F7D8115CFD3A}" type="slidenum">
              <a:rPr lang="fr-CA" smtClean="0"/>
              <a:t>‹#›</a:t>
            </a:fld>
            <a:endParaRPr lang="fr-CA"/>
          </a:p>
        </p:txBody>
      </p:sp>
    </p:spTree>
    <p:extLst>
      <p:ext uri="{BB962C8B-B14F-4D97-AF65-F5344CB8AC3E}">
        <p14:creationId xmlns:p14="http://schemas.microsoft.com/office/powerpoint/2010/main" val="4097283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921AD6-7C5B-3949-A475-85E59AE05B22}" type="datetimeFigureOut">
              <a:rPr lang="fr-CA" smtClean="0"/>
              <a:t>2024-06-03</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5AF5B7B5-D394-3D40-8E67-F7D8115CFD3A}" type="slidenum">
              <a:rPr lang="fr-CA" smtClean="0"/>
              <a:t>‹#›</a:t>
            </a:fld>
            <a:endParaRPr lang="fr-CA"/>
          </a:p>
        </p:txBody>
      </p:sp>
    </p:spTree>
    <p:extLst>
      <p:ext uri="{BB962C8B-B14F-4D97-AF65-F5344CB8AC3E}">
        <p14:creationId xmlns:p14="http://schemas.microsoft.com/office/powerpoint/2010/main" val="67374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D921AD6-7C5B-3949-A475-85E59AE05B22}" type="datetimeFigureOut">
              <a:rPr lang="fr-CA" smtClean="0"/>
              <a:t>2024-06-03</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5AF5B7B5-D394-3D40-8E67-F7D8115CFD3A}" type="slidenum">
              <a:rPr lang="fr-CA" smtClean="0"/>
              <a:t>‹#›</a:t>
            </a:fld>
            <a:endParaRPr lang="fr-CA"/>
          </a:p>
        </p:txBody>
      </p:sp>
    </p:spTree>
    <p:extLst>
      <p:ext uri="{BB962C8B-B14F-4D97-AF65-F5344CB8AC3E}">
        <p14:creationId xmlns:p14="http://schemas.microsoft.com/office/powerpoint/2010/main" val="272823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D921AD6-7C5B-3949-A475-85E59AE05B22}" type="datetimeFigureOut">
              <a:rPr lang="fr-CA" smtClean="0"/>
              <a:t>2024-06-03</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5AF5B7B5-D394-3D40-8E67-F7D8115CFD3A}" type="slidenum">
              <a:rPr lang="fr-CA" smtClean="0"/>
              <a:t>‹#›</a:t>
            </a:fld>
            <a:endParaRPr lang="fr-CA"/>
          </a:p>
        </p:txBody>
      </p:sp>
    </p:spTree>
    <p:extLst>
      <p:ext uri="{BB962C8B-B14F-4D97-AF65-F5344CB8AC3E}">
        <p14:creationId xmlns:p14="http://schemas.microsoft.com/office/powerpoint/2010/main" val="1868294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5D921AD6-7C5B-3949-A475-85E59AE05B22}" type="datetimeFigureOut">
              <a:rPr lang="fr-CA" smtClean="0"/>
              <a:t>2024-06-03</a:t>
            </a:fld>
            <a:endParaRPr lang="fr-CA"/>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CA"/>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5AF5B7B5-D394-3D40-8E67-F7D8115CFD3A}" type="slidenum">
              <a:rPr lang="fr-CA" smtClean="0"/>
              <a:t>‹#›</a:t>
            </a:fld>
            <a:endParaRPr lang="fr-CA"/>
          </a:p>
        </p:txBody>
      </p:sp>
    </p:spTree>
    <p:extLst>
      <p:ext uri="{BB962C8B-B14F-4D97-AF65-F5344CB8AC3E}">
        <p14:creationId xmlns:p14="http://schemas.microsoft.com/office/powerpoint/2010/main" val="3824724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image" Target="../media/image1.jpeg"/><Relationship Id="rId7" Type="http://schemas.openxmlformats.org/officeDocument/2006/relationships/hyperlink" Target="https://doi.org/10.1097/00000478-199911000-00007"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doi.org/10.3171/2014.11.JNS14827" TargetMode="External"/><Relationship Id="rId5" Type="http://schemas.openxmlformats.org/officeDocument/2006/relationships/hyperlink" Target="http://doi.org/10.1016/j.nec.2012.08.002" TargetMode="External"/><Relationship Id="rId10" Type="http://schemas.openxmlformats.org/officeDocument/2006/relationships/image" Target="../media/image4.jpg"/><Relationship Id="rId4" Type="http://schemas.openxmlformats.org/officeDocument/2006/relationships/hyperlink" Target="http://doi.org/10.3171/2017.1.JNS162000" TargetMode="External"/><Relationship Id="rId9"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BE3DEBA-B336-E361-DA9F-35B540306860}"/>
              </a:ext>
            </a:extLst>
          </p:cNvPr>
          <p:cNvSpPr/>
          <p:nvPr/>
        </p:nvSpPr>
        <p:spPr>
          <a:xfrm>
            <a:off x="-8712" y="-23471"/>
            <a:ext cx="9150488" cy="477685"/>
          </a:xfrm>
          <a:prstGeom prst="rect">
            <a:avLst/>
          </a:prstGeom>
          <a:solidFill>
            <a:srgbClr val="0057AC"/>
          </a:solidFill>
          <a:ln>
            <a:solidFill>
              <a:srgbClr val="0057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4" name="Logo-UdeM-Monde">
            <a:extLst>
              <a:ext uri="{FF2B5EF4-FFF2-40B4-BE49-F238E27FC236}">
                <a16:creationId xmlns:a16="http://schemas.microsoft.com/office/drawing/2014/main" id="{7F315E9C-589B-59F8-4ADB-CB722C6F41E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90" y="-24986"/>
            <a:ext cx="416502" cy="416502"/>
          </a:xfrm>
          <a:prstGeom prst="rect">
            <a:avLst/>
          </a:prstGeom>
        </p:spPr>
      </p:pic>
      <p:sp>
        <p:nvSpPr>
          <p:cNvPr id="5" name="TextBox 4">
            <a:extLst>
              <a:ext uri="{FF2B5EF4-FFF2-40B4-BE49-F238E27FC236}">
                <a16:creationId xmlns:a16="http://schemas.microsoft.com/office/drawing/2014/main" id="{028C1B25-B393-43EC-4840-93F7AF2CBBD6}"/>
              </a:ext>
            </a:extLst>
          </p:cNvPr>
          <p:cNvSpPr txBox="1"/>
          <p:nvPr/>
        </p:nvSpPr>
        <p:spPr>
          <a:xfrm>
            <a:off x="462642" y="-28043"/>
            <a:ext cx="8433640" cy="246221"/>
          </a:xfrm>
          <a:prstGeom prst="rect">
            <a:avLst/>
          </a:prstGeom>
          <a:noFill/>
        </p:spPr>
        <p:txBody>
          <a:bodyPr wrap="square" rtlCol="0">
            <a:spAutoFit/>
          </a:bodyPr>
          <a:lstStyle/>
          <a:p>
            <a:r>
              <a:rPr lang="fr-CA" sz="1000" b="1">
                <a:solidFill>
                  <a:schemeClr val="bg1"/>
                </a:solidFill>
                <a:latin typeface="Arial" panose="020B0604020202020204" pitchFamily="34" charset="0"/>
                <a:cs typeface="Arial" panose="020B0604020202020204" pitchFamily="34" charset="0"/>
              </a:rPr>
              <a:t>Revue systématique de l’approche endonasale endoscopique pour la résection des chondrosarcomes de la base du crâne </a:t>
            </a:r>
          </a:p>
        </p:txBody>
      </p:sp>
      <p:sp>
        <p:nvSpPr>
          <p:cNvPr id="6" name="TextBox 5">
            <a:extLst>
              <a:ext uri="{FF2B5EF4-FFF2-40B4-BE49-F238E27FC236}">
                <a16:creationId xmlns:a16="http://schemas.microsoft.com/office/drawing/2014/main" id="{9BBDB914-05FE-0760-21C7-8BFC3641BD46}"/>
              </a:ext>
            </a:extLst>
          </p:cNvPr>
          <p:cNvSpPr txBox="1"/>
          <p:nvPr/>
        </p:nvSpPr>
        <p:spPr>
          <a:xfrm>
            <a:off x="463102" y="129640"/>
            <a:ext cx="8433640" cy="200055"/>
          </a:xfrm>
          <a:prstGeom prst="rect">
            <a:avLst/>
          </a:prstGeom>
          <a:noFill/>
        </p:spPr>
        <p:txBody>
          <a:bodyPr wrap="square" rtlCol="0">
            <a:spAutoFit/>
          </a:bodyPr>
          <a:lstStyle/>
          <a:p>
            <a:r>
              <a:rPr lang="fr-CA" sz="700" b="1" u="sng" dirty="0" err="1">
                <a:solidFill>
                  <a:schemeClr val="bg1"/>
                </a:solidFill>
                <a:effectLst/>
                <a:latin typeface="Arial" panose="020B0604020202020204" pitchFamily="34" charset="0"/>
                <a:ea typeface="Malgun Gothic" panose="020B0503020000020004" pitchFamily="34" charset="-127"/>
                <a:cs typeface="Arial" panose="020B0604020202020204" pitchFamily="34" charset="0"/>
              </a:rPr>
              <a:t>Kwon</a:t>
            </a:r>
            <a:r>
              <a:rPr lang="fr-CA" sz="700" b="1" u="sng" dirty="0">
                <a:solidFill>
                  <a:schemeClr val="bg1"/>
                </a:solidFill>
                <a:effectLst/>
                <a:latin typeface="Arial" panose="020B0604020202020204" pitchFamily="34" charset="0"/>
                <a:ea typeface="Malgun Gothic" panose="020B0503020000020004" pitchFamily="34" charset="-127"/>
                <a:cs typeface="Arial" panose="020B0604020202020204" pitchFamily="34" charset="0"/>
              </a:rPr>
              <a:t> HJ</a:t>
            </a:r>
            <a:r>
              <a:rPr lang="fr-CA" sz="700" b="1" u="sng" baseline="30000" dirty="0">
                <a:solidFill>
                  <a:schemeClr val="bg1"/>
                </a:solidFill>
                <a:effectLst/>
                <a:latin typeface="Arial" panose="020B0604020202020204" pitchFamily="34" charset="0"/>
                <a:ea typeface="Malgun Gothic" panose="020B0503020000020004" pitchFamily="34" charset="-127"/>
                <a:cs typeface="Arial" panose="020B0604020202020204" pitchFamily="34" charset="0"/>
              </a:rPr>
              <a:t>1</a:t>
            </a:r>
            <a:r>
              <a:rPr lang="fr-CA" sz="700" b="1" u="sng" dirty="0">
                <a:solidFill>
                  <a:schemeClr val="bg1"/>
                </a:solidFill>
                <a:effectLst/>
                <a:latin typeface="Arial" panose="020B0604020202020204" pitchFamily="34" charset="0"/>
                <a:ea typeface="Malgun Gothic" panose="020B0503020000020004" pitchFamily="34" charset="-127"/>
                <a:cs typeface="Arial" panose="020B0604020202020204" pitchFamily="34" charset="0"/>
              </a:rPr>
              <a:t>,</a:t>
            </a:r>
            <a:r>
              <a:rPr lang="fr-CA" sz="700" dirty="0">
                <a:solidFill>
                  <a:schemeClr val="bg1"/>
                </a:solidFill>
                <a:effectLst/>
                <a:latin typeface="Arial" panose="020B0604020202020204" pitchFamily="34" charset="0"/>
                <a:ea typeface="Malgun Gothic" panose="020B0503020000020004" pitchFamily="34" charset="-127"/>
                <a:cs typeface="Arial" panose="020B0604020202020204" pitchFamily="34" charset="0"/>
              </a:rPr>
              <a:t> Khoury M</a:t>
            </a:r>
            <a:r>
              <a:rPr lang="fr-CA" sz="700" baseline="30000" dirty="0">
                <a:solidFill>
                  <a:schemeClr val="bg1"/>
                </a:solidFill>
                <a:effectLst/>
                <a:latin typeface="Arial" panose="020B0604020202020204" pitchFamily="34" charset="0"/>
                <a:ea typeface="Malgun Gothic" panose="020B0503020000020004" pitchFamily="34" charset="-127"/>
                <a:cs typeface="Arial" panose="020B0604020202020204" pitchFamily="34" charset="0"/>
              </a:rPr>
              <a:t>1</a:t>
            </a:r>
            <a:r>
              <a:rPr lang="fr-CA" sz="700" dirty="0">
                <a:solidFill>
                  <a:schemeClr val="bg1"/>
                </a:solidFill>
                <a:effectLst/>
                <a:latin typeface="Arial" panose="020B0604020202020204" pitchFamily="34" charset="0"/>
                <a:ea typeface="Malgun Gothic" panose="020B0503020000020004" pitchFamily="34" charset="-127"/>
                <a:cs typeface="Arial" panose="020B0604020202020204" pitchFamily="34" charset="0"/>
              </a:rPr>
              <a:t>, Bellavance S</a:t>
            </a:r>
            <a:r>
              <a:rPr lang="fr-CA" sz="700" baseline="30000" dirty="0">
                <a:solidFill>
                  <a:schemeClr val="bg1"/>
                </a:solidFill>
                <a:effectLst/>
                <a:latin typeface="Arial" panose="020B0604020202020204" pitchFamily="34" charset="0"/>
                <a:ea typeface="Malgun Gothic" panose="020B0503020000020004" pitchFamily="34" charset="-127"/>
                <a:cs typeface="Arial" panose="020B0604020202020204" pitchFamily="34" charset="0"/>
              </a:rPr>
              <a:t>1</a:t>
            </a:r>
            <a:r>
              <a:rPr lang="fr-CA" sz="700" dirty="0">
                <a:solidFill>
                  <a:schemeClr val="bg1"/>
                </a:solidFill>
                <a:effectLst/>
                <a:latin typeface="Arial" panose="020B0604020202020204" pitchFamily="34" charset="0"/>
                <a:ea typeface="Malgun Gothic" panose="020B0503020000020004" pitchFamily="34" charset="-127"/>
                <a:cs typeface="Arial" panose="020B0604020202020204" pitchFamily="34" charset="0"/>
              </a:rPr>
              <a:t>, </a:t>
            </a:r>
            <a:r>
              <a:rPr lang="fr-CA" sz="700" dirty="0" err="1">
                <a:solidFill>
                  <a:schemeClr val="bg1"/>
                </a:solidFill>
                <a:effectLst/>
                <a:latin typeface="Arial" panose="020B0604020202020204" pitchFamily="34" charset="0"/>
                <a:ea typeface="Malgun Gothic" panose="020B0503020000020004" pitchFamily="34" charset="-127"/>
                <a:cs typeface="Arial" panose="020B0604020202020204" pitchFamily="34" charset="0"/>
              </a:rPr>
              <a:t>Hage</a:t>
            </a:r>
            <a:r>
              <a:rPr lang="fr-CA" sz="700" dirty="0">
                <a:solidFill>
                  <a:schemeClr val="bg1"/>
                </a:solidFill>
                <a:effectLst/>
                <a:latin typeface="Arial" panose="020B0604020202020204" pitchFamily="34" charset="0"/>
                <a:ea typeface="Malgun Gothic" panose="020B0503020000020004" pitchFamily="34" charset="-127"/>
                <a:cs typeface="Arial" panose="020B0604020202020204" pitchFamily="34" charset="0"/>
              </a:rPr>
              <a:t> G</a:t>
            </a:r>
            <a:r>
              <a:rPr lang="fr-CA" sz="700" baseline="30000" dirty="0">
                <a:solidFill>
                  <a:schemeClr val="bg1"/>
                </a:solidFill>
                <a:effectLst/>
                <a:latin typeface="Arial" panose="020B0604020202020204" pitchFamily="34" charset="0"/>
                <a:ea typeface="Malgun Gothic" panose="020B0503020000020004" pitchFamily="34" charset="-127"/>
                <a:cs typeface="Arial" panose="020B0604020202020204" pitchFamily="34" charset="0"/>
              </a:rPr>
              <a:t>2</a:t>
            </a:r>
            <a:r>
              <a:rPr lang="fr-CA" sz="700" dirty="0">
                <a:solidFill>
                  <a:schemeClr val="bg1"/>
                </a:solidFill>
                <a:effectLst/>
                <a:latin typeface="Arial" panose="020B0604020202020204" pitchFamily="34" charset="0"/>
                <a:ea typeface="Malgun Gothic" panose="020B0503020000020004" pitchFamily="34" charset="-127"/>
                <a:cs typeface="Arial" panose="020B0604020202020204" pitchFamily="34" charset="0"/>
              </a:rPr>
              <a:t>, </a:t>
            </a:r>
            <a:r>
              <a:rPr lang="fr-CA" sz="700" dirty="0" err="1">
                <a:solidFill>
                  <a:schemeClr val="bg1"/>
                </a:solidFill>
                <a:effectLst/>
                <a:latin typeface="Arial" panose="020B0604020202020204" pitchFamily="34" charset="0"/>
                <a:ea typeface="Malgun Gothic" panose="020B0503020000020004" pitchFamily="34" charset="-127"/>
                <a:cs typeface="Arial" panose="020B0604020202020204" pitchFamily="34" charset="0"/>
              </a:rPr>
              <a:t>Labidi</a:t>
            </a:r>
            <a:r>
              <a:rPr lang="fr-CA" sz="700" dirty="0">
                <a:solidFill>
                  <a:schemeClr val="bg1"/>
                </a:solidFill>
                <a:effectLst/>
                <a:latin typeface="Arial" panose="020B0604020202020204" pitchFamily="34" charset="0"/>
                <a:ea typeface="Malgun Gothic" panose="020B0503020000020004" pitchFamily="34" charset="-127"/>
                <a:cs typeface="Arial" panose="020B0604020202020204" pitchFamily="34" charset="0"/>
              </a:rPr>
              <a:t> M</a:t>
            </a:r>
            <a:r>
              <a:rPr lang="fr-CA" sz="700" baseline="30000" dirty="0">
                <a:solidFill>
                  <a:schemeClr val="bg1"/>
                </a:solidFill>
                <a:effectLst/>
                <a:latin typeface="Arial" panose="020B0604020202020204" pitchFamily="34" charset="0"/>
                <a:ea typeface="Malgun Gothic" panose="020B0503020000020004" pitchFamily="34" charset="-127"/>
                <a:cs typeface="Arial" panose="020B0604020202020204" pitchFamily="34" charset="0"/>
              </a:rPr>
              <a:t>2</a:t>
            </a:r>
            <a:r>
              <a:rPr lang="fr-CA" sz="700" dirty="0">
                <a:solidFill>
                  <a:schemeClr val="bg1"/>
                </a:solidFill>
                <a:effectLst/>
                <a:latin typeface="Arial" panose="020B0604020202020204" pitchFamily="34" charset="0"/>
                <a:ea typeface="Malgun Gothic" panose="020B0503020000020004" pitchFamily="34" charset="-127"/>
                <a:cs typeface="Arial" panose="020B0604020202020204" pitchFamily="34" charset="0"/>
              </a:rPr>
              <a:t>, Lavigne P</a:t>
            </a:r>
            <a:r>
              <a:rPr lang="fr-CA" sz="700" baseline="30000" dirty="0">
                <a:solidFill>
                  <a:schemeClr val="bg1"/>
                </a:solidFill>
                <a:effectLst/>
                <a:latin typeface="Arial" panose="020B0604020202020204" pitchFamily="34" charset="0"/>
                <a:ea typeface="Malgun Gothic" panose="020B0503020000020004" pitchFamily="34" charset="-127"/>
                <a:cs typeface="Arial" panose="020B0604020202020204" pitchFamily="34" charset="0"/>
              </a:rPr>
              <a:t>1</a:t>
            </a:r>
            <a:r>
              <a:rPr lang="en-CA" sz="100" dirty="0">
                <a:solidFill>
                  <a:schemeClr val="bg1"/>
                </a:solidFill>
                <a:effectLst/>
                <a:latin typeface="Arial" panose="020B0604020202020204" pitchFamily="34" charset="0"/>
                <a:cs typeface="Arial" panose="020B0604020202020204" pitchFamily="34" charset="0"/>
              </a:rPr>
              <a:t> </a:t>
            </a:r>
            <a:endParaRPr lang="fr-CA" sz="900" dirty="0">
              <a:solidFill>
                <a:schemeClr val="bg1"/>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F6E94D9D-1852-C3C5-1299-B5C2CDB222DF}"/>
              </a:ext>
            </a:extLst>
          </p:cNvPr>
          <p:cNvSpPr txBox="1"/>
          <p:nvPr/>
        </p:nvSpPr>
        <p:spPr>
          <a:xfrm>
            <a:off x="456795" y="269763"/>
            <a:ext cx="8433640" cy="184666"/>
          </a:xfrm>
          <a:prstGeom prst="rect">
            <a:avLst/>
          </a:prstGeom>
          <a:noFill/>
        </p:spPr>
        <p:txBody>
          <a:bodyPr wrap="square" rtlCol="0">
            <a:spAutoFit/>
          </a:bodyPr>
          <a:lstStyle/>
          <a:p>
            <a:r>
              <a:rPr lang="fr-CA" sz="600" baseline="30000" dirty="0">
                <a:solidFill>
                  <a:schemeClr val="bg1"/>
                </a:solidFill>
                <a:effectLst/>
                <a:latin typeface="Arial" panose="020B0604020202020204" pitchFamily="34" charset="0"/>
                <a:ea typeface="Malgun Gothic" panose="020B0503020000020004" pitchFamily="34" charset="-127"/>
                <a:cs typeface="Arial" panose="020B0604020202020204" pitchFamily="34" charset="0"/>
              </a:rPr>
              <a:t>1 </a:t>
            </a:r>
            <a:r>
              <a:rPr lang="fr-CA" sz="600" dirty="0">
                <a:solidFill>
                  <a:schemeClr val="bg1"/>
                </a:solidFill>
                <a:effectLst/>
                <a:latin typeface="Arial" panose="020B0604020202020204" pitchFamily="34" charset="0"/>
                <a:ea typeface="Malgun Gothic" panose="020B0503020000020004" pitchFamily="34" charset="-127"/>
                <a:cs typeface="Arial" panose="020B0604020202020204" pitchFamily="34" charset="0"/>
              </a:rPr>
              <a:t>Service d’ORL de l’Université de Montréal, </a:t>
            </a:r>
            <a:r>
              <a:rPr lang="fr-CA" sz="600" baseline="30000" dirty="0">
                <a:solidFill>
                  <a:schemeClr val="bg1"/>
                </a:solidFill>
                <a:effectLst/>
                <a:latin typeface="Arial" panose="020B0604020202020204" pitchFamily="34" charset="0"/>
                <a:ea typeface="Malgun Gothic" panose="020B0503020000020004" pitchFamily="34" charset="-127"/>
                <a:cs typeface="Arial" panose="020B0604020202020204" pitchFamily="34" charset="0"/>
              </a:rPr>
              <a:t>2</a:t>
            </a:r>
            <a:r>
              <a:rPr lang="fr-CA" sz="600" dirty="0">
                <a:solidFill>
                  <a:schemeClr val="bg1"/>
                </a:solidFill>
                <a:effectLst/>
                <a:latin typeface="Arial" panose="020B0604020202020204" pitchFamily="34" charset="0"/>
                <a:ea typeface="Malgun Gothic" panose="020B0503020000020004" pitchFamily="34" charset="-127"/>
                <a:cs typeface="Arial" panose="020B0604020202020204" pitchFamily="34" charset="0"/>
              </a:rPr>
              <a:t>Service de neurochirurgie de l’Université de Montréal</a:t>
            </a:r>
            <a:endParaRPr lang="fr-CA" sz="800" baseline="30000" dirty="0">
              <a:solidFill>
                <a:schemeClr val="bg1"/>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68D740DA-7C06-4DC6-6F0D-54D1848D7F67}"/>
              </a:ext>
            </a:extLst>
          </p:cNvPr>
          <p:cNvSpPr txBox="1"/>
          <p:nvPr/>
        </p:nvSpPr>
        <p:spPr>
          <a:xfrm>
            <a:off x="6000138" y="3567378"/>
            <a:ext cx="1511005" cy="954107"/>
          </a:xfrm>
          <a:prstGeom prst="rect">
            <a:avLst/>
          </a:prstGeom>
          <a:noFill/>
        </p:spPr>
        <p:txBody>
          <a:bodyPr wrap="square" rtlCol="0">
            <a:spAutoFit/>
          </a:bodyPr>
          <a:lstStyle/>
          <a:p>
            <a:pPr lvl="0" algn="just" rtl="0">
              <a:spcBef>
                <a:spcPts val="0"/>
              </a:spcBef>
              <a:spcAft>
                <a:spcPts val="0"/>
              </a:spcAft>
              <a:buClr>
                <a:schemeClr val="dk1"/>
              </a:buClr>
              <a:buSzPts val="1100"/>
            </a:pPr>
            <a:r>
              <a:rPr lang="fr-FR" sz="800" dirty="0">
                <a:latin typeface="Arial" panose="020B0604020202020204" pitchFamily="34" charset="0"/>
                <a:cs typeface="Arial" panose="020B0604020202020204" pitchFamily="34" charset="0"/>
              </a:rPr>
              <a:t>Par rapport à une approche ouverte, la CEE est moins invasive, mène à moins de complications et semble fournir des résultats supérieurs pour les patients bien sélectionnés.</a:t>
            </a:r>
          </a:p>
        </p:txBody>
      </p:sp>
      <p:sp>
        <p:nvSpPr>
          <p:cNvPr id="13" name="TextBox 12">
            <a:extLst>
              <a:ext uri="{FF2B5EF4-FFF2-40B4-BE49-F238E27FC236}">
                <a16:creationId xmlns:a16="http://schemas.microsoft.com/office/drawing/2014/main" id="{4ACD94F1-6169-28B0-6E32-816DC2772D49}"/>
              </a:ext>
            </a:extLst>
          </p:cNvPr>
          <p:cNvSpPr txBox="1"/>
          <p:nvPr/>
        </p:nvSpPr>
        <p:spPr>
          <a:xfrm>
            <a:off x="70338" y="528083"/>
            <a:ext cx="3247953" cy="215444"/>
          </a:xfrm>
          <a:prstGeom prst="rect">
            <a:avLst/>
          </a:prstGeom>
          <a:solidFill>
            <a:srgbClr val="EBEBEB"/>
          </a:solidFill>
          <a:ln>
            <a:solidFill>
              <a:srgbClr val="0057AC"/>
            </a:solidFill>
          </a:ln>
        </p:spPr>
        <p:txBody>
          <a:bodyPr wrap="square" rtlCol="0">
            <a:spAutoFit/>
          </a:bodyPr>
          <a:lstStyle/>
          <a:p>
            <a:pPr algn="ctr"/>
            <a:r>
              <a:rPr lang="fr-CA" sz="800" b="1" dirty="0">
                <a:solidFill>
                  <a:srgbClr val="0057AC"/>
                </a:solidFill>
                <a:latin typeface="Arial" panose="020B0604020202020204" pitchFamily="34" charset="0"/>
                <a:cs typeface="Arial" panose="020B0604020202020204" pitchFamily="34" charset="0"/>
              </a:rPr>
              <a:t>Contexte</a:t>
            </a:r>
          </a:p>
        </p:txBody>
      </p:sp>
      <p:sp>
        <p:nvSpPr>
          <p:cNvPr id="14" name="TextBox 13">
            <a:extLst>
              <a:ext uri="{FF2B5EF4-FFF2-40B4-BE49-F238E27FC236}">
                <a16:creationId xmlns:a16="http://schemas.microsoft.com/office/drawing/2014/main" id="{4DDCB7F7-3FEF-7B91-A55E-525FCC6F9C16}"/>
              </a:ext>
            </a:extLst>
          </p:cNvPr>
          <p:cNvSpPr txBox="1"/>
          <p:nvPr/>
        </p:nvSpPr>
        <p:spPr>
          <a:xfrm>
            <a:off x="63648" y="1472586"/>
            <a:ext cx="2127461" cy="215444"/>
          </a:xfrm>
          <a:prstGeom prst="rect">
            <a:avLst/>
          </a:prstGeom>
          <a:solidFill>
            <a:srgbClr val="EBEBEB"/>
          </a:solidFill>
          <a:ln>
            <a:solidFill>
              <a:srgbClr val="0057AC"/>
            </a:solidFill>
          </a:ln>
        </p:spPr>
        <p:txBody>
          <a:bodyPr wrap="square" rtlCol="0">
            <a:spAutoFit/>
          </a:bodyPr>
          <a:lstStyle/>
          <a:p>
            <a:pPr algn="ctr"/>
            <a:r>
              <a:rPr lang="fr-CA" sz="800" b="1" dirty="0">
                <a:solidFill>
                  <a:srgbClr val="0057AC"/>
                </a:solidFill>
                <a:latin typeface="Arial" panose="020B0604020202020204" pitchFamily="34" charset="0"/>
                <a:cs typeface="Arial" panose="020B0604020202020204" pitchFamily="34" charset="0"/>
              </a:rPr>
              <a:t>Objectif</a:t>
            </a:r>
          </a:p>
        </p:txBody>
      </p:sp>
      <p:sp>
        <p:nvSpPr>
          <p:cNvPr id="15" name="TextBox 14">
            <a:extLst>
              <a:ext uri="{FF2B5EF4-FFF2-40B4-BE49-F238E27FC236}">
                <a16:creationId xmlns:a16="http://schemas.microsoft.com/office/drawing/2014/main" id="{1494920C-CB29-7566-B889-B6F4C3ECBC05}"/>
              </a:ext>
            </a:extLst>
          </p:cNvPr>
          <p:cNvSpPr txBox="1"/>
          <p:nvPr/>
        </p:nvSpPr>
        <p:spPr>
          <a:xfrm>
            <a:off x="63648" y="2306233"/>
            <a:ext cx="2117262" cy="215444"/>
          </a:xfrm>
          <a:prstGeom prst="rect">
            <a:avLst/>
          </a:prstGeom>
          <a:solidFill>
            <a:srgbClr val="EBEBEB"/>
          </a:solidFill>
          <a:ln>
            <a:solidFill>
              <a:srgbClr val="0057AC"/>
            </a:solidFill>
          </a:ln>
        </p:spPr>
        <p:txBody>
          <a:bodyPr wrap="square" rtlCol="0">
            <a:spAutoFit/>
          </a:bodyPr>
          <a:lstStyle/>
          <a:p>
            <a:pPr algn="ctr"/>
            <a:r>
              <a:rPr lang="fr-CA" sz="800" b="1" dirty="0">
                <a:solidFill>
                  <a:srgbClr val="0057AC"/>
                </a:solidFill>
                <a:latin typeface="Arial" panose="020B0604020202020204" pitchFamily="34" charset="0"/>
                <a:cs typeface="Arial" panose="020B0604020202020204" pitchFamily="34" charset="0"/>
              </a:rPr>
              <a:t>Méthode</a:t>
            </a:r>
          </a:p>
        </p:txBody>
      </p:sp>
      <p:sp>
        <p:nvSpPr>
          <p:cNvPr id="16" name="TextBox 15">
            <a:extLst>
              <a:ext uri="{FF2B5EF4-FFF2-40B4-BE49-F238E27FC236}">
                <a16:creationId xmlns:a16="http://schemas.microsoft.com/office/drawing/2014/main" id="{7740CEFC-5C7C-43B1-8350-EEE031698524}"/>
              </a:ext>
            </a:extLst>
          </p:cNvPr>
          <p:cNvSpPr txBox="1"/>
          <p:nvPr/>
        </p:nvSpPr>
        <p:spPr>
          <a:xfrm>
            <a:off x="3422400" y="528083"/>
            <a:ext cx="2458904" cy="215444"/>
          </a:xfrm>
          <a:prstGeom prst="rect">
            <a:avLst/>
          </a:prstGeom>
          <a:solidFill>
            <a:srgbClr val="EBEBEB"/>
          </a:solidFill>
          <a:ln>
            <a:solidFill>
              <a:srgbClr val="0057AC"/>
            </a:solidFill>
          </a:ln>
        </p:spPr>
        <p:txBody>
          <a:bodyPr wrap="square" rtlCol="0">
            <a:spAutoFit/>
          </a:bodyPr>
          <a:lstStyle/>
          <a:p>
            <a:pPr algn="ctr"/>
            <a:r>
              <a:rPr lang="fr-CA" sz="800" b="1" dirty="0">
                <a:solidFill>
                  <a:srgbClr val="0057AC"/>
                </a:solidFill>
                <a:latin typeface="Arial" panose="020B0604020202020204" pitchFamily="34" charset="0"/>
                <a:cs typeface="Arial" panose="020B0604020202020204" pitchFamily="34" charset="0"/>
              </a:rPr>
              <a:t>Résultats</a:t>
            </a:r>
          </a:p>
        </p:txBody>
      </p:sp>
      <p:sp>
        <p:nvSpPr>
          <p:cNvPr id="17" name="TextBox 16">
            <a:extLst>
              <a:ext uri="{FF2B5EF4-FFF2-40B4-BE49-F238E27FC236}">
                <a16:creationId xmlns:a16="http://schemas.microsoft.com/office/drawing/2014/main" id="{5536C5F8-C658-2640-71A0-7610331AEF0F}"/>
              </a:ext>
            </a:extLst>
          </p:cNvPr>
          <p:cNvSpPr txBox="1"/>
          <p:nvPr/>
        </p:nvSpPr>
        <p:spPr>
          <a:xfrm>
            <a:off x="5997914" y="3343945"/>
            <a:ext cx="3075749" cy="215444"/>
          </a:xfrm>
          <a:prstGeom prst="rect">
            <a:avLst/>
          </a:prstGeom>
          <a:solidFill>
            <a:srgbClr val="EBEBEB"/>
          </a:solidFill>
          <a:ln>
            <a:solidFill>
              <a:srgbClr val="0057AC"/>
            </a:solidFill>
          </a:ln>
        </p:spPr>
        <p:txBody>
          <a:bodyPr wrap="square" rtlCol="0">
            <a:spAutoFit/>
          </a:bodyPr>
          <a:lstStyle/>
          <a:p>
            <a:pPr algn="ctr"/>
            <a:r>
              <a:rPr lang="fr-CA" sz="800" b="1" dirty="0">
                <a:solidFill>
                  <a:srgbClr val="0057AC"/>
                </a:solidFill>
                <a:latin typeface="Arial" panose="020B0604020202020204" pitchFamily="34" charset="0"/>
                <a:cs typeface="Arial" panose="020B0604020202020204" pitchFamily="34" charset="0"/>
              </a:rPr>
              <a:t>Conclusion</a:t>
            </a:r>
          </a:p>
        </p:txBody>
      </p:sp>
      <p:sp>
        <p:nvSpPr>
          <p:cNvPr id="18" name="TextBox 17">
            <a:extLst>
              <a:ext uri="{FF2B5EF4-FFF2-40B4-BE49-F238E27FC236}">
                <a16:creationId xmlns:a16="http://schemas.microsoft.com/office/drawing/2014/main" id="{8380B675-6C32-FCC3-1053-4FA60655FB30}"/>
              </a:ext>
            </a:extLst>
          </p:cNvPr>
          <p:cNvSpPr txBox="1"/>
          <p:nvPr/>
        </p:nvSpPr>
        <p:spPr>
          <a:xfrm>
            <a:off x="5092605" y="4741010"/>
            <a:ext cx="845090" cy="215444"/>
          </a:xfrm>
          <a:prstGeom prst="rect">
            <a:avLst/>
          </a:prstGeom>
          <a:solidFill>
            <a:srgbClr val="EBEBEB"/>
          </a:solidFill>
          <a:ln>
            <a:solidFill>
              <a:srgbClr val="0057AC"/>
            </a:solidFill>
          </a:ln>
        </p:spPr>
        <p:txBody>
          <a:bodyPr wrap="square" rtlCol="0">
            <a:spAutoFit/>
          </a:bodyPr>
          <a:lstStyle/>
          <a:p>
            <a:pPr algn="ctr"/>
            <a:r>
              <a:rPr lang="fr-CA" sz="800" b="1" dirty="0">
                <a:solidFill>
                  <a:srgbClr val="0057AC"/>
                </a:solidFill>
                <a:latin typeface="Arial" panose="020B0604020202020204" pitchFamily="34" charset="0"/>
                <a:cs typeface="Arial" panose="020B0604020202020204" pitchFamily="34" charset="0"/>
              </a:rPr>
              <a:t>Références</a:t>
            </a:r>
          </a:p>
        </p:txBody>
      </p:sp>
      <p:sp>
        <p:nvSpPr>
          <p:cNvPr id="23" name="TextBox 22">
            <a:extLst>
              <a:ext uri="{FF2B5EF4-FFF2-40B4-BE49-F238E27FC236}">
                <a16:creationId xmlns:a16="http://schemas.microsoft.com/office/drawing/2014/main" id="{7D225BFA-A544-2B83-3D94-E795EB92ED18}"/>
              </a:ext>
            </a:extLst>
          </p:cNvPr>
          <p:cNvSpPr txBox="1"/>
          <p:nvPr/>
        </p:nvSpPr>
        <p:spPr>
          <a:xfrm>
            <a:off x="70339" y="1704744"/>
            <a:ext cx="2127461" cy="584775"/>
          </a:xfrm>
          <a:prstGeom prst="rect">
            <a:avLst/>
          </a:prstGeom>
          <a:noFill/>
        </p:spPr>
        <p:txBody>
          <a:bodyPr wrap="square" rtlCol="0">
            <a:spAutoFit/>
          </a:bodyPr>
          <a:lstStyle/>
          <a:p>
            <a:pPr algn="just"/>
            <a:r>
              <a:rPr lang="fr-CA" sz="800" dirty="0">
                <a:effectLst/>
                <a:latin typeface="Arial" panose="020B0604020202020204" pitchFamily="34" charset="0"/>
                <a:ea typeface="Malgun Gothic" panose="020B0503020000020004" pitchFamily="34" charset="-127"/>
                <a:cs typeface="Arial" panose="020B0604020202020204" pitchFamily="34" charset="0"/>
              </a:rPr>
              <a:t>Évaluer la chirurgie endoscopique </a:t>
            </a:r>
            <a:r>
              <a:rPr lang="fr-CA" sz="800" dirty="0" err="1">
                <a:effectLst/>
                <a:latin typeface="Arial" panose="020B0604020202020204" pitchFamily="34" charset="0"/>
                <a:ea typeface="Malgun Gothic" panose="020B0503020000020004" pitchFamily="34" charset="-127"/>
                <a:cs typeface="Arial" panose="020B0604020202020204" pitchFamily="34" charset="0"/>
              </a:rPr>
              <a:t>endonasale</a:t>
            </a:r>
            <a:r>
              <a:rPr lang="fr-CA" sz="800" dirty="0">
                <a:effectLst/>
                <a:latin typeface="Arial" panose="020B0604020202020204" pitchFamily="34" charset="0"/>
                <a:ea typeface="Malgun Gothic" panose="020B0503020000020004" pitchFamily="34" charset="-127"/>
                <a:cs typeface="Arial" panose="020B0604020202020204" pitchFamily="34" charset="0"/>
              </a:rPr>
              <a:t> (CEE) comme approche pour les chondrosarcomes de la base du crâne (BDC). </a:t>
            </a:r>
            <a:endParaRPr lang="fr-CA" sz="800" dirty="0">
              <a:latin typeface="Arial" panose="020B0604020202020204" pitchFamily="34" charset="0"/>
              <a:cs typeface="Arial" panose="020B0604020202020204" pitchFamily="34" charset="0"/>
            </a:endParaRPr>
          </a:p>
        </p:txBody>
      </p:sp>
      <p:sp>
        <p:nvSpPr>
          <p:cNvPr id="24" name="TextBox 23">
            <a:extLst>
              <a:ext uri="{FF2B5EF4-FFF2-40B4-BE49-F238E27FC236}">
                <a16:creationId xmlns:a16="http://schemas.microsoft.com/office/drawing/2014/main" id="{DDB8638B-2B05-C854-12BB-93281D820272}"/>
              </a:ext>
            </a:extLst>
          </p:cNvPr>
          <p:cNvSpPr txBox="1"/>
          <p:nvPr/>
        </p:nvSpPr>
        <p:spPr>
          <a:xfrm>
            <a:off x="67156" y="747986"/>
            <a:ext cx="3235223" cy="707886"/>
          </a:xfrm>
          <a:prstGeom prst="rect">
            <a:avLst/>
          </a:prstGeom>
          <a:noFill/>
        </p:spPr>
        <p:txBody>
          <a:bodyPr wrap="square" rtlCol="0">
            <a:spAutoFit/>
          </a:bodyPr>
          <a:lstStyle/>
          <a:p>
            <a:pPr algn="just"/>
            <a:r>
              <a:rPr lang="fr-CA" sz="800" dirty="0">
                <a:effectLst/>
                <a:latin typeface="Arial" panose="020B0604020202020204" pitchFamily="34" charset="0"/>
                <a:ea typeface="Malgun Gothic" panose="020B0503020000020004" pitchFamily="34" charset="-127"/>
                <a:cs typeface="Arial" panose="020B0604020202020204" pitchFamily="34" charset="0"/>
              </a:rPr>
              <a:t>Les chondrosarcomes de la base du crâne ont historiquement été réséqués par une approche chirurgicale ouverte. Considérant leur localisation au niveau de la ligne médiane de la base du crâne, une approche </a:t>
            </a:r>
            <a:r>
              <a:rPr lang="fr-CA" sz="800" dirty="0" err="1">
                <a:effectLst/>
                <a:latin typeface="Arial" panose="020B0604020202020204" pitchFamily="34" charset="0"/>
                <a:ea typeface="Malgun Gothic" panose="020B0503020000020004" pitchFamily="34" charset="-127"/>
                <a:cs typeface="Arial" panose="020B0604020202020204" pitchFamily="34" charset="0"/>
              </a:rPr>
              <a:t>endonasale</a:t>
            </a:r>
            <a:r>
              <a:rPr lang="fr-CA" sz="800" dirty="0">
                <a:effectLst/>
                <a:latin typeface="Arial" panose="020B0604020202020204" pitchFamily="34" charset="0"/>
                <a:ea typeface="Malgun Gothic" panose="020B0503020000020004" pitchFamily="34" charset="-127"/>
                <a:cs typeface="Arial" panose="020B0604020202020204" pitchFamily="34" charset="0"/>
              </a:rPr>
              <a:t> endoscopique pourrait être indiquée. Toutefoi</a:t>
            </a:r>
            <a:r>
              <a:rPr lang="fr-CA" sz="800" dirty="0">
                <a:latin typeface="Arial" panose="020B0604020202020204" pitchFamily="34" charset="0"/>
                <a:ea typeface="Malgun Gothic" panose="020B0503020000020004" pitchFamily="34" charset="-127"/>
                <a:cs typeface="Arial" panose="020B0604020202020204" pitchFamily="34" charset="0"/>
              </a:rPr>
              <a:t>s, peu de données existent sur cette approche.</a:t>
            </a:r>
            <a:endParaRPr lang="fr-CA" sz="800" dirty="0">
              <a:latin typeface="Arial" panose="020B0604020202020204" pitchFamily="34" charset="0"/>
              <a:cs typeface="Arial" panose="020B0604020202020204" pitchFamily="34" charset="0"/>
            </a:endParaRPr>
          </a:p>
        </p:txBody>
      </p:sp>
      <p:sp>
        <p:nvSpPr>
          <p:cNvPr id="26" name="TextBox 25">
            <a:extLst>
              <a:ext uri="{FF2B5EF4-FFF2-40B4-BE49-F238E27FC236}">
                <a16:creationId xmlns:a16="http://schemas.microsoft.com/office/drawing/2014/main" id="{B6A01F78-9946-D94E-47B5-44B8D2ADB940}"/>
              </a:ext>
            </a:extLst>
          </p:cNvPr>
          <p:cNvSpPr txBox="1"/>
          <p:nvPr/>
        </p:nvSpPr>
        <p:spPr>
          <a:xfrm>
            <a:off x="5914279" y="4528452"/>
            <a:ext cx="3249306" cy="640560"/>
          </a:xfrm>
          <a:prstGeom prst="rect">
            <a:avLst/>
          </a:prstGeom>
          <a:noFill/>
        </p:spPr>
        <p:txBody>
          <a:bodyPr wrap="square" rtlCol="0">
            <a:spAutoFit/>
          </a:bodyPr>
          <a:lstStyle/>
          <a:p>
            <a:pPr algn="l">
              <a:lnSpc>
                <a:spcPct val="150000"/>
              </a:lnSpc>
              <a:spcBef>
                <a:spcPts val="0"/>
              </a:spcBef>
              <a:buFont typeface="+mj-lt"/>
              <a:buAutoNum type="arabicPeriod"/>
              <a:tabLst>
                <a:tab pos="406400" algn="l"/>
              </a:tabLst>
            </a:pPr>
            <a:r>
              <a:rPr lang="fr-FR" sz="200" dirty="0">
                <a:latin typeface="Arial" panose="020B0604020202020204" pitchFamily="34" charset="0"/>
                <a:ea typeface="Malgun Gothic" panose="020B0503020000020004" pitchFamily="34" charset="-127"/>
                <a:cs typeface="Arial" panose="020B0604020202020204" pitchFamily="34" charset="0"/>
              </a:rPr>
              <a:t>MD OB, PhD ATPM: </a:t>
            </a:r>
            <a:r>
              <a:rPr lang="fr-FR" sz="200" dirty="0" err="1">
                <a:latin typeface="Arial" panose="020B0604020202020204" pitchFamily="34" charset="0"/>
                <a:ea typeface="Malgun Gothic" panose="020B0503020000020004" pitchFamily="34" charset="-127"/>
                <a:cs typeface="Arial" panose="020B0604020202020204" pitchFamily="34" charset="0"/>
              </a:rPr>
              <a:t>Skull</a:t>
            </a:r>
            <a:r>
              <a:rPr lang="fr-FR" sz="200" dirty="0">
                <a:latin typeface="Arial" panose="020B0604020202020204" pitchFamily="34" charset="0"/>
                <a:ea typeface="Malgun Gothic" panose="020B0503020000020004" pitchFamily="34" charset="-127"/>
                <a:cs typeface="Arial" panose="020B0604020202020204" pitchFamily="34" charset="0"/>
              </a:rPr>
              <a:t> Base </a:t>
            </a:r>
            <a:r>
              <a:rPr lang="fr-FR" sz="200" dirty="0" err="1">
                <a:latin typeface="Arial" panose="020B0604020202020204" pitchFamily="34" charset="0"/>
                <a:ea typeface="Malgun Gothic" panose="020B0503020000020004" pitchFamily="34" charset="-127"/>
                <a:cs typeface="Arial" panose="020B0604020202020204" pitchFamily="34" charset="0"/>
              </a:rPr>
              <a:t>Chondrosarcoma</a:t>
            </a:r>
            <a:r>
              <a:rPr lang="fr-FR" sz="200" dirty="0">
                <a:latin typeface="Arial" panose="020B0604020202020204" pitchFamily="34" charset="0"/>
                <a:ea typeface="Malgun Gothic" panose="020B0503020000020004" pitchFamily="34" charset="-127"/>
                <a:cs typeface="Arial" panose="020B0604020202020204" pitchFamily="34" charset="0"/>
              </a:rPr>
              <a:t>. </a:t>
            </a:r>
            <a:r>
              <a:rPr lang="fr-FR" sz="200" dirty="0" err="1">
                <a:latin typeface="Arial" panose="020B0604020202020204" pitchFamily="34" charset="0"/>
                <a:ea typeface="Malgun Gothic" panose="020B0503020000020004" pitchFamily="34" charset="-127"/>
                <a:cs typeface="Arial" panose="020B0604020202020204" pitchFamily="34" charset="0"/>
              </a:rPr>
              <a:t>Neurosurgery</a:t>
            </a:r>
            <a:r>
              <a:rPr lang="fr-FR" sz="200" dirty="0">
                <a:latin typeface="Arial" panose="020B0604020202020204" pitchFamily="34" charset="0"/>
                <a:ea typeface="Malgun Gothic" panose="020B0503020000020004" pitchFamily="34" charset="-127"/>
                <a:cs typeface="Arial" panose="020B0604020202020204" pitchFamily="34" charset="0"/>
              </a:rPr>
              <a:t> </a:t>
            </a:r>
            <a:r>
              <a:rPr lang="fr-FR" sz="200" dirty="0" err="1">
                <a:latin typeface="Arial" panose="020B0604020202020204" pitchFamily="34" charset="0"/>
                <a:ea typeface="Malgun Gothic" panose="020B0503020000020004" pitchFamily="34" charset="-127"/>
                <a:cs typeface="Arial" panose="020B0604020202020204" pitchFamily="34" charset="0"/>
              </a:rPr>
              <a:t>Clinics</a:t>
            </a:r>
            <a:r>
              <a:rPr lang="fr-FR" sz="200" dirty="0">
                <a:latin typeface="Arial" panose="020B0604020202020204" pitchFamily="34" charset="0"/>
                <a:ea typeface="Malgun Gothic" panose="020B0503020000020004" pitchFamily="34" charset="-127"/>
                <a:cs typeface="Arial" panose="020B0604020202020204" pitchFamily="34" charset="0"/>
              </a:rPr>
              <a:t> of NA 24:89–96, 9999</a:t>
            </a:r>
          </a:p>
          <a:p>
            <a:pPr algn="l">
              <a:lnSpc>
                <a:spcPct val="150000"/>
              </a:lnSpc>
              <a:spcBef>
                <a:spcPts val="0"/>
              </a:spcBef>
              <a:buFont typeface="+mj-lt"/>
              <a:buAutoNum type="arabicPeriod"/>
              <a:tabLst>
                <a:tab pos="406400" algn="l"/>
              </a:tabLst>
            </a:pPr>
            <a:r>
              <a:rPr lang="en-CA" sz="200" dirty="0">
                <a:latin typeface="Arial" panose="020B0604020202020204" pitchFamily="34" charset="0"/>
                <a:ea typeface="Malgun Gothic" panose="020B0503020000020004" pitchFamily="34" charset="-127"/>
                <a:cs typeface="Arial" panose="020B0604020202020204" pitchFamily="34" charset="0"/>
              </a:rPr>
              <a:t>Hasegawa, H., Shin, M., Kondo, K., </a:t>
            </a:r>
            <a:r>
              <a:rPr lang="en-CA" sz="200" dirty="0" err="1">
                <a:latin typeface="Arial" panose="020B0604020202020204" pitchFamily="34" charset="0"/>
                <a:ea typeface="Malgun Gothic" panose="020B0503020000020004" pitchFamily="34" charset="-127"/>
                <a:cs typeface="Arial" panose="020B0604020202020204" pitchFamily="34" charset="0"/>
              </a:rPr>
              <a:t>Hanakita</a:t>
            </a:r>
            <a:r>
              <a:rPr lang="en-CA" sz="200" dirty="0">
                <a:latin typeface="Arial" panose="020B0604020202020204" pitchFamily="34" charset="0"/>
                <a:ea typeface="Malgun Gothic" panose="020B0503020000020004" pitchFamily="34" charset="-127"/>
                <a:cs typeface="Arial" panose="020B0604020202020204" pitchFamily="34" charset="0"/>
              </a:rPr>
              <a:t>, S., Mukasa, A., Kin, T., &amp; Saito, N. (2017). Role of endoscopic </a:t>
            </a:r>
            <a:r>
              <a:rPr lang="en-CA" sz="200" dirty="0" err="1">
                <a:latin typeface="Arial" panose="020B0604020202020204" pitchFamily="34" charset="0"/>
                <a:ea typeface="Malgun Gothic" panose="020B0503020000020004" pitchFamily="34" charset="-127"/>
                <a:cs typeface="Arial" panose="020B0604020202020204" pitchFamily="34" charset="0"/>
              </a:rPr>
              <a:t>transnasal</a:t>
            </a:r>
            <a:r>
              <a:rPr lang="en-CA" sz="200" dirty="0">
                <a:latin typeface="Arial" panose="020B0604020202020204" pitchFamily="34" charset="0"/>
                <a:ea typeface="Malgun Gothic" panose="020B0503020000020004" pitchFamily="34" charset="-127"/>
                <a:cs typeface="Arial" panose="020B0604020202020204" pitchFamily="34" charset="0"/>
              </a:rPr>
              <a:t> surgery for skull base chondrosarcoma: a retrospective analysis of 19 cases at a single institution. Journal of Neurosurgery, 1–10. </a:t>
            </a:r>
            <a:r>
              <a:rPr lang="en-CA" sz="200" dirty="0">
                <a:latin typeface="Arial" panose="020B0604020202020204" pitchFamily="34" charset="0"/>
                <a:ea typeface="Malgun Gothic" panose="020B0503020000020004" pitchFamily="34" charset="-127"/>
                <a:cs typeface="Arial" panose="020B0604020202020204" pitchFamily="34" charset="0"/>
                <a:hlinkClick r:id="rId4">
                  <a:extLst>
                    <a:ext uri="{A12FA001-AC4F-418D-AE19-62706E023703}">
                      <ahyp:hlinkClr xmlns:ahyp="http://schemas.microsoft.com/office/drawing/2018/hyperlinkcolor" val="tx"/>
                    </a:ext>
                  </a:extLst>
                </a:hlinkClick>
              </a:rPr>
              <a:t>http://doi.org/10.3171/2017.1.JNS162000</a:t>
            </a:r>
            <a:endParaRPr lang="en-CA" sz="200" dirty="0">
              <a:latin typeface="Arial" panose="020B0604020202020204" pitchFamily="34" charset="0"/>
              <a:ea typeface="Malgun Gothic" panose="020B0503020000020004" pitchFamily="34" charset="-127"/>
              <a:cs typeface="Arial" panose="020B0604020202020204" pitchFamily="34" charset="0"/>
            </a:endParaRPr>
          </a:p>
          <a:p>
            <a:pPr algn="l">
              <a:lnSpc>
                <a:spcPct val="150000"/>
              </a:lnSpc>
              <a:spcBef>
                <a:spcPts val="0"/>
              </a:spcBef>
              <a:buFont typeface="+mj-lt"/>
              <a:buAutoNum type="arabicPeriod"/>
              <a:tabLst>
                <a:tab pos="406400" algn="l"/>
              </a:tabLst>
            </a:pPr>
            <a:r>
              <a:rPr lang="en-CA" sz="200" dirty="0">
                <a:latin typeface="Arial" panose="020B0604020202020204" pitchFamily="34" charset="0"/>
                <a:ea typeface="Malgun Gothic" panose="020B0503020000020004" pitchFamily="34" charset="-127"/>
                <a:cs typeface="Arial" panose="020B0604020202020204" pitchFamily="34" charset="0"/>
              </a:rPr>
              <a:t>MD, O. B., &amp; PhD, A. T. P. M. (9999). Skull Base Chondrosarcoma. Neurosurgery Clinics of NA, 24(1), 89–96. </a:t>
            </a:r>
            <a:r>
              <a:rPr lang="en-CA" sz="200" dirty="0">
                <a:latin typeface="Arial" panose="020B0604020202020204" pitchFamily="34" charset="0"/>
                <a:ea typeface="Malgun Gothic" panose="020B0503020000020004" pitchFamily="34" charset="-127"/>
                <a:cs typeface="Arial" panose="020B0604020202020204" pitchFamily="34" charset="0"/>
                <a:hlinkClick r:id="rId5">
                  <a:extLst>
                    <a:ext uri="{A12FA001-AC4F-418D-AE19-62706E023703}">
                      <ahyp:hlinkClr xmlns:ahyp="http://schemas.microsoft.com/office/drawing/2018/hyperlinkcolor" val="tx"/>
                    </a:ext>
                  </a:extLst>
                </a:hlinkClick>
              </a:rPr>
              <a:t>http://doi.org/10.1016/j.nec.2012.08.002</a:t>
            </a:r>
            <a:endParaRPr lang="en-CA" sz="200" dirty="0">
              <a:latin typeface="Arial" panose="020B0604020202020204" pitchFamily="34" charset="0"/>
              <a:ea typeface="Malgun Gothic" panose="020B0503020000020004" pitchFamily="34" charset="-127"/>
              <a:cs typeface="Arial" panose="020B0604020202020204" pitchFamily="34" charset="0"/>
            </a:endParaRPr>
          </a:p>
          <a:p>
            <a:pPr algn="l">
              <a:lnSpc>
                <a:spcPct val="150000"/>
              </a:lnSpc>
              <a:spcBef>
                <a:spcPts val="0"/>
              </a:spcBef>
              <a:buFont typeface="+mj-lt"/>
              <a:buAutoNum type="arabicPeriod"/>
              <a:tabLst>
                <a:tab pos="406400" algn="l"/>
              </a:tabLst>
            </a:pPr>
            <a:r>
              <a:rPr lang="en-CA" sz="200" dirty="0" err="1">
                <a:latin typeface="Arial" panose="020B0604020202020204" pitchFamily="34" charset="0"/>
                <a:ea typeface="Malgun Gothic" panose="020B0503020000020004" pitchFamily="34" charset="-127"/>
                <a:cs typeface="Arial" panose="020B0604020202020204" pitchFamily="34" charset="0"/>
              </a:rPr>
              <a:t>Moussazadeh</a:t>
            </a:r>
            <a:r>
              <a:rPr lang="en-CA" sz="200" dirty="0">
                <a:latin typeface="Arial" panose="020B0604020202020204" pitchFamily="34" charset="0"/>
                <a:ea typeface="Malgun Gothic" panose="020B0503020000020004" pitchFamily="34" charset="-127"/>
                <a:cs typeface="Arial" panose="020B0604020202020204" pitchFamily="34" charset="0"/>
              </a:rPr>
              <a:t>, N., Kulwin, C., Anand, V. K., Ting, J. Y., </a:t>
            </a:r>
            <a:r>
              <a:rPr lang="en-CA" sz="200" dirty="0" err="1">
                <a:latin typeface="Arial" panose="020B0604020202020204" pitchFamily="34" charset="0"/>
                <a:ea typeface="Malgun Gothic" panose="020B0503020000020004" pitchFamily="34" charset="-127"/>
                <a:cs typeface="Arial" panose="020B0604020202020204" pitchFamily="34" charset="0"/>
              </a:rPr>
              <a:t>Gamss</a:t>
            </a:r>
            <a:r>
              <a:rPr lang="en-CA" sz="200" dirty="0">
                <a:latin typeface="Arial" panose="020B0604020202020204" pitchFamily="34" charset="0"/>
                <a:ea typeface="Malgun Gothic" panose="020B0503020000020004" pitchFamily="34" charset="-127"/>
                <a:cs typeface="Arial" panose="020B0604020202020204" pitchFamily="34" charset="0"/>
              </a:rPr>
              <a:t>, C., </a:t>
            </a:r>
            <a:r>
              <a:rPr lang="en-CA" sz="200" dirty="0" err="1">
                <a:latin typeface="Arial" panose="020B0604020202020204" pitchFamily="34" charset="0"/>
                <a:ea typeface="Malgun Gothic" panose="020B0503020000020004" pitchFamily="34" charset="-127"/>
                <a:cs typeface="Arial" panose="020B0604020202020204" pitchFamily="34" charset="0"/>
              </a:rPr>
              <a:t>Iorgulescu</a:t>
            </a:r>
            <a:r>
              <a:rPr lang="en-CA" sz="200" dirty="0">
                <a:latin typeface="Arial" panose="020B0604020202020204" pitchFamily="34" charset="0"/>
                <a:ea typeface="Malgun Gothic" panose="020B0503020000020004" pitchFamily="34" charset="-127"/>
                <a:cs typeface="Arial" panose="020B0604020202020204" pitchFamily="34" charset="0"/>
              </a:rPr>
              <a:t>, J. B., et al. (2015). Endoscopic endonasal resection of skull base chondrosarcomas: technique and early results. Journal of Neurosurgery, 122(4), 735–742. </a:t>
            </a:r>
            <a:r>
              <a:rPr lang="en-CA" sz="200" dirty="0">
                <a:latin typeface="Arial" panose="020B0604020202020204" pitchFamily="34" charset="0"/>
                <a:ea typeface="Malgun Gothic" panose="020B0503020000020004" pitchFamily="34" charset="-127"/>
                <a:cs typeface="Arial" panose="020B0604020202020204" pitchFamily="34" charset="0"/>
                <a:hlinkClick r:id="rId6">
                  <a:extLst>
                    <a:ext uri="{A12FA001-AC4F-418D-AE19-62706E023703}">
                      <ahyp:hlinkClr xmlns:ahyp="http://schemas.microsoft.com/office/drawing/2018/hyperlinkcolor" val="tx"/>
                    </a:ext>
                  </a:extLst>
                </a:hlinkClick>
              </a:rPr>
              <a:t>http://doi.org/10.3171/2014.11.JNS14827</a:t>
            </a:r>
            <a:endParaRPr lang="en-CA" sz="200" dirty="0">
              <a:latin typeface="Arial" panose="020B0604020202020204" pitchFamily="34" charset="0"/>
              <a:ea typeface="Malgun Gothic" panose="020B0503020000020004" pitchFamily="34" charset="-127"/>
              <a:cs typeface="Arial" panose="020B0604020202020204" pitchFamily="34" charset="0"/>
            </a:endParaRPr>
          </a:p>
          <a:p>
            <a:pPr algn="l">
              <a:lnSpc>
                <a:spcPct val="150000"/>
              </a:lnSpc>
              <a:spcBef>
                <a:spcPts val="0"/>
              </a:spcBef>
              <a:buFont typeface="+mj-lt"/>
              <a:buAutoNum type="arabicPeriod"/>
              <a:tabLst>
                <a:tab pos="406400" algn="l"/>
              </a:tabLst>
            </a:pPr>
            <a:r>
              <a:rPr lang="en-CA" sz="200" dirty="0">
                <a:latin typeface="Arial" panose="020B0604020202020204" pitchFamily="34" charset="0"/>
                <a:ea typeface="Malgun Gothic" panose="020B0503020000020004" pitchFamily="34" charset="-127"/>
                <a:cs typeface="Arial" panose="020B0604020202020204" pitchFamily="34" charset="0"/>
              </a:rPr>
              <a:t>Rosenberg, A. E., Nielsen, G. P., Keel, S. B., Renard, L. G., </a:t>
            </a:r>
            <a:r>
              <a:rPr lang="en-CA" sz="200" dirty="0" err="1">
                <a:latin typeface="Arial" panose="020B0604020202020204" pitchFamily="34" charset="0"/>
                <a:ea typeface="Malgun Gothic" panose="020B0503020000020004" pitchFamily="34" charset="-127"/>
                <a:cs typeface="Arial" panose="020B0604020202020204" pitchFamily="34" charset="0"/>
              </a:rPr>
              <a:t>Fitzek</a:t>
            </a:r>
            <a:r>
              <a:rPr lang="en-CA" sz="200" dirty="0">
                <a:latin typeface="Arial" panose="020B0604020202020204" pitchFamily="34" charset="0"/>
                <a:ea typeface="Malgun Gothic" panose="020B0503020000020004" pitchFamily="34" charset="-127"/>
                <a:cs typeface="Arial" panose="020B0604020202020204" pitchFamily="34" charset="0"/>
              </a:rPr>
              <a:t>, M. M., </a:t>
            </a:r>
            <a:r>
              <a:rPr lang="en-CA" sz="200" dirty="0" err="1">
                <a:latin typeface="Arial" panose="020B0604020202020204" pitchFamily="34" charset="0"/>
                <a:ea typeface="Malgun Gothic" panose="020B0503020000020004" pitchFamily="34" charset="-127"/>
                <a:cs typeface="Arial" panose="020B0604020202020204" pitchFamily="34" charset="0"/>
              </a:rPr>
              <a:t>Munzenrider</a:t>
            </a:r>
            <a:r>
              <a:rPr lang="en-CA" sz="200" dirty="0">
                <a:latin typeface="Arial" panose="020B0604020202020204" pitchFamily="34" charset="0"/>
                <a:ea typeface="Malgun Gothic" panose="020B0503020000020004" pitchFamily="34" charset="-127"/>
                <a:cs typeface="Arial" panose="020B0604020202020204" pitchFamily="34" charset="0"/>
              </a:rPr>
              <a:t>, J. E., &amp; </a:t>
            </a:r>
            <a:r>
              <a:rPr lang="en-CA" sz="200" dirty="0" err="1">
                <a:latin typeface="Arial" panose="020B0604020202020204" pitchFamily="34" charset="0"/>
                <a:ea typeface="Malgun Gothic" panose="020B0503020000020004" pitchFamily="34" charset="-127"/>
                <a:cs typeface="Arial" panose="020B0604020202020204" pitchFamily="34" charset="0"/>
              </a:rPr>
              <a:t>Liebsch</a:t>
            </a:r>
            <a:r>
              <a:rPr lang="en-CA" sz="200" dirty="0">
                <a:latin typeface="Arial" panose="020B0604020202020204" pitchFamily="34" charset="0"/>
                <a:ea typeface="Malgun Gothic" panose="020B0503020000020004" pitchFamily="34" charset="-127"/>
                <a:cs typeface="Arial" panose="020B0604020202020204" pitchFamily="34" charset="0"/>
              </a:rPr>
              <a:t>, N. J. (1999). Chondrosarcoma of the base of the skull: a clinicopathologic study of 200 cases with emphasis on its distinction from chordoma. The American journal of surgical pathology, 23(11), 1370–1378. </a:t>
            </a:r>
            <a:r>
              <a:rPr lang="en-CA" sz="200" dirty="0">
                <a:latin typeface="Arial" panose="020B0604020202020204" pitchFamily="34" charset="0"/>
                <a:ea typeface="Malgun Gothic" panose="020B0503020000020004" pitchFamily="34" charset="-127"/>
                <a:cs typeface="Arial" panose="020B0604020202020204" pitchFamily="34" charset="0"/>
                <a:hlinkClick r:id="rId7">
                  <a:extLst>
                    <a:ext uri="{A12FA001-AC4F-418D-AE19-62706E023703}">
                      <ahyp:hlinkClr xmlns:ahyp="http://schemas.microsoft.com/office/drawing/2018/hyperlinkcolor" val="tx"/>
                    </a:ext>
                  </a:extLst>
                </a:hlinkClick>
              </a:rPr>
              <a:t>https://doi.org/10.1097/00000478-199911000-00007</a:t>
            </a:r>
            <a:endParaRPr lang="en-CA" sz="200" dirty="0">
              <a:latin typeface="Arial" panose="020B0604020202020204" pitchFamily="34" charset="0"/>
              <a:ea typeface="Malgun Gothic" panose="020B0503020000020004" pitchFamily="34" charset="-127"/>
              <a:cs typeface="Arial" panose="020B0604020202020204" pitchFamily="34" charset="0"/>
            </a:endParaRPr>
          </a:p>
          <a:p>
            <a:pPr algn="l">
              <a:lnSpc>
                <a:spcPct val="150000"/>
              </a:lnSpc>
              <a:spcBef>
                <a:spcPts val="0"/>
              </a:spcBef>
              <a:buFont typeface="+mj-lt"/>
              <a:buAutoNum type="arabicPeriod"/>
              <a:tabLst>
                <a:tab pos="406400" algn="l"/>
              </a:tabLst>
            </a:pPr>
            <a:r>
              <a:rPr lang="en-CA" sz="200" dirty="0" err="1">
                <a:latin typeface="Arial" panose="020B0604020202020204" pitchFamily="34" charset="0"/>
                <a:ea typeface="Malgun Gothic" panose="020B0503020000020004" pitchFamily="34" charset="-127"/>
                <a:cs typeface="Arial" panose="020B0604020202020204" pitchFamily="34" charset="0"/>
              </a:rPr>
              <a:t>Messerer</a:t>
            </a:r>
            <a:r>
              <a:rPr lang="en-CA" sz="200" dirty="0">
                <a:latin typeface="Arial" panose="020B0604020202020204" pitchFamily="34" charset="0"/>
                <a:ea typeface="Malgun Gothic" panose="020B0503020000020004" pitchFamily="34" charset="-127"/>
                <a:cs typeface="Arial" panose="020B0604020202020204" pitchFamily="34" charset="0"/>
              </a:rPr>
              <a:t>, M., </a:t>
            </a:r>
            <a:r>
              <a:rPr lang="en-CA" sz="200" dirty="0" err="1">
                <a:latin typeface="Arial" panose="020B0604020202020204" pitchFamily="34" charset="0"/>
                <a:ea typeface="Malgun Gothic" panose="020B0503020000020004" pitchFamily="34" charset="-127"/>
                <a:cs typeface="Arial" panose="020B0604020202020204" pitchFamily="34" charset="0"/>
              </a:rPr>
              <a:t>Cossu</a:t>
            </a:r>
            <a:r>
              <a:rPr lang="en-CA" sz="200" dirty="0">
                <a:latin typeface="Arial" panose="020B0604020202020204" pitchFamily="34" charset="0"/>
                <a:ea typeface="Malgun Gothic" panose="020B0503020000020004" pitchFamily="34" charset="-127"/>
                <a:cs typeface="Arial" panose="020B0604020202020204" pitchFamily="34" charset="0"/>
              </a:rPr>
              <a:t>, G., </a:t>
            </a:r>
            <a:r>
              <a:rPr lang="en-CA" sz="200" dirty="0" err="1">
                <a:latin typeface="Arial" panose="020B0604020202020204" pitchFamily="34" charset="0"/>
                <a:ea typeface="Malgun Gothic" panose="020B0503020000020004" pitchFamily="34" charset="-127"/>
                <a:cs typeface="Arial" panose="020B0604020202020204" pitchFamily="34" charset="0"/>
              </a:rPr>
              <a:t>Pasche</a:t>
            </a:r>
            <a:r>
              <a:rPr lang="en-CA" sz="200" dirty="0">
                <a:latin typeface="Arial" panose="020B0604020202020204" pitchFamily="34" charset="0"/>
                <a:ea typeface="Malgun Gothic" panose="020B0503020000020004" pitchFamily="34" charset="-127"/>
                <a:cs typeface="Arial" panose="020B0604020202020204" pitchFamily="34" charset="0"/>
              </a:rPr>
              <a:t>, P., </a:t>
            </a:r>
            <a:r>
              <a:rPr lang="en-CA" sz="200" dirty="0" err="1">
                <a:latin typeface="Arial" panose="020B0604020202020204" pitchFamily="34" charset="0"/>
                <a:ea typeface="Malgun Gothic" panose="020B0503020000020004" pitchFamily="34" charset="-127"/>
                <a:cs typeface="Arial" panose="020B0604020202020204" pitchFamily="34" charset="0"/>
              </a:rPr>
              <a:t>Ikonomidis</a:t>
            </a:r>
            <a:r>
              <a:rPr lang="en-CA" sz="200" dirty="0">
                <a:latin typeface="Arial" panose="020B0604020202020204" pitchFamily="34" charset="0"/>
                <a:ea typeface="Malgun Gothic" panose="020B0503020000020004" pitchFamily="34" charset="-127"/>
                <a:cs typeface="Arial" panose="020B0604020202020204" pitchFamily="34" charset="0"/>
              </a:rPr>
              <a:t>, C., Simon, C., </a:t>
            </a:r>
            <a:r>
              <a:rPr lang="en-CA" sz="200" dirty="0" err="1">
                <a:latin typeface="Arial" panose="020B0604020202020204" pitchFamily="34" charset="0"/>
                <a:ea typeface="Malgun Gothic" panose="020B0503020000020004" pitchFamily="34" charset="-127"/>
                <a:cs typeface="Arial" panose="020B0604020202020204" pitchFamily="34" charset="0"/>
              </a:rPr>
              <a:t>Pralong</a:t>
            </a:r>
            <a:r>
              <a:rPr lang="en-CA" sz="200" dirty="0">
                <a:latin typeface="Arial" panose="020B0604020202020204" pitchFamily="34" charset="0"/>
                <a:ea typeface="Malgun Gothic" panose="020B0503020000020004" pitchFamily="34" charset="-127"/>
                <a:cs typeface="Arial" panose="020B0604020202020204" pitchFamily="34" charset="0"/>
              </a:rPr>
              <a:t>, E., George, M., </a:t>
            </a:r>
            <a:r>
              <a:rPr lang="en-CA" sz="200" dirty="0" err="1">
                <a:latin typeface="Arial" panose="020B0604020202020204" pitchFamily="34" charset="0"/>
                <a:ea typeface="Malgun Gothic" panose="020B0503020000020004" pitchFamily="34" charset="-127"/>
                <a:cs typeface="Arial" panose="020B0604020202020204" pitchFamily="34" charset="0"/>
              </a:rPr>
              <a:t>Levivier</a:t>
            </a:r>
            <a:r>
              <a:rPr lang="en-CA" sz="200" dirty="0">
                <a:latin typeface="Arial" panose="020B0604020202020204" pitchFamily="34" charset="0"/>
                <a:ea typeface="Malgun Gothic" panose="020B0503020000020004" pitchFamily="34" charset="-127"/>
                <a:cs typeface="Arial" panose="020B0604020202020204" pitchFamily="34" charset="0"/>
              </a:rPr>
              <a:t>, M., &amp; Daniel, R. T. (2016). Extended endoscopic endonasal approach to clival and paraclival tumors: Indications and limits. Neuro-</a:t>
            </a:r>
            <a:r>
              <a:rPr lang="en-CA" sz="200" dirty="0" err="1">
                <a:latin typeface="Arial" panose="020B0604020202020204" pitchFamily="34" charset="0"/>
                <a:ea typeface="Malgun Gothic" panose="020B0503020000020004" pitchFamily="34" charset="-127"/>
                <a:cs typeface="Arial" panose="020B0604020202020204" pitchFamily="34" charset="0"/>
              </a:rPr>
              <a:t>Chirurgie</a:t>
            </a:r>
            <a:r>
              <a:rPr lang="en-CA" sz="200" dirty="0">
                <a:latin typeface="Arial" panose="020B0604020202020204" pitchFamily="34" charset="0"/>
                <a:ea typeface="Malgun Gothic" panose="020B0503020000020004" pitchFamily="34" charset="-127"/>
                <a:cs typeface="Arial" panose="020B0604020202020204" pitchFamily="34" charset="0"/>
              </a:rPr>
              <a:t>, 62(3), 136–145. https://</a:t>
            </a:r>
            <a:r>
              <a:rPr lang="en-CA" sz="200" dirty="0" err="1">
                <a:latin typeface="Arial" panose="020B0604020202020204" pitchFamily="34" charset="0"/>
                <a:ea typeface="Malgun Gothic" panose="020B0503020000020004" pitchFamily="34" charset="-127"/>
                <a:cs typeface="Arial" panose="020B0604020202020204" pitchFamily="34" charset="0"/>
              </a:rPr>
              <a:t>doi.org</a:t>
            </a:r>
            <a:r>
              <a:rPr lang="en-CA" sz="200" dirty="0">
                <a:latin typeface="Arial" panose="020B0604020202020204" pitchFamily="34" charset="0"/>
                <a:ea typeface="Malgun Gothic" panose="020B0503020000020004" pitchFamily="34" charset="-127"/>
                <a:cs typeface="Arial" panose="020B0604020202020204" pitchFamily="34" charset="0"/>
              </a:rPr>
              <a:t>/10.1016/j.neuchi.2015.12.003</a:t>
            </a:r>
          </a:p>
          <a:p>
            <a:pPr>
              <a:lnSpc>
                <a:spcPct val="150000"/>
              </a:lnSpc>
              <a:buFont typeface="+mj-lt"/>
              <a:buAutoNum type="arabicPeriod"/>
              <a:tabLst>
                <a:tab pos="406400" algn="l"/>
              </a:tabLst>
            </a:pPr>
            <a:r>
              <a:rPr lang="en-US" sz="200" dirty="0">
                <a:latin typeface="Arial" panose="020B0604020202020204" pitchFamily="34" charset="0"/>
                <a:ea typeface="Malgun Gothic" panose="020B0503020000020004" pitchFamily="34" charset="-127"/>
                <a:cs typeface="Arial" panose="020B0604020202020204" pitchFamily="34" charset="0"/>
              </a:rPr>
              <a:t> </a:t>
            </a:r>
            <a:r>
              <a:rPr lang="en-US" sz="200" dirty="0" err="1">
                <a:latin typeface="Arial" panose="020B0604020202020204" pitchFamily="34" charset="0"/>
                <a:ea typeface="Malgun Gothic" panose="020B0503020000020004" pitchFamily="34" charset="-127"/>
                <a:cs typeface="Arial" panose="020B0604020202020204" pitchFamily="34" charset="0"/>
              </a:rPr>
              <a:t>Palmisciano</a:t>
            </a:r>
            <a:r>
              <a:rPr lang="en-US" sz="200" dirty="0">
                <a:latin typeface="Arial" panose="020B0604020202020204" pitchFamily="34" charset="0"/>
                <a:ea typeface="Malgun Gothic" panose="020B0503020000020004" pitchFamily="34" charset="-127"/>
                <a:cs typeface="Arial" panose="020B0604020202020204" pitchFamily="34" charset="0"/>
              </a:rPr>
              <a:t> P et al. Primary Skull Base Chondrosarcomas: A Systematic Review. Cancers. 2021;13(23):5960. </a:t>
            </a:r>
          </a:p>
          <a:p>
            <a:pPr>
              <a:lnSpc>
                <a:spcPct val="150000"/>
              </a:lnSpc>
              <a:buFont typeface="+mj-lt"/>
              <a:buAutoNum type="arabicPeriod"/>
              <a:tabLst>
                <a:tab pos="406400" algn="l"/>
              </a:tabLst>
            </a:pPr>
            <a:r>
              <a:rPr lang="en-CA" sz="200" dirty="0">
                <a:latin typeface="Arial" panose="020B0604020202020204" pitchFamily="34" charset="0"/>
                <a:ea typeface="Malgun Gothic" panose="020B0503020000020004" pitchFamily="34" charset="-127"/>
                <a:cs typeface="Arial" panose="020B0604020202020204" pitchFamily="34" charset="0"/>
              </a:rPr>
              <a:t>Rutland, J. W., et al. (2022). Surgical outcomes in patients with endoscopic versus transcranial approach for skull base malignancies: a 10-year institutional experience. British journal of neurosurgery, 36(1), 79–85. https://</a:t>
            </a:r>
            <a:r>
              <a:rPr lang="en-CA" sz="200" dirty="0" err="1">
                <a:latin typeface="Arial" panose="020B0604020202020204" pitchFamily="34" charset="0"/>
                <a:ea typeface="Malgun Gothic" panose="020B0503020000020004" pitchFamily="34" charset="-127"/>
                <a:cs typeface="Arial" panose="020B0604020202020204" pitchFamily="34" charset="0"/>
              </a:rPr>
              <a:t>doi.org</a:t>
            </a:r>
            <a:r>
              <a:rPr lang="en-CA" sz="200" dirty="0">
                <a:latin typeface="Arial" panose="020B0604020202020204" pitchFamily="34" charset="0"/>
                <a:ea typeface="Malgun Gothic" panose="020B0503020000020004" pitchFamily="34" charset="-127"/>
                <a:cs typeface="Arial" panose="020B0604020202020204" pitchFamily="34" charset="0"/>
              </a:rPr>
              <a:t>/10.1080/02688697.2020.1779659</a:t>
            </a:r>
          </a:p>
        </p:txBody>
      </p:sp>
      <p:sp>
        <p:nvSpPr>
          <p:cNvPr id="27" name="TextBox 26">
            <a:extLst>
              <a:ext uri="{FF2B5EF4-FFF2-40B4-BE49-F238E27FC236}">
                <a16:creationId xmlns:a16="http://schemas.microsoft.com/office/drawing/2014/main" id="{24704268-4C0D-9264-88AF-02567AEE7F3E}"/>
              </a:ext>
            </a:extLst>
          </p:cNvPr>
          <p:cNvSpPr txBox="1"/>
          <p:nvPr/>
        </p:nvSpPr>
        <p:spPr>
          <a:xfrm>
            <a:off x="3389425" y="752490"/>
            <a:ext cx="2524854" cy="215444"/>
          </a:xfrm>
          <a:prstGeom prst="rect">
            <a:avLst/>
          </a:prstGeom>
          <a:noFill/>
        </p:spPr>
        <p:txBody>
          <a:bodyPr wrap="square" rtlCol="0">
            <a:spAutoFit/>
          </a:bodyPr>
          <a:lstStyle/>
          <a:p>
            <a:r>
              <a:rPr lang="fr-CA" sz="800" dirty="0">
                <a:latin typeface="Arial" panose="020B0604020202020204" pitchFamily="34" charset="0"/>
                <a:cs typeface="Arial" panose="020B0604020202020204" pitchFamily="34" charset="0"/>
              </a:rPr>
              <a:t>Au total, </a:t>
            </a:r>
            <a:r>
              <a:rPr lang="fr-CA" sz="800" b="1" dirty="0">
                <a:latin typeface="Arial" panose="020B0604020202020204" pitchFamily="34" charset="0"/>
                <a:cs typeface="Arial" panose="020B0604020202020204" pitchFamily="34" charset="0"/>
              </a:rPr>
              <a:t>147 patients </a:t>
            </a:r>
            <a:r>
              <a:rPr lang="fr-CA" sz="800" dirty="0">
                <a:latin typeface="Arial" panose="020B0604020202020204" pitchFamily="34" charset="0"/>
                <a:cs typeface="Arial" panose="020B0604020202020204" pitchFamily="34" charset="0"/>
              </a:rPr>
              <a:t>de 37 études ont été inclus.  </a:t>
            </a:r>
          </a:p>
        </p:txBody>
      </p:sp>
      <p:graphicFrame>
        <p:nvGraphicFramePr>
          <p:cNvPr id="34" name="Table 34">
            <a:extLst>
              <a:ext uri="{FF2B5EF4-FFF2-40B4-BE49-F238E27FC236}">
                <a16:creationId xmlns:a16="http://schemas.microsoft.com/office/drawing/2014/main" id="{050311FB-FC74-7059-653A-85EA4DD6EB79}"/>
              </a:ext>
            </a:extLst>
          </p:cNvPr>
          <p:cNvGraphicFramePr>
            <a:graphicFrameLocks noGrp="1"/>
          </p:cNvGraphicFramePr>
          <p:nvPr>
            <p:extLst>
              <p:ext uri="{D42A27DB-BD31-4B8C-83A1-F6EECF244321}">
                <p14:modId xmlns:p14="http://schemas.microsoft.com/office/powerpoint/2010/main" val="352369107"/>
              </p:ext>
            </p:extLst>
          </p:nvPr>
        </p:nvGraphicFramePr>
        <p:xfrm>
          <a:off x="3380472" y="1041588"/>
          <a:ext cx="2576402" cy="3561223"/>
        </p:xfrm>
        <a:graphic>
          <a:graphicData uri="http://schemas.openxmlformats.org/drawingml/2006/table">
            <a:tbl>
              <a:tblPr firstRow="1" firstCol="1" bandRow="1">
                <a:tableStyleId>{BC89EF96-8CEA-46FF-86C4-4CE0E7609802}</a:tableStyleId>
              </a:tblPr>
              <a:tblGrid>
                <a:gridCol w="1112646">
                  <a:extLst>
                    <a:ext uri="{9D8B030D-6E8A-4147-A177-3AD203B41FA5}">
                      <a16:colId xmlns:a16="http://schemas.microsoft.com/office/drawing/2014/main" val="287897651"/>
                    </a:ext>
                  </a:extLst>
                </a:gridCol>
                <a:gridCol w="1463756">
                  <a:extLst>
                    <a:ext uri="{9D8B030D-6E8A-4147-A177-3AD203B41FA5}">
                      <a16:colId xmlns:a16="http://schemas.microsoft.com/office/drawing/2014/main" val="1163176666"/>
                    </a:ext>
                  </a:extLst>
                </a:gridCol>
              </a:tblGrid>
              <a:tr h="119838">
                <a:tc gridSpan="2">
                  <a:txBody>
                    <a:bodyPr/>
                    <a:lstStyle/>
                    <a:p>
                      <a:pPr>
                        <a:spcAft>
                          <a:spcPts val="0"/>
                        </a:spcAft>
                      </a:pPr>
                      <a:endParaRPr lang="fr-FR" sz="700" b="1" noProof="0">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hMerge="1">
                  <a:txBody>
                    <a:bodyPr/>
                    <a:lstStyle/>
                    <a:p>
                      <a:pPr>
                        <a:spcAft>
                          <a:spcPts val="0"/>
                        </a:spcAft>
                      </a:pPr>
                      <a:endParaRPr lang="en-CA" sz="700" b="0" dirty="0">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nchor="ctr"/>
                </a:tc>
                <a:extLst>
                  <a:ext uri="{0D108BD9-81ED-4DB2-BD59-A6C34878D82A}">
                    <a16:rowId xmlns:a16="http://schemas.microsoft.com/office/drawing/2014/main" val="1855173501"/>
                  </a:ext>
                </a:extLst>
              </a:tr>
              <a:tr h="131931">
                <a:tc>
                  <a:txBody>
                    <a:bodyPr/>
                    <a:lstStyle/>
                    <a:p>
                      <a:pPr>
                        <a:spcAft>
                          <a:spcPts val="0"/>
                        </a:spcAft>
                      </a:pPr>
                      <a:r>
                        <a:rPr lang="fr-FR" sz="700" b="1" noProof="0">
                          <a:effectLst/>
                          <a:latin typeface="Arial" panose="020B0604020202020204" pitchFamily="34" charset="0"/>
                          <a:ea typeface="DengXian" panose="02010600030101010101" pitchFamily="2" charset="-122"/>
                          <a:cs typeface="Arial" panose="020B0604020202020204" pitchFamily="34" charset="0"/>
                        </a:rPr>
                        <a:t>Femmes</a:t>
                      </a:r>
                    </a:p>
                  </a:txBody>
                  <a:tcPr marL="68580" marR="68580" marT="0" marB="0"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sz="700" b="0" noProof="0">
                          <a:effectLst/>
                          <a:latin typeface="Arial" panose="020B0604020202020204" pitchFamily="34" charset="0"/>
                          <a:ea typeface="DengXian" panose="02010600030101010101" pitchFamily="2" charset="-122"/>
                          <a:cs typeface="Arial" panose="020B0604020202020204" pitchFamily="34" charset="0"/>
                        </a:rPr>
                        <a:t>81 (55%)</a:t>
                      </a:r>
                    </a:p>
                  </a:txBody>
                  <a:tcPr marL="68580" marR="68580" marT="0" marB="0" anchor="ctr"/>
                </a:tc>
                <a:extLst>
                  <a:ext uri="{0D108BD9-81ED-4DB2-BD59-A6C34878D82A}">
                    <a16:rowId xmlns:a16="http://schemas.microsoft.com/office/drawing/2014/main" val="1666972386"/>
                  </a:ext>
                </a:extLst>
              </a:tr>
              <a:tr h="131931">
                <a:tc>
                  <a:txBody>
                    <a:bodyPr/>
                    <a:lstStyle/>
                    <a:p>
                      <a:pPr>
                        <a:spcAft>
                          <a:spcPts val="0"/>
                        </a:spcAft>
                      </a:pPr>
                      <a:r>
                        <a:rPr lang="fr-FR" sz="700" b="1" noProof="0" dirty="0">
                          <a:effectLst/>
                          <a:latin typeface="Arial" panose="020B0604020202020204" pitchFamily="34" charset="0"/>
                          <a:ea typeface="DengXian" panose="02010600030101010101" pitchFamily="2" charset="-122"/>
                          <a:cs typeface="Arial" panose="020B0604020202020204" pitchFamily="34" charset="0"/>
                        </a:rPr>
                        <a:t>Âge moyen</a:t>
                      </a:r>
                    </a:p>
                  </a:txBody>
                  <a:tcPr marL="68580" marR="68580" marT="0" marB="0" anchor="ctr"/>
                </a:tc>
                <a:tc>
                  <a:txBody>
                    <a:bodyPr/>
                    <a:lstStyle/>
                    <a:p>
                      <a:pPr>
                        <a:spcAft>
                          <a:spcPts val="0"/>
                        </a:spcAft>
                      </a:pPr>
                      <a:r>
                        <a:rPr lang="fr-FR" sz="700" noProof="0">
                          <a:effectLst/>
                          <a:latin typeface="Arial" panose="020B0604020202020204" pitchFamily="34" charset="0"/>
                          <a:ea typeface="DengXian" panose="02010600030101010101" pitchFamily="2" charset="-122"/>
                          <a:cs typeface="Arial" panose="020B0604020202020204" pitchFamily="34" charset="0"/>
                        </a:rPr>
                        <a:t>44.3 ans</a:t>
                      </a:r>
                    </a:p>
                  </a:txBody>
                  <a:tcPr marL="68580" marR="68580" marT="0" marB="0" anchor="ctr"/>
                </a:tc>
                <a:extLst>
                  <a:ext uri="{0D108BD9-81ED-4DB2-BD59-A6C34878D82A}">
                    <a16:rowId xmlns:a16="http://schemas.microsoft.com/office/drawing/2014/main" val="4155091957"/>
                  </a:ext>
                </a:extLst>
              </a:tr>
              <a:tr h="479351">
                <a:tc>
                  <a:txBody>
                    <a:bodyPr/>
                    <a:lstStyle/>
                    <a:p>
                      <a:pPr>
                        <a:spcAft>
                          <a:spcPts val="0"/>
                        </a:spcAft>
                      </a:pPr>
                      <a:r>
                        <a:rPr lang="fr-FR" sz="700" b="1" noProof="0" dirty="0">
                          <a:effectLst/>
                          <a:latin typeface="Arial" panose="020B0604020202020204" pitchFamily="34" charset="0"/>
                          <a:ea typeface="DengXian" panose="02010600030101010101" pitchFamily="2" charset="-122"/>
                          <a:cs typeface="Arial" panose="020B0604020202020204" pitchFamily="34" charset="0"/>
                        </a:rPr>
                        <a:t>Symptômes à la présentation</a:t>
                      </a:r>
                    </a:p>
                  </a:txBody>
                  <a:tcPr marL="68580" marR="68580" marT="0" marB="0" anchor="ctr"/>
                </a:tc>
                <a:tc>
                  <a:txBody>
                    <a:bodyPr/>
                    <a:lstStyle/>
                    <a:p>
                      <a:pPr marL="0" marR="0" lvl="0" indent="0" algn="l" defTabSz="685800" rtl="0" eaLnBrk="1" fontAlgn="auto" latinLnBrk="0" hangingPunct="1">
                        <a:lnSpc>
                          <a:spcPct val="100000"/>
                        </a:lnSpc>
                        <a:spcBef>
                          <a:spcPts val="0"/>
                        </a:spcBef>
                        <a:spcAft>
                          <a:spcPts val="0"/>
                        </a:spcAft>
                        <a:buClrTx/>
                        <a:buSzTx/>
                        <a:buFont typeface="Symbol" pitchFamily="2" charset="2"/>
                        <a:buNone/>
                        <a:tabLst/>
                        <a:defRPr/>
                      </a:pPr>
                      <a:r>
                        <a:rPr lang="fr-FR" sz="700" noProof="0">
                          <a:effectLst/>
                          <a:latin typeface="Arial" panose="020B0604020202020204" pitchFamily="34" charset="0"/>
                          <a:ea typeface="DengXian" panose="02010600030101010101" pitchFamily="2" charset="-122"/>
                          <a:cs typeface="Arial" panose="020B0604020202020204" pitchFamily="34" charset="0"/>
                        </a:rPr>
                        <a:t>- Diplopie: 50 (34%)</a:t>
                      </a:r>
                    </a:p>
                    <a:p>
                      <a:pPr marL="0" marR="0" lvl="0" indent="0" algn="l" defTabSz="685800" rtl="0" eaLnBrk="1" fontAlgn="auto" latinLnBrk="0" hangingPunct="1">
                        <a:lnSpc>
                          <a:spcPct val="100000"/>
                        </a:lnSpc>
                        <a:spcBef>
                          <a:spcPts val="0"/>
                        </a:spcBef>
                        <a:spcAft>
                          <a:spcPts val="0"/>
                        </a:spcAft>
                        <a:buClrTx/>
                        <a:buSzTx/>
                        <a:buFont typeface="Symbol" pitchFamily="2" charset="2"/>
                        <a:buNone/>
                        <a:tabLst/>
                        <a:defRPr/>
                      </a:pPr>
                      <a:r>
                        <a:rPr lang="fr-FR" sz="700" noProof="0">
                          <a:effectLst/>
                          <a:latin typeface="Arial" panose="020B0604020202020204" pitchFamily="34" charset="0"/>
                          <a:ea typeface="DengXian" panose="02010600030101010101" pitchFamily="2" charset="-122"/>
                          <a:cs typeface="Arial" panose="020B0604020202020204" pitchFamily="34" charset="0"/>
                        </a:rPr>
                        <a:t>- Troubles visuels: 22 (15%)</a:t>
                      </a:r>
                    </a:p>
                    <a:p>
                      <a:pPr marL="0" marR="0" lvl="0" indent="0" algn="l" defTabSz="685800" rtl="0" eaLnBrk="1" fontAlgn="auto" latinLnBrk="0" hangingPunct="1">
                        <a:lnSpc>
                          <a:spcPct val="100000"/>
                        </a:lnSpc>
                        <a:spcBef>
                          <a:spcPts val="0"/>
                        </a:spcBef>
                        <a:spcAft>
                          <a:spcPts val="0"/>
                        </a:spcAft>
                        <a:buClrTx/>
                        <a:buSzTx/>
                        <a:buFont typeface="Symbol" pitchFamily="2" charset="2"/>
                        <a:buNone/>
                        <a:tabLst/>
                        <a:defRPr/>
                      </a:pPr>
                      <a:r>
                        <a:rPr lang="fr-FR" sz="700" noProof="0">
                          <a:effectLst/>
                          <a:latin typeface="Arial" panose="020B0604020202020204" pitchFamily="34" charset="0"/>
                          <a:ea typeface="DengXian" panose="02010600030101010101" pitchFamily="2" charset="-122"/>
                          <a:cs typeface="Arial" panose="020B0604020202020204" pitchFamily="34" charset="0"/>
                        </a:rPr>
                        <a:t>- Céphalée: 15 (10%)</a:t>
                      </a:r>
                    </a:p>
                    <a:p>
                      <a:pPr marL="0" marR="0" lvl="0" indent="0" algn="l" defTabSz="685800" rtl="0" eaLnBrk="1" fontAlgn="auto" latinLnBrk="0" hangingPunct="1">
                        <a:lnSpc>
                          <a:spcPct val="100000"/>
                        </a:lnSpc>
                        <a:spcBef>
                          <a:spcPts val="0"/>
                        </a:spcBef>
                        <a:spcAft>
                          <a:spcPts val="0"/>
                        </a:spcAft>
                        <a:buClrTx/>
                        <a:buSzTx/>
                        <a:buFont typeface="Symbol" pitchFamily="2" charset="2"/>
                        <a:buNone/>
                        <a:tabLst/>
                        <a:defRPr/>
                      </a:pPr>
                      <a:r>
                        <a:rPr lang="fr-FR" sz="700" noProof="0">
                          <a:effectLst/>
                          <a:latin typeface="Arial" panose="020B0604020202020204" pitchFamily="34" charset="0"/>
                          <a:ea typeface="DengXian" panose="02010600030101010101" pitchFamily="2" charset="-122"/>
                          <a:cs typeface="Arial" panose="020B0604020202020204" pitchFamily="34" charset="0"/>
                        </a:rPr>
                        <a:t>- Hypoacousie: 12 (8%)</a:t>
                      </a:r>
                    </a:p>
                  </a:txBody>
                  <a:tcPr marL="68580" marR="68580" marT="0" marB="0" anchor="ctr"/>
                </a:tc>
                <a:extLst>
                  <a:ext uri="{0D108BD9-81ED-4DB2-BD59-A6C34878D82A}">
                    <a16:rowId xmlns:a16="http://schemas.microsoft.com/office/drawing/2014/main" val="3565066811"/>
                  </a:ext>
                </a:extLst>
              </a:tr>
              <a:tr h="119838">
                <a:tc>
                  <a:txBody>
                    <a:bodyPr/>
                    <a:lstStyle/>
                    <a:p>
                      <a:pPr>
                        <a:spcAft>
                          <a:spcPts val="0"/>
                        </a:spcAft>
                      </a:pPr>
                      <a:r>
                        <a:rPr lang="fr-FR" sz="700" b="1" noProof="0">
                          <a:effectLst/>
                          <a:latin typeface="Arial" panose="020B0604020202020204" pitchFamily="34" charset="0"/>
                          <a:ea typeface="DengXian" panose="02010600030101010101" pitchFamily="2" charset="-122"/>
                          <a:cs typeface="Arial" panose="020B0604020202020204" pitchFamily="34" charset="0"/>
                        </a:rPr>
                        <a:t>ATCD Chirurgie</a:t>
                      </a:r>
                    </a:p>
                  </a:txBody>
                  <a:tcPr marL="68580" marR="68580" marT="0" marB="0" anchor="ctr"/>
                </a:tc>
                <a:tc>
                  <a:txBody>
                    <a:bodyPr/>
                    <a:lstStyle/>
                    <a:p>
                      <a:pPr>
                        <a:spcAft>
                          <a:spcPts val="0"/>
                        </a:spcAft>
                      </a:pPr>
                      <a:r>
                        <a:rPr lang="fr-FR" sz="700" noProof="0">
                          <a:effectLst/>
                          <a:latin typeface="Arial" panose="020B0604020202020204" pitchFamily="34" charset="0"/>
                          <a:ea typeface="DengXian" panose="02010600030101010101" pitchFamily="2" charset="-122"/>
                          <a:cs typeface="Arial" panose="020B0604020202020204" pitchFamily="34" charset="0"/>
                        </a:rPr>
                        <a:t>13 (9%)</a:t>
                      </a:r>
                    </a:p>
                  </a:txBody>
                  <a:tcPr marL="68580" marR="68580" marT="0" marB="0" anchor="ctr"/>
                </a:tc>
                <a:extLst>
                  <a:ext uri="{0D108BD9-81ED-4DB2-BD59-A6C34878D82A}">
                    <a16:rowId xmlns:a16="http://schemas.microsoft.com/office/drawing/2014/main" val="1071478221"/>
                  </a:ext>
                </a:extLst>
              </a:tr>
              <a:tr h="119838">
                <a:tc>
                  <a:txBody>
                    <a:bodyPr/>
                    <a:lstStyle/>
                    <a:p>
                      <a:pPr>
                        <a:spcAft>
                          <a:spcPts val="0"/>
                        </a:spcAft>
                      </a:pPr>
                      <a:r>
                        <a:rPr lang="fr-FR" sz="700" b="1" noProof="0">
                          <a:effectLst/>
                          <a:latin typeface="Arial" panose="020B0604020202020204" pitchFamily="34" charset="0"/>
                          <a:ea typeface="DengXian" panose="02010600030101010101" pitchFamily="2" charset="-122"/>
                          <a:cs typeface="Arial" panose="020B0604020202020204" pitchFamily="34" charset="0"/>
                        </a:rPr>
                        <a:t>ATCD Radiothérapie</a:t>
                      </a:r>
                    </a:p>
                  </a:txBody>
                  <a:tcPr marL="68580" marR="68580" marT="0" marB="0" anchor="ctr"/>
                </a:tc>
                <a:tc>
                  <a:txBody>
                    <a:bodyPr/>
                    <a:lstStyle/>
                    <a:p>
                      <a:pPr>
                        <a:spcAft>
                          <a:spcPts val="0"/>
                        </a:spcAft>
                      </a:pPr>
                      <a:r>
                        <a:rPr lang="fr-FR" sz="700" noProof="0">
                          <a:effectLst/>
                          <a:latin typeface="Arial" panose="020B0604020202020204" pitchFamily="34" charset="0"/>
                          <a:ea typeface="DengXian" panose="02010600030101010101" pitchFamily="2" charset="-122"/>
                          <a:cs typeface="Arial" panose="020B0604020202020204" pitchFamily="34" charset="0"/>
                        </a:rPr>
                        <a:t>4 (3%)</a:t>
                      </a:r>
                    </a:p>
                  </a:txBody>
                  <a:tcPr marL="68580" marR="68580" marT="0" marB="0" anchor="ctr"/>
                </a:tc>
                <a:extLst>
                  <a:ext uri="{0D108BD9-81ED-4DB2-BD59-A6C34878D82A}">
                    <a16:rowId xmlns:a16="http://schemas.microsoft.com/office/drawing/2014/main" val="3278533348"/>
                  </a:ext>
                </a:extLst>
              </a:tr>
              <a:tr h="479351">
                <a:tc>
                  <a:txBody>
                    <a:bodyPr/>
                    <a:lstStyle/>
                    <a:p>
                      <a:pPr>
                        <a:spcAft>
                          <a:spcPts val="0"/>
                        </a:spcAft>
                      </a:pPr>
                      <a:r>
                        <a:rPr lang="fr-FR" sz="700" b="1" noProof="0" dirty="0">
                          <a:effectLst/>
                          <a:latin typeface="Arial" panose="020B0604020202020204" pitchFamily="34" charset="0"/>
                          <a:ea typeface="DengXian" panose="02010600030101010101" pitchFamily="2" charset="-122"/>
                          <a:cs typeface="Arial" panose="020B0604020202020204" pitchFamily="34" charset="0"/>
                        </a:rPr>
                        <a:t>Site</a:t>
                      </a:r>
                    </a:p>
                  </a:txBody>
                  <a:tcPr marL="68580" marR="68580" marT="0" marB="0" anchor="ctr"/>
                </a:tc>
                <a:tc>
                  <a:txBody>
                    <a:bodyPr/>
                    <a:lstStyle/>
                    <a:p>
                      <a:pPr marL="0" marR="0" lvl="0" indent="0" algn="l" defTabSz="685800" rtl="0" eaLnBrk="1" fontAlgn="auto" latinLnBrk="0" hangingPunct="1">
                        <a:lnSpc>
                          <a:spcPct val="100000"/>
                        </a:lnSpc>
                        <a:spcBef>
                          <a:spcPts val="0"/>
                        </a:spcBef>
                        <a:spcAft>
                          <a:spcPts val="0"/>
                        </a:spcAft>
                        <a:buClrTx/>
                        <a:buSzTx/>
                        <a:buFont typeface="Symbol" pitchFamily="2" charset="2"/>
                        <a:buNone/>
                        <a:tabLst/>
                        <a:defRPr/>
                      </a:pPr>
                      <a:r>
                        <a:rPr lang="fr-FR" sz="700" noProof="0" dirty="0">
                          <a:effectLst/>
                          <a:latin typeface="Arial" panose="020B0604020202020204" pitchFamily="34" charset="0"/>
                          <a:ea typeface="DengXian" panose="02010600030101010101" pitchFamily="2" charset="-122"/>
                          <a:cs typeface="Arial" panose="020B0604020202020204" pitchFamily="34" charset="0"/>
                        </a:rPr>
                        <a:t>- Os temporal (pétreuse): 29%</a:t>
                      </a:r>
                    </a:p>
                    <a:p>
                      <a:pPr marL="0" marR="0" lvl="0" indent="0" algn="l" defTabSz="685800" rtl="0" eaLnBrk="1" fontAlgn="auto" latinLnBrk="0" hangingPunct="1">
                        <a:lnSpc>
                          <a:spcPct val="100000"/>
                        </a:lnSpc>
                        <a:spcBef>
                          <a:spcPts val="0"/>
                        </a:spcBef>
                        <a:spcAft>
                          <a:spcPts val="0"/>
                        </a:spcAft>
                        <a:buClrTx/>
                        <a:buSzTx/>
                        <a:buFont typeface="Symbol" pitchFamily="2" charset="2"/>
                        <a:buNone/>
                        <a:tabLst/>
                        <a:defRPr/>
                      </a:pPr>
                      <a:r>
                        <a:rPr lang="fr-FR" sz="700" noProof="0" dirty="0">
                          <a:effectLst/>
                          <a:latin typeface="Arial" panose="020B0604020202020204" pitchFamily="34" charset="0"/>
                          <a:ea typeface="DengXian" panose="02010600030101010101" pitchFamily="2" charset="-122"/>
                          <a:cs typeface="Arial" panose="020B0604020202020204" pitchFamily="34" charset="0"/>
                        </a:rPr>
                        <a:t>- Clivus: 28%</a:t>
                      </a:r>
                    </a:p>
                    <a:p>
                      <a:pPr marL="0" marR="0" lvl="0" indent="0" algn="l" defTabSz="685800" rtl="0" eaLnBrk="1" fontAlgn="auto" latinLnBrk="0" hangingPunct="1">
                        <a:lnSpc>
                          <a:spcPct val="100000"/>
                        </a:lnSpc>
                        <a:spcBef>
                          <a:spcPts val="0"/>
                        </a:spcBef>
                        <a:spcAft>
                          <a:spcPts val="0"/>
                        </a:spcAft>
                        <a:buClrTx/>
                        <a:buSzTx/>
                        <a:buFont typeface="Symbol" pitchFamily="2" charset="2"/>
                        <a:buNone/>
                        <a:tabLst/>
                        <a:defRPr/>
                      </a:pPr>
                      <a:r>
                        <a:rPr lang="fr-FR" sz="700" noProof="0" dirty="0">
                          <a:effectLst/>
                          <a:latin typeface="Arial" panose="020B0604020202020204" pitchFamily="34" charset="0"/>
                          <a:ea typeface="DengXian" panose="02010600030101010101" pitchFamily="2" charset="-122"/>
                          <a:cs typeface="Arial" panose="020B0604020202020204" pitchFamily="34" charset="0"/>
                        </a:rPr>
                        <a:t>- Synchondrose </a:t>
                      </a:r>
                      <a:r>
                        <a:rPr lang="fr-FR" sz="700" noProof="0" dirty="0" err="1">
                          <a:effectLst/>
                          <a:latin typeface="Arial" panose="020B0604020202020204" pitchFamily="34" charset="0"/>
                          <a:ea typeface="DengXian" panose="02010600030101010101" pitchFamily="2" charset="-122"/>
                          <a:cs typeface="Arial" panose="020B0604020202020204" pitchFamily="34" charset="0"/>
                        </a:rPr>
                        <a:t>pétroclivale</a:t>
                      </a:r>
                      <a:r>
                        <a:rPr lang="fr-FR" sz="700" noProof="0" dirty="0">
                          <a:effectLst/>
                          <a:latin typeface="Arial" panose="020B0604020202020204" pitchFamily="34" charset="0"/>
                          <a:ea typeface="DengXian" panose="02010600030101010101" pitchFamily="2" charset="-122"/>
                          <a:cs typeface="Arial" panose="020B0604020202020204" pitchFamily="34" charset="0"/>
                        </a:rPr>
                        <a:t>: 13%</a:t>
                      </a:r>
                    </a:p>
                    <a:p>
                      <a:pPr marL="0" marR="0" lvl="0" indent="0" algn="l" defTabSz="685800" rtl="0" eaLnBrk="1" fontAlgn="auto" latinLnBrk="0" hangingPunct="1">
                        <a:lnSpc>
                          <a:spcPct val="100000"/>
                        </a:lnSpc>
                        <a:spcBef>
                          <a:spcPts val="0"/>
                        </a:spcBef>
                        <a:spcAft>
                          <a:spcPts val="0"/>
                        </a:spcAft>
                        <a:buClrTx/>
                        <a:buSzTx/>
                        <a:buFont typeface="Symbol" pitchFamily="2" charset="2"/>
                        <a:buNone/>
                        <a:tabLst/>
                        <a:defRPr/>
                      </a:pPr>
                      <a:r>
                        <a:rPr lang="fr-FR" sz="700" noProof="0" dirty="0">
                          <a:effectLst/>
                          <a:latin typeface="Arial" panose="020B0604020202020204" pitchFamily="34" charset="0"/>
                          <a:ea typeface="DengXian" panose="02010600030101010101" pitchFamily="2" charset="-122"/>
                          <a:cs typeface="Arial" panose="020B0604020202020204" pitchFamily="34" charset="0"/>
                        </a:rPr>
                        <a:t>- Région supra/</a:t>
                      </a:r>
                      <a:r>
                        <a:rPr lang="fr-FR" sz="700" noProof="0" dirty="0" err="1">
                          <a:effectLst/>
                          <a:latin typeface="Arial" panose="020B0604020202020204" pitchFamily="34" charset="0"/>
                          <a:ea typeface="DengXian" panose="02010600030101010101" pitchFamily="2" charset="-122"/>
                          <a:cs typeface="Arial" panose="020B0604020202020204" pitchFamily="34" charset="0"/>
                        </a:rPr>
                        <a:t>parasellaire</a:t>
                      </a:r>
                      <a:r>
                        <a:rPr lang="fr-FR" sz="700" noProof="0" dirty="0">
                          <a:effectLst/>
                          <a:latin typeface="Arial" panose="020B0604020202020204" pitchFamily="34" charset="0"/>
                          <a:ea typeface="DengXian" panose="02010600030101010101" pitchFamily="2" charset="-122"/>
                          <a:cs typeface="Arial" panose="020B0604020202020204" pitchFamily="34" charset="0"/>
                        </a:rPr>
                        <a:t>: 6%</a:t>
                      </a:r>
                    </a:p>
                  </a:txBody>
                  <a:tcPr marL="68580" marR="68580" marT="0" marB="0" anchor="ctr"/>
                </a:tc>
                <a:extLst>
                  <a:ext uri="{0D108BD9-81ED-4DB2-BD59-A6C34878D82A}">
                    <a16:rowId xmlns:a16="http://schemas.microsoft.com/office/drawing/2014/main" val="3221109313"/>
                  </a:ext>
                </a:extLst>
              </a:tr>
              <a:tr h="239676">
                <a:tc>
                  <a:txBody>
                    <a:bodyPr/>
                    <a:lstStyle/>
                    <a:p>
                      <a:pPr>
                        <a:spcAft>
                          <a:spcPts val="0"/>
                        </a:spcAft>
                      </a:pPr>
                      <a:r>
                        <a:rPr lang="fr-FR" sz="700" b="1" noProof="0" dirty="0">
                          <a:effectLst/>
                          <a:latin typeface="Arial" panose="020B0604020202020204" pitchFamily="34" charset="0"/>
                          <a:ea typeface="DengXian" panose="02010600030101010101" pitchFamily="2" charset="-122"/>
                          <a:cs typeface="Arial" panose="020B0604020202020204" pitchFamily="34" charset="0"/>
                        </a:rPr>
                        <a:t>Compression </a:t>
                      </a:r>
                    </a:p>
                    <a:p>
                      <a:pPr>
                        <a:spcAft>
                          <a:spcPts val="0"/>
                        </a:spcAft>
                      </a:pPr>
                      <a:r>
                        <a:rPr lang="fr-FR" sz="700" b="1" noProof="0" dirty="0">
                          <a:effectLst/>
                          <a:latin typeface="Arial" panose="020B0604020202020204" pitchFamily="34" charset="0"/>
                          <a:ea typeface="DengXian" panose="02010600030101010101" pitchFamily="2" charset="-122"/>
                          <a:cs typeface="Arial" panose="020B0604020202020204" pitchFamily="34" charset="0"/>
                        </a:rPr>
                        <a:t>extra-axiale</a:t>
                      </a:r>
                    </a:p>
                  </a:txBody>
                  <a:tcPr marL="68580" marR="68580" marT="0" marB="0" anchor="ctr"/>
                </a:tc>
                <a:tc>
                  <a:txBody>
                    <a:bodyPr/>
                    <a:lstStyle/>
                    <a:p>
                      <a:pPr>
                        <a:spcAft>
                          <a:spcPts val="0"/>
                        </a:spcAft>
                      </a:pPr>
                      <a:r>
                        <a:rPr lang="fr-FR" sz="700" noProof="0">
                          <a:effectLst/>
                          <a:latin typeface="Arial" panose="020B0604020202020204" pitchFamily="34" charset="0"/>
                          <a:ea typeface="Calibri" panose="020F0502020204030204" pitchFamily="34" charset="0"/>
                          <a:cs typeface="Arial" panose="020B0604020202020204" pitchFamily="34" charset="0"/>
                        </a:rPr>
                        <a:t>44 (30%)</a:t>
                      </a:r>
                      <a:endParaRPr lang="fr-FR" sz="700" noProof="0">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nchor="ctr"/>
                </a:tc>
                <a:extLst>
                  <a:ext uri="{0D108BD9-81ED-4DB2-BD59-A6C34878D82A}">
                    <a16:rowId xmlns:a16="http://schemas.microsoft.com/office/drawing/2014/main" val="1256949812"/>
                  </a:ext>
                </a:extLst>
              </a:tr>
              <a:tr h="119838">
                <a:tc>
                  <a:txBody>
                    <a:bodyPr/>
                    <a:lstStyle/>
                    <a:p>
                      <a:pPr>
                        <a:spcAft>
                          <a:spcPts val="0"/>
                        </a:spcAft>
                      </a:pPr>
                      <a:r>
                        <a:rPr lang="fr-FR" sz="700" b="1" noProof="0">
                          <a:effectLst/>
                          <a:latin typeface="Arial" panose="020B0604020202020204" pitchFamily="34" charset="0"/>
                          <a:ea typeface="DengXian" panose="02010600030101010101" pitchFamily="2" charset="-122"/>
                          <a:cs typeface="Arial" panose="020B0604020202020204" pitchFamily="34" charset="0"/>
                        </a:rPr>
                        <a:t>Extension intradurale</a:t>
                      </a:r>
                    </a:p>
                  </a:txBody>
                  <a:tcPr marL="68580" marR="68580" marT="0" marB="0" anchor="ctr"/>
                </a:tc>
                <a:tc>
                  <a:txBody>
                    <a:bodyPr/>
                    <a:lstStyle/>
                    <a:p>
                      <a:pPr>
                        <a:spcAft>
                          <a:spcPts val="0"/>
                        </a:spcAft>
                      </a:pPr>
                      <a:r>
                        <a:rPr lang="fr-FR" sz="700" noProof="0">
                          <a:effectLst/>
                          <a:latin typeface="Arial" panose="020B0604020202020204" pitchFamily="34" charset="0"/>
                          <a:ea typeface="Calibri" panose="020F0502020204030204" pitchFamily="34" charset="0"/>
                          <a:cs typeface="Arial" panose="020B0604020202020204" pitchFamily="34" charset="0"/>
                        </a:rPr>
                        <a:t>7 (5%)</a:t>
                      </a:r>
                      <a:endParaRPr lang="fr-FR" sz="700" noProof="0">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nchor="ctr"/>
                </a:tc>
                <a:extLst>
                  <a:ext uri="{0D108BD9-81ED-4DB2-BD59-A6C34878D82A}">
                    <a16:rowId xmlns:a16="http://schemas.microsoft.com/office/drawing/2014/main" val="1680334957"/>
                  </a:ext>
                </a:extLst>
              </a:tr>
              <a:tr h="239676">
                <a:tc>
                  <a:txBody>
                    <a:bodyPr/>
                    <a:lstStyle/>
                    <a:p>
                      <a:pPr>
                        <a:spcAft>
                          <a:spcPts val="0"/>
                        </a:spcAft>
                      </a:pPr>
                      <a:r>
                        <a:rPr lang="fr-FR" sz="700" b="1" noProof="0">
                          <a:effectLst/>
                          <a:latin typeface="Arial" panose="020B0604020202020204" pitchFamily="34" charset="0"/>
                          <a:ea typeface="DengXian" panose="02010600030101010101" pitchFamily="2" charset="-122"/>
                          <a:cs typeface="Arial" panose="020B0604020202020204" pitchFamily="34" charset="0"/>
                        </a:rPr>
                        <a:t>Invasion du sinus caverneux</a:t>
                      </a:r>
                    </a:p>
                  </a:txBody>
                  <a:tcPr marL="68580" marR="68580" marT="0" marB="0" anchor="ctr"/>
                </a:tc>
                <a:tc>
                  <a:txBody>
                    <a:bodyPr/>
                    <a:lstStyle/>
                    <a:p>
                      <a:pPr>
                        <a:spcAft>
                          <a:spcPts val="0"/>
                        </a:spcAft>
                      </a:pPr>
                      <a:r>
                        <a:rPr lang="fr-FR" sz="700" noProof="0">
                          <a:effectLst/>
                          <a:latin typeface="Arial" panose="020B0604020202020204" pitchFamily="34" charset="0"/>
                          <a:ea typeface="Calibri" panose="020F0502020204030204" pitchFamily="34" charset="0"/>
                          <a:cs typeface="Arial" panose="020B0604020202020204" pitchFamily="34" charset="0"/>
                        </a:rPr>
                        <a:t>38 (26%)</a:t>
                      </a:r>
                      <a:endParaRPr lang="fr-FR" sz="700" noProof="0">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nchor="ctr"/>
                </a:tc>
                <a:extLst>
                  <a:ext uri="{0D108BD9-81ED-4DB2-BD59-A6C34878D82A}">
                    <a16:rowId xmlns:a16="http://schemas.microsoft.com/office/drawing/2014/main" val="3057460917"/>
                  </a:ext>
                </a:extLst>
              </a:tr>
              <a:tr h="479351">
                <a:tc>
                  <a:txBody>
                    <a:bodyPr/>
                    <a:lstStyle/>
                    <a:p>
                      <a:pPr>
                        <a:spcAft>
                          <a:spcPts val="0"/>
                        </a:spcAft>
                      </a:pPr>
                      <a:r>
                        <a:rPr lang="fr-FR" sz="700" b="1" noProof="0">
                          <a:effectLst/>
                          <a:latin typeface="Arial" panose="020B0604020202020204" pitchFamily="34" charset="0"/>
                          <a:ea typeface="DengXian" panose="02010600030101010101" pitchFamily="2" charset="-122"/>
                          <a:cs typeface="Arial" panose="020B0604020202020204" pitchFamily="34" charset="0"/>
                        </a:rPr>
                        <a:t>Étendue de la résection</a:t>
                      </a:r>
                    </a:p>
                  </a:txBody>
                  <a:tcPr marL="68580" marR="68580" marT="0" marB="0" anchor="ctr"/>
                </a:tc>
                <a:tc>
                  <a:txBody>
                    <a:bodyPr/>
                    <a:lstStyle/>
                    <a:p>
                      <a:pPr marL="0" lvl="0" indent="0">
                        <a:spcAft>
                          <a:spcPts val="0"/>
                        </a:spcAft>
                        <a:buFont typeface="Symbol" pitchFamily="2" charset="2"/>
                        <a:buNone/>
                      </a:pPr>
                      <a:r>
                        <a:rPr lang="fr-FR" sz="700" noProof="0">
                          <a:effectLst/>
                          <a:latin typeface="Arial" panose="020B0604020202020204" pitchFamily="34" charset="0"/>
                          <a:ea typeface="Calibri" panose="020F0502020204030204" pitchFamily="34" charset="0"/>
                          <a:cs typeface="Arial" panose="020B0604020202020204" pitchFamily="34" charset="0"/>
                        </a:rPr>
                        <a:t>- Totale: 60%</a:t>
                      </a:r>
                      <a:endParaRPr lang="fr-FR" sz="700" noProof="0">
                        <a:effectLst/>
                        <a:latin typeface="Arial" panose="020B0604020202020204" pitchFamily="34" charset="0"/>
                        <a:ea typeface="DengXian" panose="02010600030101010101" pitchFamily="2" charset="-122"/>
                        <a:cs typeface="Arial" panose="020B0604020202020204" pitchFamily="34" charset="0"/>
                      </a:endParaRPr>
                    </a:p>
                    <a:p>
                      <a:pPr marL="0" lvl="0" indent="0">
                        <a:spcAft>
                          <a:spcPts val="0"/>
                        </a:spcAft>
                        <a:buFont typeface="Arial" panose="020B0604020202020204" pitchFamily="34" charset="0"/>
                        <a:buNone/>
                      </a:pPr>
                      <a:r>
                        <a:rPr lang="fr-FR" sz="700" noProof="0">
                          <a:effectLst/>
                          <a:latin typeface="Arial" panose="020B0604020202020204" pitchFamily="34" charset="0"/>
                          <a:ea typeface="Calibri" panose="020F0502020204030204" pitchFamily="34" charset="0"/>
                          <a:cs typeface="Arial" panose="020B0604020202020204" pitchFamily="34" charset="0"/>
                        </a:rPr>
                        <a:t>- Presque totale: 16%</a:t>
                      </a:r>
                      <a:endParaRPr lang="fr-FR" sz="700" noProof="0">
                        <a:effectLst/>
                        <a:latin typeface="Arial" panose="020B0604020202020204" pitchFamily="34" charset="0"/>
                        <a:ea typeface="DengXian" panose="02010600030101010101" pitchFamily="2" charset="-122"/>
                        <a:cs typeface="Arial" panose="020B0604020202020204" pitchFamily="34" charset="0"/>
                      </a:endParaRPr>
                    </a:p>
                    <a:p>
                      <a:pPr marL="0" lvl="0" indent="0">
                        <a:spcAft>
                          <a:spcPts val="0"/>
                        </a:spcAft>
                        <a:buFont typeface="Arial" panose="020B0604020202020204" pitchFamily="34" charset="0"/>
                        <a:buNone/>
                      </a:pPr>
                      <a:r>
                        <a:rPr lang="fr-FR" sz="700" noProof="0">
                          <a:effectLst/>
                          <a:latin typeface="Arial" panose="020B0604020202020204" pitchFamily="34" charset="0"/>
                          <a:ea typeface="Calibri" panose="020F0502020204030204" pitchFamily="34" charset="0"/>
                          <a:cs typeface="Arial" panose="020B0604020202020204" pitchFamily="34" charset="0"/>
                        </a:rPr>
                        <a:t>- Sous-totale: 20%</a:t>
                      </a:r>
                      <a:endParaRPr lang="fr-FR" sz="700" noProof="0">
                        <a:effectLst/>
                        <a:latin typeface="Arial" panose="020B0604020202020204" pitchFamily="34" charset="0"/>
                        <a:ea typeface="DengXian" panose="02010600030101010101" pitchFamily="2" charset="-122"/>
                        <a:cs typeface="Arial" panose="020B0604020202020204" pitchFamily="34" charset="0"/>
                      </a:endParaRPr>
                    </a:p>
                    <a:p>
                      <a:pPr marL="0" lvl="0" indent="0">
                        <a:spcAft>
                          <a:spcPts val="0"/>
                        </a:spcAft>
                        <a:buFont typeface="Arial" panose="020B0604020202020204" pitchFamily="34" charset="0"/>
                        <a:buNone/>
                      </a:pPr>
                      <a:r>
                        <a:rPr lang="fr-FR" sz="700" noProof="0">
                          <a:effectLst/>
                          <a:latin typeface="Arial" panose="020B0604020202020204" pitchFamily="34" charset="0"/>
                          <a:ea typeface="Calibri" panose="020F0502020204030204" pitchFamily="34" charset="0"/>
                          <a:cs typeface="Arial" panose="020B0604020202020204" pitchFamily="34" charset="0"/>
                        </a:rPr>
                        <a:t>- Partielle: 5%</a:t>
                      </a:r>
                      <a:endParaRPr lang="fr-FR" sz="700" noProof="0">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nchor="ctr"/>
                </a:tc>
                <a:extLst>
                  <a:ext uri="{0D108BD9-81ED-4DB2-BD59-A6C34878D82A}">
                    <a16:rowId xmlns:a16="http://schemas.microsoft.com/office/drawing/2014/main" val="2545585128"/>
                  </a:ext>
                </a:extLst>
              </a:tr>
              <a:tr h="239676">
                <a:tc>
                  <a:txBody>
                    <a:bodyPr/>
                    <a:lstStyle/>
                    <a:p>
                      <a:pPr>
                        <a:spcAft>
                          <a:spcPts val="0"/>
                        </a:spcAft>
                      </a:pPr>
                      <a:r>
                        <a:rPr lang="fr-FR" sz="700" b="1" noProof="0">
                          <a:effectLst/>
                          <a:latin typeface="Arial" panose="020B0604020202020204" pitchFamily="34" charset="0"/>
                          <a:ea typeface="DengXian" panose="02010600030101010101" pitchFamily="2" charset="-122"/>
                          <a:cs typeface="Arial" panose="020B0604020202020204" pitchFamily="34" charset="0"/>
                        </a:rPr>
                        <a:t>Complications neurologiques</a:t>
                      </a:r>
                    </a:p>
                  </a:txBody>
                  <a:tcPr marL="68580" marR="68580" marT="0" marB="0" anchor="ctr"/>
                </a:tc>
                <a:tc>
                  <a:txBody>
                    <a:bodyPr/>
                    <a:lstStyle/>
                    <a:p>
                      <a:pPr>
                        <a:spcAft>
                          <a:spcPts val="0"/>
                        </a:spcAft>
                      </a:pPr>
                      <a:r>
                        <a:rPr lang="fr-FR" sz="700" noProof="0">
                          <a:effectLst/>
                          <a:latin typeface="Arial" panose="020B0604020202020204" pitchFamily="34" charset="0"/>
                          <a:ea typeface="Calibri" panose="020F0502020204030204" pitchFamily="34" charset="0"/>
                          <a:cs typeface="Arial" panose="020B0604020202020204" pitchFamily="34" charset="0"/>
                        </a:rPr>
                        <a:t>7 (5%)</a:t>
                      </a:r>
                      <a:endParaRPr lang="fr-FR" sz="700" noProof="0">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nchor="ctr"/>
                </a:tc>
                <a:extLst>
                  <a:ext uri="{0D108BD9-81ED-4DB2-BD59-A6C34878D82A}">
                    <a16:rowId xmlns:a16="http://schemas.microsoft.com/office/drawing/2014/main" val="770495975"/>
                  </a:ext>
                </a:extLst>
              </a:tr>
              <a:tr h="119838">
                <a:tc>
                  <a:txBody>
                    <a:bodyPr/>
                    <a:lstStyle/>
                    <a:p>
                      <a:pPr>
                        <a:spcAft>
                          <a:spcPts val="0"/>
                        </a:spcAft>
                      </a:pPr>
                      <a:r>
                        <a:rPr lang="fr-FR" sz="700" b="1" noProof="0">
                          <a:effectLst/>
                          <a:latin typeface="Arial" panose="020B0604020202020204" pitchFamily="34" charset="0"/>
                          <a:ea typeface="DengXian" panose="02010600030101010101" pitchFamily="2" charset="-122"/>
                          <a:cs typeface="Arial" panose="020B0604020202020204" pitchFamily="34" charset="0"/>
                        </a:rPr>
                        <a:t>Fistule LCR</a:t>
                      </a:r>
                    </a:p>
                  </a:txBody>
                  <a:tcPr marL="68580" marR="68580" marT="0" marB="0" anchor="ctr"/>
                </a:tc>
                <a:tc>
                  <a:txBody>
                    <a:bodyPr/>
                    <a:lstStyle/>
                    <a:p>
                      <a:pPr>
                        <a:spcAft>
                          <a:spcPts val="0"/>
                        </a:spcAft>
                      </a:pPr>
                      <a:r>
                        <a:rPr lang="fr-FR" sz="700" noProof="0">
                          <a:effectLst/>
                          <a:latin typeface="Arial" panose="020B0604020202020204" pitchFamily="34" charset="0"/>
                          <a:ea typeface="Calibri" panose="020F0502020204030204" pitchFamily="34" charset="0"/>
                          <a:cs typeface="Arial" panose="020B0604020202020204" pitchFamily="34" charset="0"/>
                        </a:rPr>
                        <a:t>9 (6%)</a:t>
                      </a:r>
                      <a:endParaRPr lang="fr-FR" sz="700" noProof="0">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nchor="ctr"/>
                </a:tc>
                <a:extLst>
                  <a:ext uri="{0D108BD9-81ED-4DB2-BD59-A6C34878D82A}">
                    <a16:rowId xmlns:a16="http://schemas.microsoft.com/office/drawing/2014/main" val="165229848"/>
                  </a:ext>
                </a:extLst>
              </a:tr>
              <a:tr h="239676">
                <a:tc>
                  <a:txBody>
                    <a:bodyPr/>
                    <a:lstStyle/>
                    <a:p>
                      <a:pPr>
                        <a:spcAft>
                          <a:spcPts val="0"/>
                        </a:spcAft>
                      </a:pPr>
                      <a:r>
                        <a:rPr lang="fr-FR" sz="700" b="1" noProof="0">
                          <a:effectLst/>
                          <a:latin typeface="Arial" panose="020B0604020202020204" pitchFamily="34" charset="0"/>
                          <a:ea typeface="DengXian" panose="02010600030101010101" pitchFamily="2" charset="-122"/>
                          <a:cs typeface="Arial" panose="020B0604020202020204" pitchFamily="34" charset="0"/>
                        </a:rPr>
                        <a:t>Radiothérapie adjuvante </a:t>
                      </a:r>
                    </a:p>
                  </a:txBody>
                  <a:tcPr marL="68580" marR="68580" marT="0" marB="0" anchor="ctr"/>
                </a:tc>
                <a:tc>
                  <a:txBody>
                    <a:bodyPr/>
                    <a:lstStyle/>
                    <a:p>
                      <a:pPr>
                        <a:spcAft>
                          <a:spcPts val="0"/>
                        </a:spcAft>
                      </a:pPr>
                      <a:r>
                        <a:rPr lang="fr-FR" sz="700" noProof="0">
                          <a:effectLst/>
                          <a:latin typeface="Arial" panose="020B0604020202020204" pitchFamily="34" charset="0"/>
                          <a:ea typeface="Calibri" panose="020F0502020204030204" pitchFamily="34" charset="0"/>
                          <a:cs typeface="Arial" panose="020B0604020202020204" pitchFamily="34" charset="0"/>
                        </a:rPr>
                        <a:t>74 (50%)</a:t>
                      </a:r>
                      <a:endParaRPr lang="fr-FR" sz="700" noProof="0">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nchor="ctr"/>
                </a:tc>
                <a:extLst>
                  <a:ext uri="{0D108BD9-81ED-4DB2-BD59-A6C34878D82A}">
                    <a16:rowId xmlns:a16="http://schemas.microsoft.com/office/drawing/2014/main" val="74972672"/>
                  </a:ext>
                </a:extLst>
              </a:tr>
              <a:tr h="150707">
                <a:tc>
                  <a:txBody>
                    <a:bodyPr/>
                    <a:lstStyle/>
                    <a:p>
                      <a:pPr>
                        <a:spcAft>
                          <a:spcPts val="0"/>
                        </a:spcAft>
                      </a:pPr>
                      <a:r>
                        <a:rPr lang="fr-FR" sz="700" b="1" noProof="0">
                          <a:effectLst/>
                          <a:latin typeface="Arial" panose="020B0604020202020204" pitchFamily="34" charset="0"/>
                          <a:ea typeface="DengXian" panose="02010600030101010101" pitchFamily="2" charset="-122"/>
                          <a:cs typeface="Arial" panose="020B0604020202020204" pitchFamily="34" charset="0"/>
                        </a:rPr>
                        <a:t>Récidive</a:t>
                      </a:r>
                    </a:p>
                  </a:txBody>
                  <a:tcPr marL="68580" marR="68580" marT="0" marB="0" anchor="ctr"/>
                </a:tc>
                <a:tc>
                  <a:txBody>
                    <a:bodyPr/>
                    <a:lstStyle/>
                    <a:p>
                      <a:pPr>
                        <a:spcAft>
                          <a:spcPts val="0"/>
                        </a:spcAft>
                      </a:pPr>
                      <a:r>
                        <a:rPr lang="fr-FR" sz="700" noProof="0">
                          <a:effectLst/>
                          <a:latin typeface="Arial" panose="020B0604020202020204" pitchFamily="34" charset="0"/>
                          <a:ea typeface="Calibri" panose="020F0502020204030204" pitchFamily="34" charset="0"/>
                          <a:cs typeface="Arial" panose="020B0604020202020204" pitchFamily="34" charset="0"/>
                        </a:rPr>
                        <a:t>22 (15%)</a:t>
                      </a:r>
                      <a:endParaRPr lang="fr-FR" sz="700" noProof="0">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nchor="ctr"/>
                </a:tc>
                <a:extLst>
                  <a:ext uri="{0D108BD9-81ED-4DB2-BD59-A6C34878D82A}">
                    <a16:rowId xmlns:a16="http://schemas.microsoft.com/office/drawing/2014/main" val="220276344"/>
                  </a:ext>
                </a:extLst>
              </a:tr>
              <a:tr h="150707">
                <a:tc>
                  <a:txBody>
                    <a:bodyPr/>
                    <a:lstStyle/>
                    <a:p>
                      <a:pPr>
                        <a:spcAft>
                          <a:spcPts val="0"/>
                        </a:spcAft>
                      </a:pPr>
                      <a:r>
                        <a:rPr lang="fr-FR" sz="700" b="1" noProof="0">
                          <a:effectLst/>
                          <a:latin typeface="Arial" panose="020B0604020202020204" pitchFamily="34" charset="0"/>
                          <a:ea typeface="DengXian" panose="02010600030101010101" pitchFamily="2" charset="-122"/>
                          <a:cs typeface="Arial" panose="020B0604020202020204" pitchFamily="34" charset="0"/>
                        </a:rPr>
                        <a:t>Suivi </a:t>
                      </a:r>
                    </a:p>
                  </a:txBody>
                  <a:tcPr marL="68580" marR="68580" marT="0" marB="0" anchor="ctr"/>
                </a:tc>
                <a:tc>
                  <a:txBody>
                    <a:bodyPr/>
                    <a:lstStyle/>
                    <a:p>
                      <a:pPr>
                        <a:spcAft>
                          <a:spcPts val="0"/>
                        </a:spcAft>
                      </a:pPr>
                      <a:r>
                        <a:rPr lang="fr-FR" sz="700" noProof="0" dirty="0">
                          <a:effectLst/>
                          <a:latin typeface="Arial" panose="020B0604020202020204" pitchFamily="34" charset="0"/>
                          <a:ea typeface="Calibri" panose="020F0502020204030204" pitchFamily="34" charset="0"/>
                          <a:cs typeface="Arial" panose="020B0604020202020204" pitchFamily="34" charset="0"/>
                        </a:rPr>
                        <a:t>33 mois</a:t>
                      </a:r>
                      <a:endParaRPr lang="fr-FR" sz="700" noProof="0" dirty="0">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nchor="ctr"/>
                </a:tc>
                <a:extLst>
                  <a:ext uri="{0D108BD9-81ED-4DB2-BD59-A6C34878D82A}">
                    <a16:rowId xmlns:a16="http://schemas.microsoft.com/office/drawing/2014/main" val="3425306593"/>
                  </a:ext>
                </a:extLst>
              </a:tr>
            </a:tbl>
          </a:graphicData>
        </a:graphic>
      </p:graphicFrame>
      <p:sp>
        <p:nvSpPr>
          <p:cNvPr id="35" name="TextBox 34">
            <a:extLst>
              <a:ext uri="{FF2B5EF4-FFF2-40B4-BE49-F238E27FC236}">
                <a16:creationId xmlns:a16="http://schemas.microsoft.com/office/drawing/2014/main" id="{B7365440-C738-1BF9-C210-7F6B65A8C2D9}"/>
              </a:ext>
            </a:extLst>
          </p:cNvPr>
          <p:cNvSpPr txBox="1"/>
          <p:nvPr/>
        </p:nvSpPr>
        <p:spPr>
          <a:xfrm>
            <a:off x="5985413" y="528083"/>
            <a:ext cx="3088250" cy="215444"/>
          </a:xfrm>
          <a:prstGeom prst="rect">
            <a:avLst/>
          </a:prstGeom>
          <a:solidFill>
            <a:srgbClr val="EBEBEB"/>
          </a:solidFill>
          <a:ln>
            <a:solidFill>
              <a:srgbClr val="0057AC"/>
            </a:solidFill>
          </a:ln>
        </p:spPr>
        <p:txBody>
          <a:bodyPr wrap="square" rtlCol="0">
            <a:spAutoFit/>
          </a:bodyPr>
          <a:lstStyle/>
          <a:p>
            <a:pPr algn="ctr"/>
            <a:r>
              <a:rPr lang="fr-CA" sz="800" b="1" dirty="0">
                <a:solidFill>
                  <a:srgbClr val="0057AC"/>
                </a:solidFill>
                <a:latin typeface="Arial" panose="020B0604020202020204" pitchFamily="34" charset="0"/>
                <a:cs typeface="Arial" panose="020B0604020202020204" pitchFamily="34" charset="0"/>
              </a:rPr>
              <a:t>Discussion</a:t>
            </a:r>
          </a:p>
        </p:txBody>
      </p:sp>
      <p:sp>
        <p:nvSpPr>
          <p:cNvPr id="37" name="TextBox 36">
            <a:extLst>
              <a:ext uri="{FF2B5EF4-FFF2-40B4-BE49-F238E27FC236}">
                <a16:creationId xmlns:a16="http://schemas.microsoft.com/office/drawing/2014/main" id="{37888F31-5D3B-9009-9722-6E7BC333DC01}"/>
              </a:ext>
            </a:extLst>
          </p:cNvPr>
          <p:cNvSpPr txBox="1"/>
          <p:nvPr/>
        </p:nvSpPr>
        <p:spPr>
          <a:xfrm>
            <a:off x="5985413" y="751545"/>
            <a:ext cx="3143861" cy="461665"/>
          </a:xfrm>
          <a:prstGeom prst="rect">
            <a:avLst/>
          </a:prstGeom>
          <a:noFill/>
        </p:spPr>
        <p:txBody>
          <a:bodyPr wrap="square" rtlCol="0">
            <a:spAutoFit/>
          </a:bodyPr>
          <a:lstStyle/>
          <a:p>
            <a:r>
              <a:rPr lang="fr-FR" sz="800" b="0" i="0" dirty="0" err="1">
                <a:solidFill>
                  <a:srgbClr val="212121"/>
                </a:solidFill>
                <a:effectLst/>
                <a:latin typeface="Arial" panose="020B0604020202020204" pitchFamily="34" charset="0"/>
                <a:cs typeface="Arial" panose="020B0604020202020204" pitchFamily="34" charset="0"/>
              </a:rPr>
              <a:t>Palmisciano</a:t>
            </a:r>
            <a:r>
              <a:rPr lang="fr-FR" sz="800" b="0" i="0" dirty="0">
                <a:solidFill>
                  <a:srgbClr val="212121"/>
                </a:solidFill>
                <a:effectLst/>
                <a:latin typeface="Arial" panose="020B0604020202020204" pitchFamily="34" charset="0"/>
                <a:cs typeface="Arial" panose="020B0604020202020204" pitchFamily="34" charset="0"/>
              </a:rPr>
              <a:t> et al. (2021)</a:t>
            </a:r>
            <a:r>
              <a:rPr lang="fr-FR" sz="800" baseline="30000" dirty="0">
                <a:solidFill>
                  <a:srgbClr val="212121"/>
                </a:solidFill>
                <a:latin typeface="Arial" panose="020B0604020202020204" pitchFamily="34" charset="0"/>
                <a:cs typeface="Arial" panose="020B0604020202020204" pitchFamily="34" charset="0"/>
              </a:rPr>
              <a:t>7</a:t>
            </a:r>
            <a:r>
              <a:rPr lang="fr-FR" sz="800" b="0" i="0" dirty="0">
                <a:solidFill>
                  <a:srgbClr val="212121"/>
                </a:solidFill>
                <a:effectLst/>
                <a:latin typeface="Arial" panose="020B0604020202020204" pitchFamily="34" charset="0"/>
                <a:cs typeface="Arial" panose="020B0604020202020204" pitchFamily="34" charset="0"/>
              </a:rPr>
              <a:t> présente une revue systématique pour la résection des chondrosarcomes de la BDC sans analyser par sous-groupe pour le type d’approche.</a:t>
            </a:r>
            <a:endParaRPr lang="fr-FR" sz="800" dirty="0">
              <a:latin typeface="Arial" panose="020B0604020202020204" pitchFamily="34" charset="0"/>
              <a:cs typeface="Arial" panose="020B0604020202020204" pitchFamily="34" charset="0"/>
            </a:endParaRPr>
          </a:p>
        </p:txBody>
      </p:sp>
      <p:sp>
        <p:nvSpPr>
          <p:cNvPr id="38" name="TextBox 37">
            <a:extLst>
              <a:ext uri="{FF2B5EF4-FFF2-40B4-BE49-F238E27FC236}">
                <a16:creationId xmlns:a16="http://schemas.microsoft.com/office/drawing/2014/main" id="{0B122217-3B67-12F3-A3BD-2B86BD3A3A13}"/>
              </a:ext>
            </a:extLst>
          </p:cNvPr>
          <p:cNvSpPr txBox="1"/>
          <p:nvPr/>
        </p:nvSpPr>
        <p:spPr>
          <a:xfrm>
            <a:off x="3343705" y="990126"/>
            <a:ext cx="2524854" cy="200055"/>
          </a:xfrm>
          <a:prstGeom prst="rect">
            <a:avLst/>
          </a:prstGeom>
          <a:noFill/>
        </p:spPr>
        <p:txBody>
          <a:bodyPr wrap="square" rtlCol="0">
            <a:spAutoFit/>
          </a:bodyPr>
          <a:lstStyle/>
          <a:p>
            <a:r>
              <a:rPr lang="fr-CA" sz="700" b="1" dirty="0">
                <a:latin typeface="Arial" panose="020B0604020202020204" pitchFamily="34" charset="0"/>
                <a:cs typeface="Arial" panose="020B0604020202020204" pitchFamily="34" charset="0"/>
              </a:rPr>
              <a:t>Table 1. </a:t>
            </a:r>
            <a:r>
              <a:rPr lang="fr-CA" sz="700" dirty="0">
                <a:latin typeface="Arial" panose="020B0604020202020204" pitchFamily="34" charset="0"/>
                <a:cs typeface="Arial" panose="020B0604020202020204" pitchFamily="34" charset="0"/>
              </a:rPr>
              <a:t>Caractéristiques démographiques des patients</a:t>
            </a:r>
            <a:endParaRPr lang="fr-CA" sz="700" b="1" dirty="0">
              <a:latin typeface="Arial" panose="020B0604020202020204" pitchFamily="34" charset="0"/>
              <a:cs typeface="Arial" panose="020B0604020202020204" pitchFamily="34" charset="0"/>
            </a:endParaRPr>
          </a:p>
        </p:txBody>
      </p:sp>
      <p:sp>
        <p:nvSpPr>
          <p:cNvPr id="39" name="TextBox 38">
            <a:extLst>
              <a:ext uri="{FF2B5EF4-FFF2-40B4-BE49-F238E27FC236}">
                <a16:creationId xmlns:a16="http://schemas.microsoft.com/office/drawing/2014/main" id="{F37D6AB7-DB08-ADBB-11DE-3BCA967011B1}"/>
              </a:ext>
            </a:extLst>
          </p:cNvPr>
          <p:cNvSpPr txBox="1"/>
          <p:nvPr/>
        </p:nvSpPr>
        <p:spPr>
          <a:xfrm>
            <a:off x="6037251" y="1147639"/>
            <a:ext cx="2524854" cy="200055"/>
          </a:xfrm>
          <a:prstGeom prst="rect">
            <a:avLst/>
          </a:prstGeom>
          <a:noFill/>
        </p:spPr>
        <p:txBody>
          <a:bodyPr wrap="square" rtlCol="0">
            <a:spAutoFit/>
          </a:bodyPr>
          <a:lstStyle/>
          <a:p>
            <a:r>
              <a:rPr lang="fr-CA" sz="700" b="1" dirty="0">
                <a:latin typeface="Arial" panose="020B0604020202020204" pitchFamily="34" charset="0"/>
                <a:cs typeface="Arial" panose="020B0604020202020204" pitchFamily="34" charset="0"/>
              </a:rPr>
              <a:t>Table 2. </a:t>
            </a:r>
            <a:r>
              <a:rPr lang="fr-CA" sz="700" dirty="0">
                <a:latin typeface="Arial" panose="020B0604020202020204" pitchFamily="34" charset="0"/>
                <a:cs typeface="Arial" panose="020B0604020202020204" pitchFamily="34" charset="0"/>
              </a:rPr>
              <a:t>Comparaison des approches</a:t>
            </a:r>
            <a:endParaRPr lang="fr-CA" sz="700" b="1" dirty="0">
              <a:latin typeface="Arial" panose="020B0604020202020204" pitchFamily="34" charset="0"/>
              <a:cs typeface="Arial" panose="020B0604020202020204" pitchFamily="34" charset="0"/>
            </a:endParaRPr>
          </a:p>
        </p:txBody>
      </p:sp>
      <p:graphicFrame>
        <p:nvGraphicFramePr>
          <p:cNvPr id="40" name="Table 40">
            <a:extLst>
              <a:ext uri="{FF2B5EF4-FFF2-40B4-BE49-F238E27FC236}">
                <a16:creationId xmlns:a16="http://schemas.microsoft.com/office/drawing/2014/main" id="{8017F810-20A4-9342-5C3B-CEAC22BFC4B6}"/>
              </a:ext>
            </a:extLst>
          </p:cNvPr>
          <p:cNvGraphicFramePr>
            <a:graphicFrameLocks noGrp="1"/>
          </p:cNvGraphicFramePr>
          <p:nvPr>
            <p:extLst>
              <p:ext uri="{D42A27DB-BD31-4B8C-83A1-F6EECF244321}">
                <p14:modId xmlns:p14="http://schemas.microsoft.com/office/powerpoint/2010/main" val="1135922445"/>
              </p:ext>
            </p:extLst>
          </p:nvPr>
        </p:nvGraphicFramePr>
        <p:xfrm>
          <a:off x="6072458" y="1316128"/>
          <a:ext cx="3004386" cy="1928971"/>
        </p:xfrm>
        <a:graphic>
          <a:graphicData uri="http://schemas.openxmlformats.org/drawingml/2006/table">
            <a:tbl>
              <a:tblPr firstRow="1" bandRow="1">
                <a:tableStyleId>{5C22544A-7EE6-4342-B048-85BDC9FD1C3A}</a:tableStyleId>
              </a:tblPr>
              <a:tblGrid>
                <a:gridCol w="1001462">
                  <a:extLst>
                    <a:ext uri="{9D8B030D-6E8A-4147-A177-3AD203B41FA5}">
                      <a16:colId xmlns:a16="http://schemas.microsoft.com/office/drawing/2014/main" val="308358683"/>
                    </a:ext>
                  </a:extLst>
                </a:gridCol>
                <a:gridCol w="1001462">
                  <a:extLst>
                    <a:ext uri="{9D8B030D-6E8A-4147-A177-3AD203B41FA5}">
                      <a16:colId xmlns:a16="http://schemas.microsoft.com/office/drawing/2014/main" val="3615366544"/>
                    </a:ext>
                  </a:extLst>
                </a:gridCol>
                <a:gridCol w="1001462">
                  <a:extLst>
                    <a:ext uri="{9D8B030D-6E8A-4147-A177-3AD203B41FA5}">
                      <a16:colId xmlns:a16="http://schemas.microsoft.com/office/drawing/2014/main" val="108493120"/>
                    </a:ext>
                  </a:extLst>
                </a:gridCol>
              </a:tblGrid>
              <a:tr h="177146">
                <a:tc>
                  <a:txBody>
                    <a:bodyPr/>
                    <a:lstStyle/>
                    <a:p>
                      <a:pPr algn="ctr"/>
                      <a:endParaRPr lang="fr-FR" sz="700" dirty="0">
                        <a:latin typeface="Arial" panose="020B0604020202020204" pitchFamily="34" charset="0"/>
                        <a:cs typeface="Arial" panose="020B0604020202020204" pitchFamily="34" charset="0"/>
                      </a:endParaRPr>
                    </a:p>
                  </a:txBody>
                  <a:tcPr anchor="ctr"/>
                </a:tc>
                <a:tc>
                  <a:txBody>
                    <a:bodyPr/>
                    <a:lstStyle/>
                    <a:p>
                      <a:pPr algn="ctr"/>
                      <a:r>
                        <a:rPr lang="fr-FR" sz="700" dirty="0">
                          <a:latin typeface="Arial" panose="020B0604020202020204" pitchFamily="34" charset="0"/>
                          <a:cs typeface="Arial" panose="020B0604020202020204" pitchFamily="34" charset="0"/>
                        </a:rPr>
                        <a:t>CEE</a:t>
                      </a:r>
                    </a:p>
                  </a:txBody>
                  <a:tcPr anchor="ctr"/>
                </a:tc>
                <a:tc>
                  <a:txBody>
                    <a:bodyPr/>
                    <a:lstStyle/>
                    <a:p>
                      <a:pPr algn="ctr"/>
                      <a:r>
                        <a:rPr lang="fr-FR" sz="600" dirty="0">
                          <a:latin typeface="Arial" panose="020B0604020202020204" pitchFamily="34" charset="0"/>
                          <a:cs typeface="Arial" panose="020B0604020202020204" pitchFamily="34" charset="0"/>
                        </a:rPr>
                        <a:t>Toute approche combinée</a:t>
                      </a:r>
                      <a:r>
                        <a:rPr lang="fr-FR" sz="600" baseline="30000" dirty="0">
                          <a:latin typeface="Arial" panose="020B0604020202020204" pitchFamily="34" charset="0"/>
                          <a:cs typeface="Arial" panose="020B0604020202020204" pitchFamily="34" charset="0"/>
                        </a:rPr>
                        <a:t>7</a:t>
                      </a:r>
                      <a:endParaRPr lang="fr-FR" sz="6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820887835"/>
                  </a:ext>
                </a:extLst>
              </a:tr>
              <a:tr h="350647">
                <a:tc>
                  <a:txBody>
                    <a:bodyPr/>
                    <a:lstStyle/>
                    <a:p>
                      <a:pPr marL="0" marR="0" lvl="0" indent="0" algn="ctr" defTabSz="457200" rtl="0" eaLnBrk="1" fontAlgn="auto" latinLnBrk="0" hangingPunct="1">
                        <a:lnSpc>
                          <a:spcPct val="150000"/>
                        </a:lnSpc>
                        <a:spcBef>
                          <a:spcPts val="0"/>
                        </a:spcBef>
                        <a:spcAft>
                          <a:spcPts val="0"/>
                        </a:spcAft>
                        <a:buClrTx/>
                        <a:buSzTx/>
                        <a:buFontTx/>
                        <a:buNone/>
                        <a:tabLst/>
                        <a:defRPr/>
                      </a:pPr>
                      <a:endParaRPr lang="fr-FR" sz="700" b="1" kern="1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457200" rtl="0" eaLnBrk="1" fontAlgn="auto" latinLnBrk="0" hangingPunct="1">
                        <a:lnSpc>
                          <a:spcPct val="150000"/>
                        </a:lnSpc>
                        <a:spcBef>
                          <a:spcPts val="0"/>
                        </a:spcBef>
                        <a:spcAft>
                          <a:spcPts val="0"/>
                        </a:spcAft>
                        <a:buClrTx/>
                        <a:buSzTx/>
                        <a:buFontTx/>
                        <a:buNone/>
                        <a:tabLst/>
                        <a:defRPr/>
                      </a:pPr>
                      <a:r>
                        <a:rPr lang="fr-FR" sz="700" b="1" kern="1200">
                          <a:solidFill>
                            <a:schemeClr val="tx1"/>
                          </a:solidFill>
                          <a:effectLst/>
                          <a:latin typeface="Arial" panose="020B0604020202020204" pitchFamily="34" charset="0"/>
                          <a:ea typeface="Calibri" panose="020F0502020204030204" pitchFamily="34" charset="0"/>
                          <a:cs typeface="Arial" panose="020B0604020202020204" pitchFamily="34" charset="0"/>
                        </a:rPr>
                        <a:t>Complications</a:t>
                      </a:r>
                    </a:p>
                    <a:p>
                      <a:pPr marL="0" marR="0" lvl="0" indent="0" algn="ctr" defTabSz="457200" rtl="0" eaLnBrk="1" fontAlgn="auto" latinLnBrk="0" hangingPunct="1">
                        <a:lnSpc>
                          <a:spcPct val="150000"/>
                        </a:lnSpc>
                        <a:spcBef>
                          <a:spcPts val="0"/>
                        </a:spcBef>
                        <a:spcAft>
                          <a:spcPts val="0"/>
                        </a:spcAft>
                        <a:buClrTx/>
                        <a:buSzTx/>
                        <a:buFontTx/>
                        <a:buNone/>
                        <a:tabLst/>
                        <a:defRPr/>
                      </a:pPr>
                      <a:endParaRPr lang="fr-FR" sz="7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fr-FR" sz="700" b="1" kern="1200" dirty="0">
                          <a:solidFill>
                            <a:srgbClr val="009900"/>
                          </a:solidFill>
                          <a:effectLst/>
                          <a:latin typeface="Arial" panose="020B0604020202020204" pitchFamily="34" charset="0"/>
                          <a:ea typeface="Calibri" panose="020F0502020204030204" pitchFamily="34" charset="0"/>
                          <a:cs typeface="Arial" panose="020B0604020202020204" pitchFamily="34" charset="0"/>
                        </a:rPr>
                        <a:t>      Total: 11 % </a:t>
                      </a:r>
                    </a:p>
                    <a:p>
                      <a:pPr marL="0" marR="0" lvl="0" indent="0" algn="ctr" defTabSz="457200" rtl="0" eaLnBrk="1" fontAlgn="auto" latinLnBrk="0" hangingPunct="1">
                        <a:lnSpc>
                          <a:spcPct val="100000"/>
                        </a:lnSpc>
                        <a:spcBef>
                          <a:spcPts val="0"/>
                        </a:spcBef>
                        <a:spcAft>
                          <a:spcPts val="0"/>
                        </a:spcAft>
                        <a:buClrTx/>
                        <a:buSzTx/>
                        <a:buFontTx/>
                        <a:buNone/>
                        <a:tabLst/>
                        <a:defRPr/>
                      </a:pPr>
                      <a:r>
                        <a:rPr lang="fr-FR" sz="7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5% neuropathies </a:t>
                      </a:r>
                    </a:p>
                    <a:p>
                      <a:pPr marL="0" marR="0" lvl="0" indent="0" algn="ctr" defTabSz="457200" rtl="0" eaLnBrk="1" fontAlgn="auto" latinLnBrk="0" hangingPunct="1">
                        <a:lnSpc>
                          <a:spcPct val="100000"/>
                        </a:lnSpc>
                        <a:spcBef>
                          <a:spcPts val="0"/>
                        </a:spcBef>
                        <a:spcAft>
                          <a:spcPts val="0"/>
                        </a:spcAft>
                        <a:buClrTx/>
                        <a:buSzTx/>
                        <a:buFontTx/>
                        <a:buNone/>
                        <a:tabLst/>
                        <a:defRPr/>
                      </a:pPr>
                      <a:r>
                        <a:rPr lang="fr-FR" sz="7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6% Fuite LCR </a:t>
                      </a:r>
                    </a:p>
                  </a:txBody>
                  <a:tcPr marL="68580" marR="6858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fr-FR" sz="700" b="1" kern="1200">
                          <a:solidFill>
                            <a:srgbClr val="C40416"/>
                          </a:solidFill>
                          <a:effectLst/>
                          <a:latin typeface="Arial" panose="020B0604020202020204" pitchFamily="34" charset="0"/>
                          <a:ea typeface="Calibri" panose="020F0502020204030204" pitchFamily="34" charset="0"/>
                          <a:cs typeface="Arial" panose="020B0604020202020204" pitchFamily="34" charset="0"/>
                        </a:rPr>
                        <a:t>     Total: 23% </a:t>
                      </a:r>
                    </a:p>
                    <a:p>
                      <a:pPr marL="0" marR="0" lvl="0" indent="0" algn="ctr" defTabSz="457200" rtl="0" eaLnBrk="1" fontAlgn="auto" latinLnBrk="0" hangingPunct="1">
                        <a:lnSpc>
                          <a:spcPct val="100000"/>
                        </a:lnSpc>
                        <a:spcBef>
                          <a:spcPts val="0"/>
                        </a:spcBef>
                        <a:spcAft>
                          <a:spcPts val="0"/>
                        </a:spcAft>
                        <a:buClrTx/>
                        <a:buSzTx/>
                        <a:buFontTx/>
                        <a:buNone/>
                        <a:tabLst/>
                        <a:defRPr/>
                      </a:pPr>
                      <a:r>
                        <a:rPr lang="fr-FR" sz="700" kern="1200">
                          <a:solidFill>
                            <a:schemeClr val="tx1"/>
                          </a:solidFill>
                          <a:effectLst/>
                          <a:latin typeface="Arial" panose="020B0604020202020204" pitchFamily="34" charset="0"/>
                          <a:ea typeface="Calibri" panose="020F0502020204030204" pitchFamily="34" charset="0"/>
                          <a:cs typeface="Arial" panose="020B0604020202020204" pitchFamily="34" charset="0"/>
                        </a:rPr>
                        <a:t>17% neuropathies </a:t>
                      </a:r>
                      <a:endParaRPr lang="fr-FR" sz="700" b="1" kern="1200">
                        <a:solidFill>
                          <a:srgbClr val="C40416"/>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fr-FR" sz="700" kern="1200">
                          <a:solidFill>
                            <a:schemeClr val="tx1"/>
                          </a:solidFill>
                          <a:effectLst/>
                          <a:latin typeface="Arial" panose="020B0604020202020204" pitchFamily="34" charset="0"/>
                          <a:ea typeface="Calibri" panose="020F0502020204030204" pitchFamily="34" charset="0"/>
                          <a:cs typeface="Arial" panose="020B0604020202020204" pitchFamily="34" charset="0"/>
                        </a:rPr>
                        <a:t>    6.5% Fuite LCR</a:t>
                      </a:r>
                      <a:endParaRPr lang="fr-FR" sz="7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762321752"/>
                  </a:ext>
                </a:extLst>
              </a:tr>
              <a:tr h="398113">
                <a:tc>
                  <a:txBody>
                    <a:bodyPr/>
                    <a:lstStyle/>
                    <a:p>
                      <a:pPr>
                        <a:spcAft>
                          <a:spcPts val="0"/>
                        </a:spcAft>
                      </a:pPr>
                      <a:r>
                        <a:rPr lang="fr-FR" sz="700" b="1">
                          <a:effectLst/>
                          <a:latin typeface="Arial" panose="020B0604020202020204" pitchFamily="34" charset="0"/>
                          <a:ea typeface="DengXian" panose="02010600030101010101" pitchFamily="2" charset="-122"/>
                          <a:cs typeface="Arial" panose="020B0604020202020204" pitchFamily="34" charset="0"/>
                        </a:rPr>
                        <a:t>Étendue de la résection</a:t>
                      </a:r>
                      <a:endParaRPr lang="fr-FR" sz="700" b="1" dirty="0">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nchor="ctr"/>
                </a:tc>
                <a:tc>
                  <a:txBody>
                    <a:bodyPr/>
                    <a:lstStyle/>
                    <a:p>
                      <a:pPr algn="ctr">
                        <a:lnSpc>
                          <a:spcPct val="100000"/>
                        </a:lnSpc>
                      </a:pPr>
                      <a:r>
                        <a:rPr lang="fr-FR" sz="700" b="1" i="0" u="none" strike="noStrike" kern="1200" cap="none">
                          <a:solidFill>
                            <a:srgbClr val="009900"/>
                          </a:solidFill>
                          <a:effectLst/>
                          <a:latin typeface="Arial" panose="020B0604020202020204" pitchFamily="34" charset="0"/>
                          <a:ea typeface="Calibri" panose="020F0502020204030204" pitchFamily="34" charset="0"/>
                          <a:cs typeface="Arial" panose="020B0604020202020204" pitchFamily="34" charset="0"/>
                          <a:sym typeface="Arial"/>
                        </a:rPr>
                        <a:t>60% Totale</a:t>
                      </a:r>
                    </a:p>
                    <a:p>
                      <a:pPr algn="ctr">
                        <a:lnSpc>
                          <a:spcPct val="100000"/>
                        </a:lnSpc>
                      </a:pPr>
                      <a:r>
                        <a:rPr lang="fr-FR" sz="700" kern="1200">
                          <a:solidFill>
                            <a:schemeClr val="tx1"/>
                          </a:solidFill>
                          <a:effectLst/>
                          <a:latin typeface="Arial" panose="020B0604020202020204" pitchFamily="34" charset="0"/>
                          <a:ea typeface="Calibri" panose="020F0502020204030204" pitchFamily="34" charset="0"/>
                          <a:cs typeface="Arial" panose="020B0604020202020204" pitchFamily="34" charset="0"/>
                        </a:rPr>
                        <a:t>16% Presque totale </a:t>
                      </a:r>
                    </a:p>
                    <a:p>
                      <a:pPr algn="ctr">
                        <a:lnSpc>
                          <a:spcPct val="100000"/>
                        </a:lnSpc>
                      </a:pPr>
                      <a:r>
                        <a:rPr lang="fr-FR" sz="700" kern="1200">
                          <a:solidFill>
                            <a:schemeClr val="tx1"/>
                          </a:solidFill>
                          <a:effectLst/>
                          <a:latin typeface="Arial" panose="020B0604020202020204" pitchFamily="34" charset="0"/>
                          <a:ea typeface="Calibri" panose="020F0502020204030204" pitchFamily="34" charset="0"/>
                          <a:cs typeface="Arial" panose="020B0604020202020204" pitchFamily="34" charset="0"/>
                        </a:rPr>
                        <a:t>20% Sous-totale </a:t>
                      </a:r>
                      <a:endParaRPr lang="fr-FR" sz="7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pPr>
                      <a:r>
                        <a:rPr lang="fr-FR" sz="700" b="1" i="0" u="none" strike="noStrike" kern="1200" cap="none" dirty="0">
                          <a:solidFill>
                            <a:srgbClr val="C40416"/>
                          </a:solidFill>
                          <a:effectLst/>
                          <a:latin typeface="Arial" panose="020B0604020202020204" pitchFamily="34" charset="0"/>
                          <a:ea typeface="Calibri" panose="020F0502020204030204" pitchFamily="34" charset="0"/>
                          <a:cs typeface="Arial" panose="020B0604020202020204" pitchFamily="34" charset="0"/>
                          <a:sym typeface="Arial"/>
                        </a:rPr>
                        <a:t>38% Totale </a:t>
                      </a:r>
                    </a:p>
                    <a:p>
                      <a:pPr algn="ctr">
                        <a:lnSpc>
                          <a:spcPct val="100000"/>
                        </a:lnSpc>
                      </a:pPr>
                      <a:r>
                        <a:rPr lang="fr-FR" sz="7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46% Sous-totale </a:t>
                      </a:r>
                    </a:p>
                    <a:p>
                      <a:pPr algn="ctr">
                        <a:lnSpc>
                          <a:spcPct val="100000"/>
                        </a:lnSpc>
                      </a:pPr>
                      <a:r>
                        <a:rPr lang="fr-FR" sz="7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17% Partielle </a:t>
                      </a:r>
                    </a:p>
                  </a:txBody>
                  <a:tcPr marL="68580" marR="68580" marT="0" marB="0" anchor="ctr"/>
                </a:tc>
                <a:extLst>
                  <a:ext uri="{0D108BD9-81ED-4DB2-BD59-A6C34878D82A}">
                    <a16:rowId xmlns:a16="http://schemas.microsoft.com/office/drawing/2014/main" val="3886219772"/>
                  </a:ext>
                </a:extLst>
              </a:tr>
              <a:tr h="398113">
                <a:tc>
                  <a:txBody>
                    <a:bodyPr/>
                    <a:lstStyle/>
                    <a:p>
                      <a:pPr>
                        <a:spcAft>
                          <a:spcPts val="0"/>
                        </a:spcAft>
                      </a:pPr>
                      <a:r>
                        <a:rPr lang="fr-FR" sz="700" b="1">
                          <a:effectLst/>
                          <a:latin typeface="Arial" panose="020B0604020202020204" pitchFamily="34" charset="0"/>
                          <a:ea typeface="DengXian" panose="02010600030101010101" pitchFamily="2" charset="-122"/>
                          <a:cs typeface="Arial" panose="020B0604020202020204" pitchFamily="34" charset="0"/>
                        </a:rPr>
                        <a:t>Radiothérapie adjuvante</a:t>
                      </a:r>
                      <a:endParaRPr lang="fr-FR" sz="700" b="1" dirty="0">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nchor="ctr"/>
                </a:tc>
                <a:tc>
                  <a:txBody>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lang="fr-FR" sz="700" b="1" i="0" u="none" strike="noStrike" kern="1200" cap="none" dirty="0">
                          <a:solidFill>
                            <a:srgbClr val="009900"/>
                          </a:solidFill>
                          <a:effectLst/>
                          <a:latin typeface="Arial" panose="020B0604020202020204" pitchFamily="34" charset="0"/>
                          <a:ea typeface="Calibri" panose="020F0502020204030204" pitchFamily="34" charset="0"/>
                          <a:cs typeface="Arial" panose="020B0604020202020204" pitchFamily="34" charset="0"/>
                        </a:rPr>
                        <a:t>50.0%</a:t>
                      </a:r>
                    </a:p>
                  </a:txBody>
                  <a:tcPr marL="51435" marR="51435" marT="0" marB="0" anchor="ctr"/>
                </a:tc>
                <a:tc>
                  <a:txBody>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lang="fr-FR" sz="700" b="1" i="0" u="none" strike="noStrike" kern="1200" cap="none">
                          <a:solidFill>
                            <a:srgbClr val="C40416"/>
                          </a:solidFill>
                          <a:effectLst/>
                          <a:latin typeface="Arial" panose="020B0604020202020204" pitchFamily="34" charset="0"/>
                          <a:ea typeface="Calibri" panose="020F0502020204030204" pitchFamily="34" charset="0"/>
                          <a:cs typeface="Arial" panose="020B0604020202020204" pitchFamily="34" charset="0"/>
                        </a:rPr>
                        <a:t>77.9%</a:t>
                      </a:r>
                      <a:endParaRPr lang="fr-FR" sz="700" b="1" i="0" u="none" strike="noStrike" kern="1200" cap="none" dirty="0">
                        <a:solidFill>
                          <a:srgbClr val="C40416"/>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tc>
                <a:extLst>
                  <a:ext uri="{0D108BD9-81ED-4DB2-BD59-A6C34878D82A}">
                    <a16:rowId xmlns:a16="http://schemas.microsoft.com/office/drawing/2014/main" val="2809252997"/>
                  </a:ext>
                </a:extLst>
              </a:tr>
              <a:tr h="398113">
                <a:tc>
                  <a:txBody>
                    <a:bodyPr/>
                    <a:lstStyle/>
                    <a:p>
                      <a:pPr>
                        <a:spcAft>
                          <a:spcPts val="0"/>
                        </a:spcAft>
                      </a:pPr>
                      <a:r>
                        <a:rPr lang="fr-FR" sz="700" b="1" dirty="0">
                          <a:effectLst/>
                          <a:latin typeface="Arial" panose="020B0604020202020204" pitchFamily="34" charset="0"/>
                          <a:ea typeface="DengXian" panose="02010600030101010101" pitchFamily="2" charset="-122"/>
                          <a:cs typeface="Arial" panose="020B0604020202020204" pitchFamily="34" charset="0"/>
                        </a:rPr>
                        <a:t>Récidive</a:t>
                      </a:r>
                    </a:p>
                  </a:txBody>
                  <a:tcPr marL="68580" marR="6858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fr-FR" sz="700" b="1" i="0" u="none" strike="noStrike" kern="1200" cap="none" dirty="0">
                          <a:solidFill>
                            <a:srgbClr val="009900"/>
                          </a:solidFill>
                          <a:effectLst/>
                          <a:latin typeface="Arial" panose="020B0604020202020204" pitchFamily="34" charset="0"/>
                          <a:ea typeface="Calibri" panose="020F0502020204030204" pitchFamily="34" charset="0"/>
                          <a:cs typeface="Arial" panose="020B0604020202020204" pitchFamily="34" charset="0"/>
                        </a:rPr>
                        <a:t>15 %</a:t>
                      </a:r>
                    </a:p>
                    <a:p>
                      <a:pPr algn="ctr">
                        <a:lnSpc>
                          <a:spcPct val="100000"/>
                        </a:lnSpc>
                      </a:pPr>
                      <a:r>
                        <a:rPr lang="fr-FR" sz="7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(Suivi: 33 mois)</a:t>
                      </a:r>
                    </a:p>
                  </a:txBody>
                  <a:tcPr marL="51435" marR="51435"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fr-FR" sz="700" b="1" i="0" u="none" strike="noStrike" kern="1200" cap="none" dirty="0">
                          <a:solidFill>
                            <a:srgbClr val="C40416"/>
                          </a:solidFill>
                          <a:effectLst/>
                          <a:latin typeface="Arial" panose="020B0604020202020204" pitchFamily="34" charset="0"/>
                          <a:ea typeface="Calibri" panose="020F0502020204030204" pitchFamily="34" charset="0"/>
                          <a:cs typeface="Arial" panose="020B0604020202020204" pitchFamily="34" charset="0"/>
                        </a:rPr>
                        <a:t>16.1%</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7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(Suivi: 57 mois)</a:t>
                      </a:r>
                    </a:p>
                  </a:txBody>
                  <a:tcPr marL="51435" marR="51435" marT="0" marB="0" anchor="ctr"/>
                </a:tc>
                <a:extLst>
                  <a:ext uri="{0D108BD9-81ED-4DB2-BD59-A6C34878D82A}">
                    <a16:rowId xmlns:a16="http://schemas.microsoft.com/office/drawing/2014/main" val="2693932855"/>
                  </a:ext>
                </a:extLst>
              </a:tr>
            </a:tbl>
          </a:graphicData>
        </a:graphic>
      </p:graphicFrame>
      <p:pic>
        <p:nvPicPr>
          <p:cNvPr id="9" name="Picture 8">
            <a:extLst>
              <a:ext uri="{FF2B5EF4-FFF2-40B4-BE49-F238E27FC236}">
                <a16:creationId xmlns:a16="http://schemas.microsoft.com/office/drawing/2014/main" id="{291204D2-C112-57AF-2B4B-AD5C538D17C3}"/>
              </a:ext>
            </a:extLst>
          </p:cNvPr>
          <p:cNvPicPr>
            <a:picLocks noChangeAspect="1"/>
          </p:cNvPicPr>
          <p:nvPr/>
        </p:nvPicPr>
        <p:blipFill rotWithShape="1">
          <a:blip r:embed="rId8"/>
          <a:srcRect l="2909" t="5444" r="26475" b="49372"/>
          <a:stretch/>
        </p:blipFill>
        <p:spPr>
          <a:xfrm>
            <a:off x="-58917" y="2536857"/>
            <a:ext cx="2824807" cy="2557817"/>
          </a:xfrm>
          <a:prstGeom prst="rect">
            <a:avLst/>
          </a:prstGeom>
        </p:spPr>
      </p:pic>
      <p:pic>
        <p:nvPicPr>
          <p:cNvPr id="11" name="Picture 10">
            <a:extLst>
              <a:ext uri="{FF2B5EF4-FFF2-40B4-BE49-F238E27FC236}">
                <a16:creationId xmlns:a16="http://schemas.microsoft.com/office/drawing/2014/main" id="{1990AC3A-1972-870F-2642-F3FC2B48FCE3}"/>
              </a:ext>
            </a:extLst>
          </p:cNvPr>
          <p:cNvPicPr>
            <a:picLocks noChangeAspect="1"/>
          </p:cNvPicPr>
          <p:nvPr/>
        </p:nvPicPr>
        <p:blipFill rotWithShape="1">
          <a:blip r:embed="rId9"/>
          <a:srcRect l="844" t="18342" r="39813" b="2663"/>
          <a:stretch/>
        </p:blipFill>
        <p:spPr>
          <a:xfrm>
            <a:off x="7446501" y="3815766"/>
            <a:ext cx="916789" cy="541451"/>
          </a:xfrm>
          <a:prstGeom prst="rect">
            <a:avLst/>
          </a:prstGeom>
        </p:spPr>
      </p:pic>
      <p:pic>
        <p:nvPicPr>
          <p:cNvPr id="12" name="Picture 11">
            <a:extLst>
              <a:ext uri="{FF2B5EF4-FFF2-40B4-BE49-F238E27FC236}">
                <a16:creationId xmlns:a16="http://schemas.microsoft.com/office/drawing/2014/main" id="{45692B36-26FF-52F4-C50C-81BC93CE9530}"/>
              </a:ext>
            </a:extLst>
          </p:cNvPr>
          <p:cNvPicPr>
            <a:picLocks noChangeAspect="1"/>
          </p:cNvPicPr>
          <p:nvPr/>
        </p:nvPicPr>
        <p:blipFill rotWithShape="1">
          <a:blip r:embed="rId9"/>
          <a:srcRect l="60472" t="18342" r="507" b="2663"/>
          <a:stretch/>
        </p:blipFill>
        <p:spPr>
          <a:xfrm>
            <a:off x="8333518" y="3722459"/>
            <a:ext cx="810482" cy="727939"/>
          </a:xfrm>
          <a:prstGeom prst="rect">
            <a:avLst/>
          </a:prstGeom>
        </p:spPr>
      </p:pic>
      <p:sp>
        <p:nvSpPr>
          <p:cNvPr id="19" name="TextBox 18">
            <a:extLst>
              <a:ext uri="{FF2B5EF4-FFF2-40B4-BE49-F238E27FC236}">
                <a16:creationId xmlns:a16="http://schemas.microsoft.com/office/drawing/2014/main" id="{02FAC3A9-C6E8-3D35-41C5-541290FDF39D}"/>
              </a:ext>
            </a:extLst>
          </p:cNvPr>
          <p:cNvSpPr txBox="1"/>
          <p:nvPr/>
        </p:nvSpPr>
        <p:spPr>
          <a:xfrm>
            <a:off x="8005438" y="4420045"/>
            <a:ext cx="1466642" cy="153888"/>
          </a:xfrm>
          <a:prstGeom prst="rect">
            <a:avLst/>
          </a:prstGeom>
          <a:noFill/>
        </p:spPr>
        <p:txBody>
          <a:bodyPr wrap="square" rtlCol="0">
            <a:spAutoFit/>
          </a:bodyPr>
          <a:lstStyle/>
          <a:p>
            <a:r>
              <a:rPr lang="fr-CA" sz="400" dirty="0">
                <a:latin typeface="Arial" panose="020B0604020202020204" pitchFamily="34" charset="0"/>
                <a:cs typeface="Arial" panose="020B0604020202020204" pitchFamily="34" charset="0"/>
              </a:rPr>
              <a:t>Figure 1 de l’article Rutland et al (2022)</a:t>
            </a:r>
            <a:r>
              <a:rPr lang="fr-CA" sz="400" baseline="30000" dirty="0">
                <a:latin typeface="Arial" panose="020B0604020202020204" pitchFamily="34" charset="0"/>
                <a:cs typeface="Arial" panose="020B0604020202020204" pitchFamily="34" charset="0"/>
              </a:rPr>
              <a:t>8</a:t>
            </a:r>
            <a:endParaRPr lang="fr-CA" sz="400" dirty="0">
              <a:latin typeface="Arial" panose="020B0604020202020204" pitchFamily="34" charset="0"/>
              <a:cs typeface="Arial" panose="020B0604020202020204" pitchFamily="34" charset="0"/>
            </a:endParaRPr>
          </a:p>
        </p:txBody>
      </p:sp>
      <p:pic>
        <p:nvPicPr>
          <p:cNvPr id="21" name="Picture 20" descr="A diagram of the inner ear&#10;&#10;Description automatically generated">
            <a:extLst>
              <a:ext uri="{FF2B5EF4-FFF2-40B4-BE49-F238E27FC236}">
                <a16:creationId xmlns:a16="http://schemas.microsoft.com/office/drawing/2014/main" id="{E87A0EA6-A07F-D049-B6B4-95AE1B207E61}"/>
              </a:ext>
            </a:extLst>
          </p:cNvPr>
          <p:cNvPicPr>
            <a:picLocks noChangeAspect="1"/>
          </p:cNvPicPr>
          <p:nvPr/>
        </p:nvPicPr>
        <p:blipFill rotWithShape="1">
          <a:blip r:embed="rId10"/>
          <a:srcRect r="29369" b="2498"/>
          <a:stretch/>
        </p:blipFill>
        <p:spPr>
          <a:xfrm>
            <a:off x="2236318" y="1463119"/>
            <a:ext cx="1073137" cy="834387"/>
          </a:xfrm>
          <a:prstGeom prst="rect">
            <a:avLst/>
          </a:prstGeom>
        </p:spPr>
      </p:pic>
      <p:sp>
        <p:nvSpPr>
          <p:cNvPr id="22" name="TextBox 21">
            <a:extLst>
              <a:ext uri="{FF2B5EF4-FFF2-40B4-BE49-F238E27FC236}">
                <a16:creationId xmlns:a16="http://schemas.microsoft.com/office/drawing/2014/main" id="{47BAC514-EC84-5D2C-9C04-9202A63B342B}"/>
              </a:ext>
            </a:extLst>
          </p:cNvPr>
          <p:cNvSpPr txBox="1"/>
          <p:nvPr/>
        </p:nvSpPr>
        <p:spPr>
          <a:xfrm>
            <a:off x="2236318" y="2317774"/>
            <a:ext cx="1466642" cy="153888"/>
          </a:xfrm>
          <a:prstGeom prst="rect">
            <a:avLst/>
          </a:prstGeom>
          <a:noFill/>
        </p:spPr>
        <p:txBody>
          <a:bodyPr wrap="square" rtlCol="0">
            <a:spAutoFit/>
          </a:bodyPr>
          <a:lstStyle/>
          <a:p>
            <a:r>
              <a:rPr lang="fr-CA" sz="400" dirty="0">
                <a:latin typeface="Arial" panose="020B0604020202020204" pitchFamily="34" charset="0"/>
                <a:cs typeface="Arial" panose="020B0604020202020204" pitchFamily="34" charset="0"/>
              </a:rPr>
              <a:t>Figure 1 de l’article Messerer et al. (2016)</a:t>
            </a:r>
            <a:r>
              <a:rPr lang="fr-CA" sz="400" baseline="30000" dirty="0">
                <a:latin typeface="Arial" panose="020B0604020202020204" pitchFamily="34" charset="0"/>
                <a:cs typeface="Arial" panose="020B0604020202020204" pitchFamily="34" charset="0"/>
              </a:rPr>
              <a:t>6</a:t>
            </a:r>
            <a:endParaRPr lang="fr-CA" sz="400"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926A4A51-15F8-DB5D-F929-75F03C8408BB}"/>
              </a:ext>
            </a:extLst>
          </p:cNvPr>
          <p:cNvSpPr txBox="1"/>
          <p:nvPr/>
        </p:nvSpPr>
        <p:spPr>
          <a:xfrm>
            <a:off x="2630608" y="2544844"/>
            <a:ext cx="687683" cy="415498"/>
          </a:xfrm>
          <a:prstGeom prst="rect">
            <a:avLst/>
          </a:prstGeom>
          <a:noFill/>
        </p:spPr>
        <p:txBody>
          <a:bodyPr wrap="square" rtlCol="0">
            <a:spAutoFit/>
          </a:bodyPr>
          <a:lstStyle/>
          <a:p>
            <a:r>
              <a:rPr lang="fr-CA" sz="700" b="1" dirty="0">
                <a:latin typeface="Arial" panose="020B0604020202020204" pitchFamily="34" charset="0"/>
                <a:cs typeface="Arial" panose="020B0604020202020204" pitchFamily="34" charset="0"/>
              </a:rPr>
              <a:t>Figure 1. </a:t>
            </a:r>
            <a:r>
              <a:rPr lang="fr-CA" sz="700" dirty="0">
                <a:latin typeface="Arial" panose="020B0604020202020204" pitchFamily="34" charset="0"/>
                <a:cs typeface="Arial" panose="020B0604020202020204" pitchFamily="34" charset="0"/>
              </a:rPr>
              <a:t>Diagramme PRISMA</a:t>
            </a:r>
            <a:endParaRPr lang="fr-CA" sz="700" b="1"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4D685B6F-6DD4-E5B9-42F3-6DAF6A6C3047}"/>
              </a:ext>
            </a:extLst>
          </p:cNvPr>
          <p:cNvSpPr txBox="1"/>
          <p:nvPr/>
        </p:nvSpPr>
        <p:spPr>
          <a:xfrm>
            <a:off x="3304105" y="4593059"/>
            <a:ext cx="2524854" cy="169277"/>
          </a:xfrm>
          <a:prstGeom prst="rect">
            <a:avLst/>
          </a:prstGeom>
          <a:noFill/>
        </p:spPr>
        <p:txBody>
          <a:bodyPr wrap="square" rtlCol="0">
            <a:spAutoFit/>
          </a:bodyPr>
          <a:lstStyle/>
          <a:p>
            <a:r>
              <a:rPr lang="fr-CA" sz="500" dirty="0">
                <a:latin typeface="Arial" panose="020B0604020202020204" pitchFamily="34" charset="0"/>
                <a:cs typeface="Arial" panose="020B0604020202020204" pitchFamily="34" charset="0"/>
              </a:rPr>
              <a:t>ATCD: antécédent; LCR: liquide céphalo-rachidien</a:t>
            </a:r>
            <a:endParaRPr lang="fr-CA" sz="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261446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1249</TotalTime>
  <Words>899</Words>
  <Application>Microsoft Macintosh PowerPoint</Application>
  <PresentationFormat>On-screen Show (16:9)</PresentationFormat>
  <Paragraphs>95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Symbol</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Jin Kwon</dc:creator>
  <cp:lastModifiedBy>Jin Kwon</cp:lastModifiedBy>
  <cp:revision>17</cp:revision>
  <dcterms:created xsi:type="dcterms:W3CDTF">2024-05-09T01:29:59Z</dcterms:created>
  <dcterms:modified xsi:type="dcterms:W3CDTF">2024-06-04T01:50:33Z</dcterms:modified>
</cp:coreProperties>
</file>