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6" r:id="rId2"/>
    <p:sldId id="259" r:id="rId3"/>
    <p:sldId id="257" r:id="rId4"/>
    <p:sldId id="414"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4660"/>
  </p:normalViewPr>
  <p:slideViewPr>
    <p:cSldViewPr snapToGrid="0">
      <p:cViewPr>
        <p:scale>
          <a:sx n="93" d="100"/>
          <a:sy n="93" d="100"/>
        </p:scale>
        <p:origin x="72" y="1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F6F26-8565-C61F-CF9A-FC88791AACE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EFEBFF0E-83CF-F08D-0B62-4C95D1BF8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22746BC-36A2-8568-A1AE-D16A46E5CBD5}"/>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5" name="Espace réservé du pied de page 4">
            <a:extLst>
              <a:ext uri="{FF2B5EF4-FFF2-40B4-BE49-F238E27FC236}">
                <a16:creationId xmlns:a16="http://schemas.microsoft.com/office/drawing/2014/main" id="{1435A0B7-0B6E-22AB-A4D4-D54F2076C83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D85D02D-2F36-FC86-09C1-3602EE39A975}"/>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329034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C47CC-15F8-FCE6-8BE9-6BFA20CB762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F0D8DDD4-B6B7-F292-E90C-5ED5C29007B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A5AD02C-888B-ACF0-C549-7D2CD5136728}"/>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5" name="Espace réservé du pied de page 4">
            <a:extLst>
              <a:ext uri="{FF2B5EF4-FFF2-40B4-BE49-F238E27FC236}">
                <a16:creationId xmlns:a16="http://schemas.microsoft.com/office/drawing/2014/main" id="{18818EC5-3413-A6E8-0467-9785903C02A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2107F68-4AC0-5EC4-CD00-219BA5E9B65C}"/>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147508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62DF39-CA58-1E49-9763-5173AA3A681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FC5801E-20E3-007D-3C60-2C28429B4A3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9622C5B-CF63-1F4F-1D9F-9428086DF58D}"/>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5" name="Espace réservé du pied de page 4">
            <a:extLst>
              <a:ext uri="{FF2B5EF4-FFF2-40B4-BE49-F238E27FC236}">
                <a16:creationId xmlns:a16="http://schemas.microsoft.com/office/drawing/2014/main" id="{F1B5EE67-DCD7-3EF6-5A96-00AB2276ACE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F1480EF-A454-AE03-D2B9-C11EE3CD32E0}"/>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929490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 de présentation - avec image - 02">
    <p:bg bwMode="ltGray">
      <p:bgPr>
        <a:solidFill>
          <a:schemeClr val="accent1"/>
        </a:solidFill>
        <a:effectLst/>
      </p:bgPr>
    </p:bg>
    <p:spTree>
      <p:nvGrpSpPr>
        <p:cNvPr id="1" name=""/>
        <p:cNvGrpSpPr/>
        <p:nvPr/>
      </p:nvGrpSpPr>
      <p:grpSpPr>
        <a:xfrm>
          <a:off x="0" y="0"/>
          <a:ext cx="0" cy="0"/>
          <a:chOff x="0" y="0"/>
          <a:chExt cx="0" cy="0"/>
        </a:xfrm>
      </p:grpSpPr>
      <p:pic>
        <p:nvPicPr>
          <p:cNvPr id="10" name="Logo-type-UdeM">
            <a:extLst>
              <a:ext uri="{FF2B5EF4-FFF2-40B4-BE49-F238E27FC236}">
                <a16:creationId xmlns:a16="http://schemas.microsoft.com/office/drawing/2014/main" id="{F3F31CBE-7784-443F-97D0-C40CC07F04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46175" y="3165742"/>
            <a:ext cx="3957650" cy="3957650"/>
          </a:xfrm>
          <a:prstGeom prst="rect">
            <a:avLst/>
          </a:prstGeom>
        </p:spPr>
      </p:pic>
      <p:sp>
        <p:nvSpPr>
          <p:cNvPr id="19" name="Espace réservé du texte 18">
            <a:extLst>
              <a:ext uri="{FF2B5EF4-FFF2-40B4-BE49-F238E27FC236}">
                <a16:creationId xmlns:a16="http://schemas.microsoft.com/office/drawing/2014/main" id="{736C25CD-C8F2-4E89-BB5D-B8D8DB3D2353}"/>
              </a:ext>
            </a:extLst>
          </p:cNvPr>
          <p:cNvSpPr>
            <a:spLocks noGrp="1"/>
          </p:cNvSpPr>
          <p:nvPr>
            <p:ph type="body" sz="quarter" idx="11" hasCustomPrompt="1"/>
          </p:nvPr>
        </p:nvSpPr>
        <p:spPr>
          <a:xfrm>
            <a:off x="7546091" y="4893558"/>
            <a:ext cx="4157638" cy="1106487"/>
          </a:xfrm>
        </p:spPr>
        <p:txBody>
          <a:bodyPr lIns="0" tIns="118872" rIns="0" bIns="0" anchor="b" anchorCtr="0">
            <a:noAutofit/>
          </a:bodyPr>
          <a:lstStyle>
            <a:lvl1pPr marL="0" indent="0">
              <a:spcBef>
                <a:spcPts val="600"/>
              </a:spcBef>
              <a:buFontTx/>
              <a:buNone/>
              <a:defRPr sz="1200">
                <a:solidFill>
                  <a:schemeClr val="bg1"/>
                </a:solidFill>
                <a:latin typeface="Arial" panose="020B0604020202020204" pitchFamily="34" charset="0"/>
                <a:cs typeface="Arial" panose="020B0604020202020204" pitchFamily="34" charset="0"/>
              </a:defRPr>
            </a:lvl1pPr>
            <a:lvl2pPr marL="457200" indent="0">
              <a:buFontTx/>
              <a:buNone/>
              <a:defRPr>
                <a:solidFill>
                  <a:srgbClr val="FF0000"/>
                </a:solidFill>
                <a:latin typeface="Times New Roman" panose="02020603050405020304" pitchFamily="18" charset="0"/>
                <a:cs typeface="Times New Roman" panose="02020603050405020304" pitchFamily="18" charset="0"/>
              </a:defRPr>
            </a:lvl2pPr>
            <a:lvl3pPr marL="914400" indent="0">
              <a:buFontTx/>
              <a:buNone/>
              <a:defRPr>
                <a:solidFill>
                  <a:srgbClr val="FF0000"/>
                </a:solidFill>
                <a:latin typeface="Times New Roman" panose="02020603050405020304" pitchFamily="18" charset="0"/>
                <a:cs typeface="Times New Roman" panose="02020603050405020304" pitchFamily="18" charset="0"/>
              </a:defRPr>
            </a:lvl3pPr>
            <a:lvl4pPr marL="1371600" indent="0">
              <a:buFontTx/>
              <a:buNone/>
              <a:defRPr>
                <a:solidFill>
                  <a:srgbClr val="FF0000"/>
                </a:solidFill>
                <a:latin typeface="Times New Roman" panose="02020603050405020304" pitchFamily="18" charset="0"/>
                <a:cs typeface="Times New Roman" panose="02020603050405020304" pitchFamily="18" charset="0"/>
              </a:defRPr>
            </a:lvl4pPr>
            <a:lvl5pPr marL="18288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12" name="Espace réservé pour une image  11">
            <a:extLst>
              <a:ext uri="{FF2B5EF4-FFF2-40B4-BE49-F238E27FC236}">
                <a16:creationId xmlns:a16="http://schemas.microsoft.com/office/drawing/2014/main" id="{19EE69F6-7C96-469F-B36B-70863BB21C79}"/>
              </a:ext>
            </a:extLst>
          </p:cNvPr>
          <p:cNvSpPr>
            <a:spLocks noGrp="1" noChangeAspect="1"/>
          </p:cNvSpPr>
          <p:nvPr>
            <p:ph type="pic" sz="quarter" idx="10"/>
          </p:nvPr>
        </p:nvSpPr>
        <p:spPr>
          <a:xfrm>
            <a:off x="0" y="0"/>
            <a:ext cx="6858001" cy="6858000"/>
          </a:xfrm>
          <a:solidFill>
            <a:schemeClr val="bg1"/>
          </a:solidFill>
        </p:spPr>
        <p:txBody>
          <a:bodyPr anchor="t">
            <a:normAutofit/>
          </a:bodyPr>
          <a:lstStyle>
            <a:lvl1pPr marL="0" indent="0" algn="l">
              <a:buFontTx/>
              <a:buNone/>
              <a:defRPr sz="1800"/>
            </a:lvl1pPr>
          </a:lstStyle>
          <a:p>
            <a:r>
              <a:rPr lang="fr-FR"/>
              <a:t>Cliquez sur l'icône pour ajouter une image</a:t>
            </a:r>
            <a:endParaRPr lang="fr-CA" dirty="0"/>
          </a:p>
        </p:txBody>
      </p:sp>
      <p:sp>
        <p:nvSpPr>
          <p:cNvPr id="3" name="Sous-titre 2">
            <a:extLst>
              <a:ext uri="{FF2B5EF4-FFF2-40B4-BE49-F238E27FC236}">
                <a16:creationId xmlns:a16="http://schemas.microsoft.com/office/drawing/2014/main" id="{1A09BF7F-9F4A-4208-B751-2066E34B525F}"/>
              </a:ext>
            </a:extLst>
          </p:cNvPr>
          <p:cNvSpPr>
            <a:spLocks noGrp="1"/>
          </p:cNvSpPr>
          <p:nvPr>
            <p:ph type="subTitle" idx="1"/>
          </p:nvPr>
        </p:nvSpPr>
        <p:spPr>
          <a:xfrm>
            <a:off x="7546175" y="2971800"/>
            <a:ext cx="4158146" cy="1768642"/>
          </a:xfrm>
        </p:spPr>
        <p:txBody>
          <a:bodyPr lIns="0" tIns="118872" rIns="0" bIns="0">
            <a:normAutofit/>
          </a:bodyPr>
          <a:lstStyle>
            <a:lvl1pPr marL="0" indent="0" algn="l">
              <a:spcBef>
                <a:spcPts val="600"/>
              </a:spcBef>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dirty="0"/>
          </a:p>
        </p:txBody>
      </p:sp>
      <p:sp>
        <p:nvSpPr>
          <p:cNvPr id="2" name="Titre 1">
            <a:extLst>
              <a:ext uri="{FF2B5EF4-FFF2-40B4-BE49-F238E27FC236}">
                <a16:creationId xmlns:a16="http://schemas.microsoft.com/office/drawing/2014/main" id="{7ED391B7-CCE6-4540-A0C5-16C581737E89}"/>
              </a:ext>
            </a:extLst>
          </p:cNvPr>
          <p:cNvSpPr>
            <a:spLocks noGrp="1"/>
          </p:cNvSpPr>
          <p:nvPr>
            <p:ph type="ctrTitle"/>
          </p:nvPr>
        </p:nvSpPr>
        <p:spPr>
          <a:xfrm>
            <a:off x="7546175" y="685800"/>
            <a:ext cx="4158146" cy="2132884"/>
          </a:xfrm>
        </p:spPr>
        <p:txBody>
          <a:bodyPr lIns="0" tIns="0" rIns="0" bIns="0" anchor="b">
            <a:normAutofit/>
          </a:bodyPr>
          <a:lstStyle>
            <a:lvl1pPr algn="l">
              <a:defRPr sz="4400">
                <a:solidFill>
                  <a:schemeClr val="bg1"/>
                </a:solidFill>
                <a:latin typeface="Arial" panose="020B0604020202020204" pitchFamily="34" charset="0"/>
                <a:cs typeface="Arial" panose="020B0604020202020204" pitchFamily="34" charset="0"/>
              </a:defRPr>
            </a:lvl1pPr>
          </a:lstStyle>
          <a:p>
            <a:r>
              <a:rPr lang="fr-FR"/>
              <a:t>Modifiez le style du titre</a:t>
            </a:r>
            <a:endParaRPr lang="fr-CA" dirty="0"/>
          </a:p>
        </p:txBody>
      </p:sp>
    </p:spTree>
    <p:extLst>
      <p:ext uri="{BB962C8B-B14F-4D97-AF65-F5344CB8AC3E}">
        <p14:creationId xmlns:p14="http://schemas.microsoft.com/office/powerpoint/2010/main" val="1288620556"/>
      </p:ext>
    </p:extLst>
  </p:cSld>
  <p:clrMapOvr>
    <a:masterClrMapping/>
  </p:clrMapOvr>
  <p:extLst>
    <p:ext uri="{DCECCB84-F9BA-43D5-87BE-67443E8EF086}">
      <p15:sldGuideLst xmlns:p15="http://schemas.microsoft.com/office/powerpoint/2012/main">
        <p15:guide id="2" pos="3864">
          <p15:clr>
            <a:srgbClr val="FBAE40"/>
          </p15:clr>
        </p15:guide>
        <p15:guide id="3"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re / contenu à droite / texte blanc">
    <p:bg bwMode="ltGray">
      <p:bgPr>
        <a:solidFill>
          <a:schemeClr val="accent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a16="http://schemas.microsoft.com/office/drawing/2014/main" id="{70C92FD8-BBDF-42D9-BCEC-CA7F938E4561}"/>
              </a:ext>
            </a:extLst>
          </p:cNvPr>
          <p:cNvSpPr>
            <a:spLocks noChangeAspect="1"/>
          </p:cNvSpPr>
          <p:nvPr/>
        </p:nvSpPr>
        <p:spPr>
          <a:xfrm>
            <a:off x="5186149" y="0"/>
            <a:ext cx="70058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 name="Logo-UdeM-monde-bleu" hidden="1">
            <a:extLst>
              <a:ext uri="{FF2B5EF4-FFF2-40B4-BE49-F238E27FC236}">
                <a16:creationId xmlns:a16="http://schemas.microsoft.com/office/drawing/2014/main" id="{1EB0B8F1-347F-4C15-BF53-15C7DAF0DA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8985" y="6275323"/>
            <a:ext cx="1576891" cy="321637"/>
          </a:xfrm>
          <a:prstGeom prst="rect">
            <a:avLst/>
          </a:prstGeom>
        </p:spPr>
      </p:pic>
      <p:sp>
        <p:nvSpPr>
          <p:cNvPr id="8" name="Espace réservé du pied de page 7">
            <a:extLst>
              <a:ext uri="{FF2B5EF4-FFF2-40B4-BE49-F238E27FC236}">
                <a16:creationId xmlns:a16="http://schemas.microsoft.com/office/drawing/2014/main" id="{86BCF2C9-079D-499F-8B71-F06A7F31B33B}"/>
              </a:ext>
            </a:extLst>
          </p:cNvPr>
          <p:cNvSpPr>
            <a:spLocks noGrp="1"/>
          </p:cNvSpPr>
          <p:nvPr>
            <p:ph type="ftr" sz="quarter" idx="15"/>
          </p:nvPr>
        </p:nvSpPr>
        <p:spPr>
          <a:xfrm>
            <a:off x="914400" y="6356984"/>
            <a:ext cx="3789947" cy="365125"/>
          </a:xfrm>
        </p:spPr>
        <p:txBody>
          <a:bodyPr/>
          <a:lstStyle>
            <a:lvl1pPr>
              <a:defRPr>
                <a:solidFill>
                  <a:schemeClr val="bg1"/>
                </a:solidFill>
              </a:defRPr>
            </a:lvl1pPr>
          </a:lstStyle>
          <a:p>
            <a:r>
              <a:rPr lang="fr-CA"/>
              <a:t>Université de Montréal</a:t>
            </a:r>
            <a:endParaRPr lang="fr-CA" dirty="0"/>
          </a:p>
        </p:txBody>
      </p:sp>
      <p:sp>
        <p:nvSpPr>
          <p:cNvPr id="9" name="Espace réservé du numéro de diapositive 8">
            <a:extLst>
              <a:ext uri="{FF2B5EF4-FFF2-40B4-BE49-F238E27FC236}">
                <a16:creationId xmlns:a16="http://schemas.microsoft.com/office/drawing/2014/main" id="{20307CF5-7824-457E-BFF4-C175FDC502E5}"/>
              </a:ext>
            </a:extLst>
          </p:cNvPr>
          <p:cNvSpPr>
            <a:spLocks noGrp="1"/>
          </p:cNvSpPr>
          <p:nvPr>
            <p:ph type="sldNum" sz="quarter" idx="16"/>
          </p:nvPr>
        </p:nvSpPr>
        <p:spPr/>
        <p:txBody>
          <a:bodyPr/>
          <a:lstStyle>
            <a:lvl1pPr>
              <a:defRPr>
                <a:solidFill>
                  <a:schemeClr val="bg1"/>
                </a:solidFill>
              </a:defRPr>
            </a:lvl1pPr>
          </a:lstStyle>
          <a:p>
            <a:pPr marL="200025"/>
            <a:fld id="{81D60167-4931-47E6-BA6A-407CBD079E47}" type="slidenum">
              <a:rPr lang="fr-CA" smtClean="0"/>
              <a:pPr marL="200025"/>
              <a:t>‹N°›</a:t>
            </a:fld>
            <a:endParaRPr lang="fr-CA" dirty="0"/>
          </a:p>
        </p:txBody>
      </p:sp>
      <p:sp>
        <p:nvSpPr>
          <p:cNvPr id="10" name="Espace réservé du contenu 9">
            <a:extLst>
              <a:ext uri="{FF2B5EF4-FFF2-40B4-BE49-F238E27FC236}">
                <a16:creationId xmlns:a16="http://schemas.microsoft.com/office/drawing/2014/main" id="{AEE4F430-0D44-4198-A506-360A36EE8384}"/>
              </a:ext>
            </a:extLst>
          </p:cNvPr>
          <p:cNvSpPr>
            <a:spLocks noGrp="1"/>
          </p:cNvSpPr>
          <p:nvPr>
            <p:ph sz="quarter" idx="13" hasCustomPrompt="1"/>
          </p:nvPr>
        </p:nvSpPr>
        <p:spPr>
          <a:xfrm>
            <a:off x="5751279" y="914401"/>
            <a:ext cx="5414209" cy="5048249"/>
          </a:xfrm>
        </p:spPr>
        <p:txBody>
          <a:bodyPr/>
          <a:lstStyle>
            <a:lvl1pPr>
              <a:defRPr/>
            </a:lvl1pPr>
            <a:lvl5pPr>
              <a:defRPr>
                <a:solidFill>
                  <a:schemeClr val="tx1"/>
                </a:solidFill>
              </a:defRPr>
            </a:lvl5pPr>
          </a:lstStyle>
          <a:p>
            <a:pPr lvl="0"/>
            <a:r>
              <a:rPr lang="fr-CA" dirty="0"/>
              <a:t>Insérer le texte ici. Utiliser la commande « Augmenter le niveau de liste » pour passer d’un niveau à l’autre. </a:t>
            </a:r>
            <a:br>
              <a:rPr lang="fr-CA" dirty="0"/>
            </a:br>
            <a:r>
              <a:rPr lang="fr-CA" dirty="0"/>
              <a:t>Niveau 1 = texte de paragraphe: </a:t>
            </a:r>
            <a:r>
              <a:rPr lang="fr-CA" dirty="0" err="1"/>
              <a:t>arial</a:t>
            </a:r>
            <a:r>
              <a:rPr lang="fr-CA" dirty="0"/>
              <a:t>, couleur automatique foncée.</a:t>
            </a:r>
            <a:br>
              <a:rPr lang="fr-CA" dirty="0"/>
            </a:br>
            <a:r>
              <a:rPr lang="fr-CA" dirty="0"/>
              <a:t>Niveau 2, 3 et 4 = listes à puce. </a:t>
            </a:r>
            <a:br>
              <a:rPr lang="fr-CA" dirty="0"/>
            </a:br>
            <a:r>
              <a:rPr lang="fr-CA" dirty="0"/>
              <a:t>Niveau 5 = titre de paragraphe : </a:t>
            </a:r>
            <a:r>
              <a:rPr lang="fr-CA" dirty="0" err="1"/>
              <a:t>arial</a:t>
            </a:r>
            <a:r>
              <a:rPr lang="fr-CA" dirty="0"/>
              <a:t> gras, couleur automatique foncé.</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3" name="Sous-titre 2">
            <a:extLst>
              <a:ext uri="{FF2B5EF4-FFF2-40B4-BE49-F238E27FC236}">
                <a16:creationId xmlns:a16="http://schemas.microsoft.com/office/drawing/2014/main" id="{1A09BF7F-9F4A-4208-B751-2066E34B525F}"/>
              </a:ext>
            </a:extLst>
          </p:cNvPr>
          <p:cNvSpPr>
            <a:spLocks noGrp="1"/>
          </p:cNvSpPr>
          <p:nvPr>
            <p:ph type="subTitle" idx="1"/>
          </p:nvPr>
        </p:nvSpPr>
        <p:spPr>
          <a:xfrm>
            <a:off x="914400" y="3942608"/>
            <a:ext cx="3789947" cy="1371600"/>
          </a:xfrm>
        </p:spPr>
        <p:txBody>
          <a:bodyPr lIns="0" tIns="118872" rIns="0" bIns="0">
            <a:normAutofit/>
          </a:bodyPr>
          <a:lstStyle>
            <a:lvl1pPr marL="0" indent="0" algn="l">
              <a:spcBef>
                <a:spcPts val="600"/>
              </a:spcBef>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dirty="0"/>
          </a:p>
        </p:txBody>
      </p:sp>
      <p:sp>
        <p:nvSpPr>
          <p:cNvPr id="2" name="Titre 1">
            <a:extLst>
              <a:ext uri="{FF2B5EF4-FFF2-40B4-BE49-F238E27FC236}">
                <a16:creationId xmlns:a16="http://schemas.microsoft.com/office/drawing/2014/main" id="{7ED391B7-CCE6-4540-A0C5-16C581737E89}"/>
              </a:ext>
            </a:extLst>
          </p:cNvPr>
          <p:cNvSpPr>
            <a:spLocks noGrp="1"/>
          </p:cNvSpPr>
          <p:nvPr>
            <p:ph type="ctrTitle"/>
          </p:nvPr>
        </p:nvSpPr>
        <p:spPr>
          <a:xfrm>
            <a:off x="914400" y="1033272"/>
            <a:ext cx="3789947" cy="2838202"/>
          </a:xfrm>
        </p:spPr>
        <p:txBody>
          <a:bodyPr lIns="0" tIns="0" rIns="0" bIns="0" anchor="t">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fr-FR"/>
              <a:t>Modifiez le style du titre</a:t>
            </a:r>
            <a:endParaRPr lang="fr-CA" dirty="0"/>
          </a:p>
        </p:txBody>
      </p:sp>
    </p:spTree>
    <p:extLst>
      <p:ext uri="{BB962C8B-B14F-4D97-AF65-F5344CB8AC3E}">
        <p14:creationId xmlns:p14="http://schemas.microsoft.com/office/powerpoint/2010/main" val="361842761"/>
      </p:ext>
    </p:extLst>
  </p:cSld>
  <p:clrMapOvr>
    <a:masterClrMapping/>
  </p:clrMapOvr>
  <p:extLst>
    <p:ext uri="{DCECCB84-F9BA-43D5-87BE-67443E8EF086}">
      <p15:sldGuideLst xmlns:p15="http://schemas.microsoft.com/office/powerpoint/2012/main">
        <p15:guide id="2" pos="3864">
          <p15:clr>
            <a:srgbClr val="FBAE40"/>
          </p15:clr>
        </p15:guide>
        <p15:guide id="3"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7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29128-2C80-E517-CA4C-DC2CE17F7423}"/>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1CEBF5A-DF0C-ACC1-394F-A91361B76FE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42DF35F-1D3B-B014-9412-7B4D1D66C447}"/>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5" name="Espace réservé du pied de page 4">
            <a:extLst>
              <a:ext uri="{FF2B5EF4-FFF2-40B4-BE49-F238E27FC236}">
                <a16:creationId xmlns:a16="http://schemas.microsoft.com/office/drawing/2014/main" id="{F9E59F22-DBBA-806B-DD46-0C436DF29B4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81179B1-7BEA-8E78-D28D-9ECC4C375C9F}"/>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45393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BBE0-24CD-8BF6-55AB-41B251787A7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7639BFB7-7FD9-525B-76BA-2A7A14C9A4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378A454-4E79-E616-7E4F-184A952F5D65}"/>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5" name="Espace réservé du pied de page 4">
            <a:extLst>
              <a:ext uri="{FF2B5EF4-FFF2-40B4-BE49-F238E27FC236}">
                <a16:creationId xmlns:a16="http://schemas.microsoft.com/office/drawing/2014/main" id="{12686CFC-0C39-6DCD-32A8-E389393C2D8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95E55CB-3E47-EB8A-145E-BA0EB1B92B9F}"/>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6001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A74B5-FAF7-6A9C-BA9F-A35DEE7E828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DD40B58-C90C-0240-543A-83BEAC3AAE5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6CF16DB-D010-CEB7-6DE7-CD9324FF316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093D3F39-11AE-D31B-57C9-0770AC9160A9}"/>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6" name="Espace réservé du pied de page 5">
            <a:extLst>
              <a:ext uri="{FF2B5EF4-FFF2-40B4-BE49-F238E27FC236}">
                <a16:creationId xmlns:a16="http://schemas.microsoft.com/office/drawing/2014/main" id="{A0CAD96F-B79D-760F-9054-55637C151F0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EB3E40E-3156-75BB-5D69-FAE98C571D91}"/>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28932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71ADD-E746-5D55-008C-7BFBC696BC16}"/>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077AFC2-F1AB-22D0-6505-393000A95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E33825F-9F9D-0D61-5A20-9637A444F5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C41C5D8-9AE6-AB1C-5CCD-81864B6D2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B3A40AC-B7A3-1388-487E-2BF75F17DD5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8BA08E08-668C-D408-DD22-466813C385C9}"/>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8" name="Espace réservé du pied de page 7">
            <a:extLst>
              <a:ext uri="{FF2B5EF4-FFF2-40B4-BE49-F238E27FC236}">
                <a16:creationId xmlns:a16="http://schemas.microsoft.com/office/drawing/2014/main" id="{533A45B8-3B31-6CFC-6DD9-9CE9F50E74C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7362FFF5-2D3C-8779-612F-ECC7B0BB2A94}"/>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247673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9AEA50-B702-33D6-795D-4A2DC1C7B48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78976CC3-53C5-5765-03B8-4C91BDA8CF90}"/>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4" name="Espace réservé du pied de page 3">
            <a:extLst>
              <a:ext uri="{FF2B5EF4-FFF2-40B4-BE49-F238E27FC236}">
                <a16:creationId xmlns:a16="http://schemas.microsoft.com/office/drawing/2014/main" id="{4BED4E3A-ED2E-D336-F441-2BE17C9397C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E43AFB3C-1466-F875-9BB5-3245EB74C8FE}"/>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405497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EEA116E-7087-50BF-095F-BAEA0175D5BB}"/>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3" name="Espace réservé du pied de page 2">
            <a:extLst>
              <a:ext uri="{FF2B5EF4-FFF2-40B4-BE49-F238E27FC236}">
                <a16:creationId xmlns:a16="http://schemas.microsoft.com/office/drawing/2014/main" id="{17400595-0E02-90FE-886D-C358DBD6F98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A243837-C6A4-CCE9-C280-11A05451FFB9}"/>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406172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E6270-C2A7-BB44-5600-4E7930294B3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4C3BDAB-57CD-EC6E-0797-A82C75CF3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3F9A1225-9DD9-FC1D-8FF9-00A6EB959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350C83-0BFC-6C10-4505-6F5528D85A85}"/>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6" name="Espace réservé du pied de page 5">
            <a:extLst>
              <a:ext uri="{FF2B5EF4-FFF2-40B4-BE49-F238E27FC236}">
                <a16:creationId xmlns:a16="http://schemas.microsoft.com/office/drawing/2014/main" id="{59985EE1-9A8E-6C2A-E59F-DB8EF76287E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9394AE1-38D6-3636-42E2-A09DA8647F9A}"/>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93986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D4296-C954-2235-926B-725AD0C0CB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84DEC78-F765-B03D-3CF6-2BF5AF1DD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A3F072C-4443-26B1-8E51-A3224D175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AAB966-3DF0-20EA-97CF-826CA9BA7F36}"/>
              </a:ext>
            </a:extLst>
          </p:cNvPr>
          <p:cNvSpPr>
            <a:spLocks noGrp="1"/>
          </p:cNvSpPr>
          <p:nvPr>
            <p:ph type="dt" sz="half" idx="10"/>
          </p:nvPr>
        </p:nvSpPr>
        <p:spPr/>
        <p:txBody>
          <a:bodyPr/>
          <a:lstStyle/>
          <a:p>
            <a:fld id="{14604C2C-FD9A-42C1-A74A-6073A695C894}" type="datetimeFigureOut">
              <a:rPr lang="fr-CA" smtClean="0"/>
              <a:t>2024-06-02</a:t>
            </a:fld>
            <a:endParaRPr lang="fr-CA"/>
          </a:p>
        </p:txBody>
      </p:sp>
      <p:sp>
        <p:nvSpPr>
          <p:cNvPr id="6" name="Espace réservé du pied de page 5">
            <a:extLst>
              <a:ext uri="{FF2B5EF4-FFF2-40B4-BE49-F238E27FC236}">
                <a16:creationId xmlns:a16="http://schemas.microsoft.com/office/drawing/2014/main" id="{99005778-2E07-D040-26A6-D561E4FA015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207E07C-4DB2-DA74-0E60-B220B65067D6}"/>
              </a:ext>
            </a:extLst>
          </p:cNvPr>
          <p:cNvSpPr>
            <a:spLocks noGrp="1"/>
          </p:cNvSpPr>
          <p:nvPr>
            <p:ph type="sldNum" sz="quarter" idx="12"/>
          </p:nvPr>
        </p:nvSpPr>
        <p:spPr/>
        <p:txBody>
          <a:bodyPr/>
          <a:lstStyle/>
          <a:p>
            <a:fld id="{500EEC2D-50EE-4AC9-AC50-0D36F94FA841}" type="slidenum">
              <a:rPr lang="fr-CA" smtClean="0"/>
              <a:t>‹N°›</a:t>
            </a:fld>
            <a:endParaRPr lang="fr-CA"/>
          </a:p>
        </p:txBody>
      </p:sp>
    </p:spTree>
    <p:extLst>
      <p:ext uri="{BB962C8B-B14F-4D97-AF65-F5344CB8AC3E}">
        <p14:creationId xmlns:p14="http://schemas.microsoft.com/office/powerpoint/2010/main" val="58921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9F5AB35-01B9-6E4C-6AD3-36AC23C55D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8BC2FDD-1857-8121-BBDB-C957266A9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4A1F8FC-4726-6E0F-DFDE-EAD10B05B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604C2C-FD9A-42C1-A74A-6073A695C894}" type="datetimeFigureOut">
              <a:rPr lang="fr-CA" smtClean="0"/>
              <a:t>2024-06-02</a:t>
            </a:fld>
            <a:endParaRPr lang="fr-CA"/>
          </a:p>
        </p:txBody>
      </p:sp>
      <p:sp>
        <p:nvSpPr>
          <p:cNvPr id="5" name="Espace réservé du pied de page 4">
            <a:extLst>
              <a:ext uri="{FF2B5EF4-FFF2-40B4-BE49-F238E27FC236}">
                <a16:creationId xmlns:a16="http://schemas.microsoft.com/office/drawing/2014/main" id="{781F4A5C-D1A9-597D-ACF6-417A07D88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EF1585E0-B4EE-91EF-C7BF-9DA108677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0EEC2D-50EE-4AC9-AC50-0D36F94FA841}" type="slidenum">
              <a:rPr lang="fr-CA" smtClean="0"/>
              <a:t>‹N°›</a:t>
            </a:fld>
            <a:endParaRPr lang="fr-CA"/>
          </a:p>
        </p:txBody>
      </p:sp>
    </p:spTree>
    <p:extLst>
      <p:ext uri="{BB962C8B-B14F-4D97-AF65-F5344CB8AC3E}">
        <p14:creationId xmlns:p14="http://schemas.microsoft.com/office/powerpoint/2010/main" val="292712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brendanraizenne@gmail.co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EBEFF366-EBFF-418C-AFFC-121658739D95}"/>
              </a:ext>
            </a:extLst>
          </p:cNvPr>
          <p:cNvSpPr>
            <a:spLocks noGrp="1"/>
          </p:cNvSpPr>
          <p:nvPr>
            <p:ph type="body" sz="quarter" idx="11"/>
          </p:nvPr>
        </p:nvSpPr>
        <p:spPr/>
        <p:txBody>
          <a:bodyPr/>
          <a:lstStyle/>
          <a:p>
            <a:r>
              <a:rPr lang="fr-CA" b="1" dirty="0"/>
              <a:t>Brendan Raizenne, MD </a:t>
            </a:r>
            <a:r>
              <a:rPr lang="fr-CA" dirty="0"/>
              <a:t>– R5 Urologie</a:t>
            </a:r>
          </a:p>
          <a:p>
            <a:endParaRPr lang="fr-CA" dirty="0"/>
          </a:p>
          <a:p>
            <a:r>
              <a:rPr lang="fr-CA" dirty="0"/>
              <a:t>Naeem Bhojani, MD, FRCSC – Urologue CHUM</a:t>
            </a:r>
          </a:p>
          <a:p>
            <a:endParaRPr lang="fr-CA" dirty="0"/>
          </a:p>
          <a:p>
            <a:r>
              <a:rPr lang="fr-CA" dirty="0"/>
              <a:t>6 juin 2024</a:t>
            </a:r>
          </a:p>
        </p:txBody>
      </p:sp>
      <p:pic>
        <p:nvPicPr>
          <p:cNvPr id="6" name="Espace réservé pour une image  5">
            <a:extLst>
              <a:ext uri="{FF2B5EF4-FFF2-40B4-BE49-F238E27FC236}">
                <a16:creationId xmlns:a16="http://schemas.microsoft.com/office/drawing/2014/main" id="{FECF2187-835C-4D52-85F9-2D6A0337BFE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6858000" cy="6858000"/>
          </a:xfrm>
        </p:spPr>
      </p:pic>
      <p:sp>
        <p:nvSpPr>
          <p:cNvPr id="20" name="Sous-titre 19">
            <a:extLst>
              <a:ext uri="{FF2B5EF4-FFF2-40B4-BE49-F238E27FC236}">
                <a16:creationId xmlns:a16="http://schemas.microsoft.com/office/drawing/2014/main" id="{94FC8979-204E-41D6-B1E3-E55FAF8346CC}"/>
              </a:ext>
            </a:extLst>
          </p:cNvPr>
          <p:cNvSpPr>
            <a:spLocks noGrp="1"/>
          </p:cNvSpPr>
          <p:nvPr>
            <p:ph type="subTitle" idx="1"/>
          </p:nvPr>
        </p:nvSpPr>
        <p:spPr/>
        <p:txBody>
          <a:bodyPr/>
          <a:lstStyle/>
          <a:p>
            <a:r>
              <a:rPr lang="fr-CA" sz="1800" dirty="0"/>
              <a:t>L’impact de la maladie lithiasique rénal bilatérale sur la progression de la</a:t>
            </a:r>
            <a:br>
              <a:rPr lang="fr-CA" sz="1800" dirty="0"/>
            </a:br>
            <a:r>
              <a:rPr lang="fr-CA" sz="1800" dirty="0"/>
              <a:t>maladie et la qualité de vie individuelle</a:t>
            </a:r>
            <a:endParaRPr lang="fr-CA" dirty="0"/>
          </a:p>
        </p:txBody>
      </p:sp>
      <p:sp>
        <p:nvSpPr>
          <p:cNvPr id="19" name="Titre 18">
            <a:extLst>
              <a:ext uri="{FF2B5EF4-FFF2-40B4-BE49-F238E27FC236}">
                <a16:creationId xmlns:a16="http://schemas.microsoft.com/office/drawing/2014/main" id="{B45D848C-A71A-409C-9534-DE4BCC5D90F0}"/>
              </a:ext>
            </a:extLst>
          </p:cNvPr>
          <p:cNvSpPr>
            <a:spLocks noGrp="1"/>
          </p:cNvSpPr>
          <p:nvPr>
            <p:ph type="ctrTitle"/>
          </p:nvPr>
        </p:nvSpPr>
        <p:spPr>
          <a:xfrm>
            <a:off x="7225620" y="1381873"/>
            <a:ext cx="4892748" cy="1328931"/>
          </a:xfrm>
        </p:spPr>
        <p:txBody>
          <a:bodyPr>
            <a:noAutofit/>
          </a:bodyPr>
          <a:lstStyle/>
          <a:p>
            <a:r>
              <a:rPr lang="fr-CA" sz="4000" dirty="0"/>
              <a:t>La maladie lithiasique rénale bilatérale</a:t>
            </a:r>
          </a:p>
        </p:txBody>
      </p:sp>
      <p:sp>
        <p:nvSpPr>
          <p:cNvPr id="10" name="Carré-couleur accent">
            <a:extLst>
              <a:ext uri="{FF2B5EF4-FFF2-40B4-BE49-F238E27FC236}">
                <a16:creationId xmlns:a16="http://schemas.microsoft.com/office/drawing/2014/main" id="{CD6E3417-FC1D-47B5-A1B5-A4C482317264}"/>
              </a:ext>
            </a:extLst>
          </p:cNvPr>
          <p:cNvSpPr/>
          <p:nvPr/>
        </p:nvSpPr>
        <p:spPr>
          <a:xfrm>
            <a:off x="0" y="0"/>
            <a:ext cx="3429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Logo-UdeM-Monde">
            <a:extLst>
              <a:ext uri="{FF2B5EF4-FFF2-40B4-BE49-F238E27FC236}">
                <a16:creationId xmlns:a16="http://schemas.microsoft.com/office/drawing/2014/main" id="{4983F974-D5C7-452D-A6CF-4B7CCF89A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2514601" cy="2514601"/>
          </a:xfrm>
          <a:prstGeom prst="rect">
            <a:avLst/>
          </a:prstGeom>
        </p:spPr>
      </p:pic>
    </p:spTree>
    <p:extLst>
      <p:ext uri="{BB962C8B-B14F-4D97-AF65-F5344CB8AC3E}">
        <p14:creationId xmlns:p14="http://schemas.microsoft.com/office/powerpoint/2010/main" val="121101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80747" y="1775306"/>
            <a:ext cx="8229600" cy="4525963"/>
          </a:xfrm>
        </p:spPr>
        <p:txBody>
          <a:bodyPr/>
          <a:lstStyle/>
          <a:p>
            <a:pPr>
              <a:buNone/>
            </a:pPr>
            <a:endParaRPr lang="fr-CA" dirty="0"/>
          </a:p>
          <a:p>
            <a:pPr algn="ctr">
              <a:buNone/>
            </a:pPr>
            <a:r>
              <a:rPr lang="fr-CA" dirty="0"/>
              <a:t>	Au</a:t>
            </a:r>
            <a:r>
              <a:rPr lang="fr-CA" dirty="0">
                <a:solidFill>
                  <a:schemeClr val="tx2"/>
                </a:solidFill>
              </a:rPr>
              <a:t>cun conflit d’intérêts réel ou potentiel en lien ou non avec le contenu de cette présentation.</a:t>
            </a:r>
            <a:endParaRPr lang="fr-FR" dirty="0">
              <a:solidFill>
                <a:schemeClr val="tx2"/>
              </a:solidFill>
            </a:endParaRPr>
          </a:p>
        </p:txBody>
      </p:sp>
      <p:sp>
        <p:nvSpPr>
          <p:cNvPr id="4" name="Rectangle 3">
            <a:extLst>
              <a:ext uri="{FF2B5EF4-FFF2-40B4-BE49-F238E27FC236}">
                <a16:creationId xmlns:a16="http://schemas.microsoft.com/office/drawing/2014/main" id="{661475EB-EDEF-4A55-A76B-244A1DA4CF3B}"/>
              </a:ext>
            </a:extLst>
          </p:cNvPr>
          <p:cNvSpPr/>
          <p:nvPr/>
        </p:nvSpPr>
        <p:spPr>
          <a:xfrm>
            <a:off x="1524000" y="1"/>
            <a:ext cx="9144000" cy="1025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ZoneTexte 4">
            <a:extLst>
              <a:ext uri="{FF2B5EF4-FFF2-40B4-BE49-F238E27FC236}">
                <a16:creationId xmlns:a16="http://schemas.microsoft.com/office/drawing/2014/main" id="{0C0DAAB0-4A5F-42AE-9533-6F632224CD29}"/>
              </a:ext>
            </a:extLst>
          </p:cNvPr>
          <p:cNvSpPr txBox="1"/>
          <p:nvPr/>
        </p:nvSpPr>
        <p:spPr>
          <a:xfrm>
            <a:off x="2055721" y="282099"/>
            <a:ext cx="6666505" cy="461665"/>
          </a:xfrm>
          <a:prstGeom prst="rect">
            <a:avLst/>
          </a:prstGeom>
          <a:noFill/>
        </p:spPr>
        <p:txBody>
          <a:bodyPr wrap="none" rtlCol="0">
            <a:spAutoFit/>
          </a:bodyPr>
          <a:lstStyle/>
          <a:p>
            <a:r>
              <a:rPr lang="fr-CA" sz="2400" b="1" dirty="0">
                <a:solidFill>
                  <a:schemeClr val="bg1"/>
                </a:solidFill>
                <a:latin typeface="Object Sans" panose="00000500000000000000" pitchFamily="50" charset="0"/>
              </a:rPr>
              <a:t>Déclaration de conflit d’intérêts réels ou potentiels</a:t>
            </a:r>
            <a:endParaRPr lang="fr-CA"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5000" advClick="0" advTm="5000">
        <p14:prism isContent="1"/>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B423C7-7CB1-416E-AA96-8D7F82001939}"/>
              </a:ext>
            </a:extLst>
          </p:cNvPr>
          <p:cNvSpPr/>
          <p:nvPr/>
        </p:nvSpPr>
        <p:spPr>
          <a:xfrm>
            <a:off x="786464" y="387283"/>
            <a:ext cx="10656287" cy="120614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
              <a:solidFill>
                <a:schemeClr val="bg1"/>
              </a:solidFill>
            </a:endParaRPr>
          </a:p>
        </p:txBody>
      </p:sp>
      <p:sp>
        <p:nvSpPr>
          <p:cNvPr id="10" name="TextBox 9">
            <a:extLst>
              <a:ext uri="{FF2B5EF4-FFF2-40B4-BE49-F238E27FC236}">
                <a16:creationId xmlns:a16="http://schemas.microsoft.com/office/drawing/2014/main" id="{0647928B-537A-494D-BDEF-DA81B2A22860}"/>
              </a:ext>
            </a:extLst>
          </p:cNvPr>
          <p:cNvSpPr txBox="1"/>
          <p:nvPr/>
        </p:nvSpPr>
        <p:spPr>
          <a:xfrm>
            <a:off x="2603454" y="-172154"/>
            <a:ext cx="7914413" cy="522322"/>
          </a:xfrm>
          <a:prstGeom prst="rect">
            <a:avLst/>
          </a:prstGeom>
          <a:noFill/>
        </p:spPr>
        <p:txBody>
          <a:bodyPr wrap="square" rtlCol="0">
            <a:spAutoFit/>
          </a:bodyPr>
          <a:lstStyle/>
          <a:p>
            <a:endParaRPr lang="en-US" sz="1397" b="1" dirty="0">
              <a:solidFill>
                <a:schemeClr val="bg1"/>
              </a:solidFill>
              <a:latin typeface="Arial" panose="020B0604020202020204" pitchFamily="34" charset="0"/>
              <a:cs typeface="Arial" panose="020B0604020202020204" pitchFamily="34" charset="0"/>
            </a:endParaRPr>
          </a:p>
          <a:p>
            <a:r>
              <a:rPr lang="en-US" sz="1397" b="1" dirty="0">
                <a:solidFill>
                  <a:schemeClr val="bg1"/>
                </a:solidFill>
                <a:latin typeface="Arial" panose="020B0604020202020204" pitchFamily="34" charset="0"/>
                <a:cs typeface="Arial" panose="020B0604020202020204" pitchFamily="34" charset="0"/>
              </a:rPr>
              <a:t>The impact of bilateral stone disease on patients’ disease progression and quality of life</a:t>
            </a:r>
            <a:endParaRPr lang="en-US" sz="1397" b="1" dirty="0">
              <a:solidFill>
                <a:schemeClr val="bg1"/>
              </a:solidFill>
              <a:highlight>
                <a:srgbClr val="FFFF00"/>
              </a:highlight>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3071164" y="1640944"/>
            <a:ext cx="8371588" cy="4726241"/>
          </a:xfrm>
          <a:prstGeom prst="rect">
            <a:avLst/>
          </a:prstGeom>
          <a:noFill/>
          <a:ln w="25400">
            <a:solidFill>
              <a:srgbClr val="39BF09"/>
            </a:solidFill>
            <a:miter lim="800000"/>
            <a:headEnd/>
            <a:tailEnd/>
          </a:ln>
          <a:effectLst/>
        </p:spPr>
        <p:txBody>
          <a:bodyPr lIns="67624" tIns="67624" rIns="67624" bIns="67624" numCol="1" spcCol="720685"/>
          <a:lstStyle/>
          <a:p>
            <a:pPr defTabSz="171443" eaLnBrk="0" hangingPunct="0">
              <a:spcBef>
                <a:spcPct val="50000"/>
              </a:spcBef>
            </a:pPr>
            <a:r>
              <a:rPr lang="en-US" sz="990" b="1" cap="all" dirty="0" err="1">
                <a:solidFill>
                  <a:srgbClr val="39BF09"/>
                </a:solidFill>
                <a:latin typeface="Arial" panose="020B0604020202020204" pitchFamily="34" charset="0"/>
                <a:cs typeface="Arial" panose="020B0604020202020204" pitchFamily="34" charset="0"/>
              </a:rPr>
              <a:t>RÉsultats</a:t>
            </a:r>
            <a:endParaRPr lang="en-AU" sz="288" dirty="0">
              <a:solidFill>
                <a:srgbClr val="39BF09"/>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786464" y="1661518"/>
            <a:ext cx="2200356" cy="2341569"/>
          </a:xfrm>
          <a:prstGeom prst="rect">
            <a:avLst/>
          </a:prstGeom>
          <a:solidFill>
            <a:schemeClr val="bg1"/>
          </a:solidFill>
          <a:ln w="19050">
            <a:solidFill>
              <a:srgbClr val="39BF09"/>
            </a:solidFill>
          </a:ln>
          <a:effectLst/>
        </p:spPr>
        <p:txBody>
          <a:bodyPr lIns="67624" tIns="67624" rIns="67624" bIns="67624"/>
          <a:lstStyle/>
          <a:p>
            <a:pPr defTabSz="171443" eaLnBrk="0" hangingPunct="0"/>
            <a:r>
              <a:rPr lang="en-US" sz="990" b="1" cap="all" dirty="0" err="1">
                <a:solidFill>
                  <a:srgbClr val="39BF09"/>
                </a:solidFill>
                <a:latin typeface="Arial" panose="020B0604020202020204" pitchFamily="34" charset="0"/>
                <a:cs typeface="Arial" panose="020B0604020202020204" pitchFamily="34" charset="0"/>
              </a:rPr>
              <a:t>Objectifs</a:t>
            </a:r>
            <a:r>
              <a:rPr lang="en-US" sz="990" b="1" cap="all" dirty="0">
                <a:solidFill>
                  <a:srgbClr val="39BF09"/>
                </a:solidFill>
                <a:latin typeface="Arial" panose="020B0604020202020204" pitchFamily="34" charset="0"/>
                <a:cs typeface="Arial" panose="020B0604020202020204" pitchFamily="34" charset="0"/>
              </a:rPr>
              <a:t> </a:t>
            </a:r>
          </a:p>
          <a:p>
            <a:pPr defTabSz="171443" eaLnBrk="0" hangingPunct="0">
              <a:spcBef>
                <a:spcPct val="50000"/>
              </a:spcBef>
            </a:pPr>
            <a:endParaRPr lang="en-US" sz="635" dirty="0">
              <a:latin typeface="Arial" panose="020B0604020202020204" pitchFamily="34" charset="0"/>
              <a:cs typeface="Arial" panose="020B0604020202020204" pitchFamily="34" charset="0"/>
            </a:endParaRPr>
          </a:p>
          <a:p>
            <a:pPr algn="just">
              <a:lnSpc>
                <a:spcPct val="120000"/>
              </a:lnSpc>
            </a:pPr>
            <a:r>
              <a:rPr lang="fr-CA" sz="790" kern="100" dirty="0">
                <a:effectLst/>
                <a:latin typeface="Arial" panose="020B0604020202020204" pitchFamily="34" charset="0"/>
                <a:ea typeface="Aptos" panose="020B0004020202020204" pitchFamily="34" charset="0"/>
                <a:cs typeface="Times New Roman" panose="02020603050405020304" pitchFamily="18" charset="0"/>
              </a:rPr>
              <a:t>Les patients avec une maladie lithiasique rénal récidivante peuvent avoir une morbidité fonctionnelle importante. Peu d’études ont évalué l’effet de la présence d’une maladie lithiasique bilatérale sur la progression de la maladie lithiasique et sur la qualité de vie. Notre étude a pour but de déterminer l’impact de la présence d’une maladie lithiasique rénal bilatérale sur l’âge de début des épisodes, sur le nombre d’épisode symptomatique et sur la qualité de vie individuelle des patients en analysant la base de données Wisconsin Stone </a:t>
            </a:r>
            <a:r>
              <a:rPr lang="fr-CA" sz="790" kern="100" dirty="0" err="1">
                <a:effectLst/>
                <a:latin typeface="Arial" panose="020B0604020202020204" pitchFamily="34" charset="0"/>
                <a:ea typeface="Aptos" panose="020B0004020202020204" pitchFamily="34" charset="0"/>
                <a:cs typeface="Times New Roman" panose="02020603050405020304" pitchFamily="18" charset="0"/>
              </a:rPr>
              <a:t>Quality</a:t>
            </a:r>
            <a:r>
              <a:rPr lang="fr-CA" sz="790" kern="100" dirty="0">
                <a:effectLst/>
                <a:latin typeface="Arial" panose="020B0604020202020204" pitchFamily="34" charset="0"/>
                <a:ea typeface="Aptos" panose="020B0004020202020204" pitchFamily="34" charset="0"/>
                <a:cs typeface="Times New Roman" panose="02020603050405020304" pitchFamily="18" charset="0"/>
              </a:rPr>
              <a:t> of Life (WISQOL).</a:t>
            </a:r>
            <a:endParaRPr lang="fr-CA" sz="79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20000"/>
              </a:lnSpc>
            </a:pPr>
            <a:r>
              <a:rPr lang="en-CA" sz="785" dirty="0">
                <a:solidFill>
                  <a:srgbClr val="000000"/>
                </a:solidFill>
                <a:latin typeface="Arial" panose="020B0604020202020204" pitchFamily="34" charset="0"/>
                <a:ea typeface="Times New Roman" panose="02020603050405020304" pitchFamily="18" charset="0"/>
              </a:rPr>
              <a:t> </a:t>
            </a:r>
            <a:endParaRPr lang="en-US" sz="785" dirty="0">
              <a:latin typeface="Times New Roman" panose="02020603050405020304" pitchFamily="18" charset="0"/>
              <a:ea typeface="Times New Roman" panose="02020603050405020304" pitchFamily="18" charset="0"/>
            </a:endParaRPr>
          </a:p>
        </p:txBody>
      </p:sp>
      <p:sp>
        <p:nvSpPr>
          <p:cNvPr id="7" name="Rectangle 6"/>
          <p:cNvSpPr>
            <a:spLocks noChangeArrowheads="1"/>
          </p:cNvSpPr>
          <p:nvPr/>
        </p:nvSpPr>
        <p:spPr bwMode="auto">
          <a:xfrm>
            <a:off x="786464" y="4077457"/>
            <a:ext cx="2200356" cy="2289727"/>
          </a:xfrm>
          <a:prstGeom prst="rect">
            <a:avLst/>
          </a:prstGeom>
          <a:solidFill>
            <a:schemeClr val="bg1"/>
          </a:solidFill>
          <a:ln w="19050">
            <a:solidFill>
              <a:srgbClr val="39BF09"/>
            </a:solidFill>
          </a:ln>
          <a:effectLst/>
        </p:spPr>
        <p:txBody>
          <a:bodyPr lIns="67624" tIns="67624" rIns="67624" bIns="67624"/>
          <a:lstStyle/>
          <a:p>
            <a:pPr marL="71842" indent="-71842" defTabSz="171443" eaLnBrk="0" hangingPunct="0"/>
            <a:r>
              <a:rPr lang="en-US" sz="990" b="1" cap="all" dirty="0" err="1">
                <a:solidFill>
                  <a:srgbClr val="39BF09"/>
                </a:solidFill>
                <a:latin typeface="Arial" panose="020B0604020202020204" pitchFamily="34" charset="0"/>
                <a:cs typeface="Arial" panose="020B0604020202020204" pitchFamily="34" charset="0"/>
              </a:rPr>
              <a:t>Méthodes</a:t>
            </a:r>
            <a:endParaRPr lang="en-US" sz="990" b="1" cap="all" dirty="0">
              <a:solidFill>
                <a:srgbClr val="39BF09"/>
              </a:solidFill>
              <a:latin typeface="Arial" panose="020B0604020202020204" pitchFamily="34" charset="0"/>
              <a:cs typeface="Arial" panose="020B0604020202020204" pitchFamily="34" charset="0"/>
            </a:endParaRPr>
          </a:p>
          <a:p>
            <a:pPr marL="7433" indent="-7433" defTabSz="171443" eaLnBrk="0" hangingPunct="0">
              <a:buSzPct val="60000"/>
            </a:pPr>
            <a:endParaRPr lang="en-AU" sz="635" dirty="0">
              <a:solidFill>
                <a:srgbClr val="00AEC7"/>
              </a:solidFill>
              <a:latin typeface="Arial" panose="020B0604020202020204" pitchFamily="34" charset="0"/>
              <a:cs typeface="Arial" panose="020B0604020202020204" pitchFamily="34" charset="0"/>
            </a:endParaRPr>
          </a:p>
          <a:p>
            <a:pPr algn="just">
              <a:lnSpc>
                <a:spcPct val="115000"/>
              </a:lnSpc>
              <a:spcAft>
                <a:spcPts val="800"/>
              </a:spcAft>
            </a:pPr>
            <a:r>
              <a:rPr lang="fr-CA" sz="790" kern="100" dirty="0">
                <a:effectLst/>
                <a:latin typeface="Arial" panose="020B0604020202020204" pitchFamily="34" charset="0"/>
                <a:ea typeface="Aptos" panose="020B0004020202020204" pitchFamily="34" charset="0"/>
                <a:cs typeface="Times New Roman" panose="02020603050405020304" pitchFamily="18" charset="0"/>
              </a:rPr>
              <a:t>Nous avons analysé 2906 patients avec une maladie lithiasique provenant de 16 centres en Amérique du Nord qui ont complété le questionnaire de qualité de vie WISQOL de 2014-2019. Nous avons évalué si les patients étaient atteints d’une maladie bilatérale ou unilatérale par imagerie conventionnelle. Nous avons comparé les variables catégoriques à l’aide du test Chi-square. L’impact de la présence d’une maladie lithiasique bilatérale sur la qualité de vie individuelle a été évalué à l’aide d’un modèle de régression linéaire multivariable.</a:t>
            </a:r>
            <a:endParaRPr lang="fr-CA" sz="790" kern="100" dirty="0">
              <a:effectLst/>
              <a:latin typeface="Aptos" panose="020B0004020202020204" pitchFamily="34" charset="0"/>
              <a:ea typeface="Aptos" panose="020B0004020202020204" pitchFamily="34" charset="0"/>
              <a:cs typeface="Times New Roman" panose="02020603050405020304" pitchFamily="18" charset="0"/>
            </a:endParaRPr>
          </a:p>
          <a:p>
            <a:pPr marL="7433" indent="-7433" defTabSz="171443" eaLnBrk="0" hangingPunct="0">
              <a:buSzPct val="60000"/>
            </a:pPr>
            <a:endParaRPr lang="en-US" sz="699"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57A7E6E-EE34-4519-8AC4-1736217FFA65}"/>
              </a:ext>
            </a:extLst>
          </p:cNvPr>
          <p:cNvSpPr txBox="1"/>
          <p:nvPr/>
        </p:nvSpPr>
        <p:spPr>
          <a:xfrm>
            <a:off x="2637995" y="675382"/>
            <a:ext cx="8001176" cy="431272"/>
          </a:xfrm>
          <a:prstGeom prst="rect">
            <a:avLst/>
          </a:prstGeom>
          <a:noFill/>
        </p:spPr>
        <p:txBody>
          <a:bodyPr wrap="square" rtlCol="0">
            <a:spAutoFit/>
          </a:bodyPr>
          <a:lstStyle/>
          <a:p>
            <a:pPr>
              <a:lnSpc>
                <a:spcPct val="107000"/>
              </a:lnSpc>
              <a:spcBef>
                <a:spcPts val="262"/>
              </a:spcBef>
              <a:spcAft>
                <a:spcPts val="262"/>
              </a:spcAft>
            </a:pP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Brendan L. Raizenne</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Claudia Deyirmendjian</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Marie-Lyssa Lafontaine</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CA" sz="698" dirty="0" err="1">
                <a:solidFill>
                  <a:schemeClr val="bg1"/>
                </a:solidFill>
                <a:latin typeface="Arial" panose="020B0604020202020204" pitchFamily="34" charset="0"/>
                <a:ea typeface="Times New Roman" panose="02020603050405020304" pitchFamily="18" charset="0"/>
                <a:cs typeface="Arial" panose="020B0604020202020204" pitchFamily="34" charset="0"/>
              </a:rPr>
              <a:t>Maimouna</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Balde</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Seth K. Bechis</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Roger L. Sur</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Stephen Y. Nakada</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5</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Jodi A. Antonelli</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6</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Necole M. Streeper</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7</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Sri Sivalingam</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8</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Davis P. Viprakasit</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9</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Timothy D. Averch</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10</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Jaime Landman</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11</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Thomas Chi</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12</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Vernon M. Pais, Jr.</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13</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Ben H. Chew</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14</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Vincent G. Bird</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15</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Sero Andonian</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16</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Noah E. Canvasser</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17</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Jonathan D. Harper</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18</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Kristina L. Penniston</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5</a:t>
            </a:r>
            <a:r>
              <a:rPr lang="en-CA" sz="698" dirty="0">
                <a:solidFill>
                  <a:schemeClr val="bg1"/>
                </a:solidFill>
                <a:latin typeface="Arial" panose="020B0604020202020204" pitchFamily="34" charset="0"/>
                <a:ea typeface="Times New Roman" panose="02020603050405020304" pitchFamily="18" charset="0"/>
                <a:cs typeface="Arial" panose="020B0604020202020204" pitchFamily="34" charset="0"/>
              </a:rPr>
              <a:t>, Naeem Bhojani</a:t>
            </a:r>
            <a:r>
              <a:rPr lang="en-CA" sz="698"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endParaRPr lang="fr-CA" sz="698"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3B61D5C-4CC6-47D6-8AAB-C571ACC5D9AE}"/>
              </a:ext>
            </a:extLst>
          </p:cNvPr>
          <p:cNvSpPr txBox="1"/>
          <p:nvPr/>
        </p:nvSpPr>
        <p:spPr>
          <a:xfrm>
            <a:off x="2613084" y="1039875"/>
            <a:ext cx="8792453" cy="603883"/>
          </a:xfrm>
          <a:prstGeom prst="rect">
            <a:avLst/>
          </a:prstGeom>
          <a:noFill/>
        </p:spPr>
        <p:txBody>
          <a:bodyPr wrap="square" rtlCol="0">
            <a:spAutoFit/>
          </a:bodyPr>
          <a:lstStyle/>
          <a:p>
            <a:pPr>
              <a:lnSpc>
                <a:spcPct val="107000"/>
              </a:lnSpc>
              <a:spcBef>
                <a:spcPts val="262"/>
              </a:spcBef>
              <a:spcAft>
                <a:spcPts val="262"/>
              </a:spcAft>
            </a:pPr>
            <a:r>
              <a:rPr lang="fr-CA" sz="262"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fr-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Division of Urology, Centre Hospitalier de l’Université de Montréal, Montréal, QC, Canada.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Faculty of Medicine, Université de Montréal, Montréal, QC, Canada.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3 </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Faculty of Sciences and Technologies, Gaston Berger University, Saint Louis, Senegal</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University of California San Diego, San Diego, CA,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5</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University of Wisconsin School of Medicine and Public Health, Madison, WI,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6</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University of Texas Southwestern Medical Center, Dallas, TX,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7</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Division of Urology, Pennsylvania State University College of Medicine, Hershey, PA,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8 </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Glickman Urological and Kidney Institute, Cleveland Clinic, Cleveland, OH,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9</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University of North Carolina School of Medicine, Chapel Hill, NC,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10</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Palmetto Health USC Medical Group, Columbia, SC,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11</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University of California Irvine School of Medicine, Orange, CA,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12</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University of California San Francisco, San Francisco, CA,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13</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Urology Section, Dartmouth Hitchcock Medical Center, Lebanon, NH,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14</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Urologic Sciences, University of British Columbia, Vancouver, BC, Canada.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15</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University of Florida College of Medicine, Gainesville, FL,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16</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Division of Urology, McGill University Health Center, Montreal, QC, Canada.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17</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University of California Davis, Sacramento, CA, USA.</a:t>
            </a:r>
            <a:r>
              <a:rPr lang="en-CA" sz="524"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18</a:t>
            </a:r>
            <a:r>
              <a:rPr lang="en-CA" sz="524" dirty="0">
                <a:solidFill>
                  <a:schemeClr val="bg1"/>
                </a:solidFill>
                <a:latin typeface="Arial" panose="020B0604020202020204" pitchFamily="34" charset="0"/>
                <a:ea typeface="Times New Roman" panose="02020603050405020304" pitchFamily="18" charset="0"/>
                <a:cs typeface="Arial" panose="020B0604020202020204" pitchFamily="34" charset="0"/>
              </a:rPr>
              <a:t> Department of Urology, University of Washington, Seattle, WA, USA.</a:t>
            </a:r>
            <a:endParaRPr lang="en-US" sz="524" b="1" baseline="30000" dirty="0">
              <a:solidFill>
                <a:schemeClr val="bg1"/>
              </a:solidFill>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750625" y="3816438"/>
            <a:ext cx="2589238" cy="1571189"/>
          </a:xfrm>
          <a:prstGeom prst="rect">
            <a:avLst/>
          </a:prstGeom>
          <a:solidFill>
            <a:schemeClr val="bg1"/>
          </a:solidFill>
          <a:ln w="25400">
            <a:solidFill>
              <a:srgbClr val="00AEC7"/>
            </a:solidFill>
            <a:miter lim="800000"/>
            <a:headEnd/>
            <a:tailEnd/>
          </a:ln>
          <a:effectLst/>
        </p:spPr>
        <p:txBody>
          <a:bodyPr lIns="67624" tIns="67624" rIns="67624" bIns="67624"/>
          <a:lstStyle/>
          <a:p>
            <a:pPr defTabSz="171443" eaLnBrk="0" hangingPunct="0">
              <a:spcBef>
                <a:spcPct val="50000"/>
              </a:spcBef>
            </a:pPr>
            <a:r>
              <a:rPr lang="en-US" sz="990" b="1" cap="all" dirty="0">
                <a:solidFill>
                  <a:srgbClr val="39BF09"/>
                </a:solidFill>
                <a:latin typeface="Arial" panose="020B0604020202020204" pitchFamily="34" charset="0"/>
                <a:cs typeface="Arial" panose="020B0604020202020204" pitchFamily="34" charset="0"/>
              </a:rPr>
              <a:t>Conclusions</a:t>
            </a:r>
          </a:p>
          <a:p>
            <a:pPr defTabSz="171443" eaLnBrk="0" hangingPunct="0"/>
            <a:endParaRPr lang="en-US" sz="635" b="1" cap="all" dirty="0">
              <a:solidFill>
                <a:srgbClr val="02AEBC"/>
              </a:solidFill>
              <a:latin typeface="Arial" panose="020B0604020202020204" pitchFamily="34" charset="0"/>
              <a:cs typeface="Arial" panose="020B0604020202020204" pitchFamily="34" charset="0"/>
            </a:endParaRPr>
          </a:p>
          <a:p>
            <a:pPr algn="just">
              <a:lnSpc>
                <a:spcPct val="120000"/>
              </a:lnSpc>
            </a:pPr>
            <a:r>
              <a:rPr lang="fr-CA" sz="790" kern="100" dirty="0">
                <a:effectLst/>
                <a:latin typeface="Arial" panose="020B0604020202020204" pitchFamily="34" charset="0"/>
                <a:ea typeface="Aptos" panose="020B0004020202020204" pitchFamily="34" charset="0"/>
                <a:cs typeface="Times New Roman" panose="02020603050405020304" pitchFamily="18" charset="0"/>
              </a:rPr>
              <a:t>Les patients avec une maladie lithiasique bilatérale sont plus jeunes lors de leur premier épisode symptomatique et ont un nombre plus élevé d’épisodes symptomatiques par rapport aux patients avec une maladie lithiasique unilatérale. La présence d’une maladie lithiasique bilatérale a un impact négatif sur la qualité de vie des patients.</a:t>
            </a:r>
            <a:endParaRPr lang="fr-CA" sz="79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20000"/>
              </a:lnSpc>
            </a:pPr>
            <a:r>
              <a:rPr lang="en-CA" sz="829" dirty="0">
                <a:solidFill>
                  <a:srgbClr val="000000"/>
                </a:solidFill>
                <a:latin typeface="Arial" panose="020B0604020202020204" pitchFamily="34" charset="0"/>
                <a:ea typeface="Times New Roman" panose="02020603050405020304" pitchFamily="18" charset="0"/>
              </a:rPr>
              <a:t>.</a:t>
            </a:r>
            <a:endParaRPr lang="en-US" sz="829" dirty="0">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583E7754-E512-47F9-9577-50403B06205D}"/>
              </a:ext>
            </a:extLst>
          </p:cNvPr>
          <p:cNvGrpSpPr/>
          <p:nvPr/>
        </p:nvGrpSpPr>
        <p:grpSpPr>
          <a:xfrm>
            <a:off x="8750514" y="1933255"/>
            <a:ext cx="2589349" cy="1679732"/>
            <a:chOff x="24382560" y="4898473"/>
            <a:chExt cx="8156448" cy="5291160"/>
          </a:xfrm>
        </p:grpSpPr>
        <p:sp>
          <p:nvSpPr>
            <p:cNvPr id="43" name="Rectangle 42">
              <a:extLst>
                <a:ext uri="{FF2B5EF4-FFF2-40B4-BE49-F238E27FC236}">
                  <a16:creationId xmlns:a16="http://schemas.microsoft.com/office/drawing/2014/main" id="{2B7628B7-A56B-4A0A-A352-AD5F5C2D277D}"/>
                </a:ext>
              </a:extLst>
            </p:cNvPr>
            <p:cNvSpPr>
              <a:spLocks noChangeArrowheads="1"/>
            </p:cNvSpPr>
            <p:nvPr/>
          </p:nvSpPr>
          <p:spPr bwMode="auto">
            <a:xfrm>
              <a:off x="24382560" y="5056160"/>
              <a:ext cx="8156448" cy="5133473"/>
            </a:xfrm>
            <a:prstGeom prst="rect">
              <a:avLst/>
            </a:prstGeom>
            <a:noFill/>
            <a:ln w="28575">
              <a:solidFill>
                <a:srgbClr val="00AEC7"/>
              </a:solidFill>
              <a:miter lim="800000"/>
              <a:headEnd/>
              <a:tailEnd/>
            </a:ln>
            <a:effectLst/>
          </p:spPr>
          <p:txBody>
            <a:bodyPr lIns="67624" tIns="67624" rIns="67624" bIns="67624" numCol="1" spcCol="720685"/>
            <a:lstStyle/>
            <a:p>
              <a:pPr defTabSz="171443" eaLnBrk="0" hangingPunct="0">
                <a:spcBef>
                  <a:spcPct val="50000"/>
                </a:spcBef>
              </a:pPr>
              <a:endParaRPr lang="en-AU" sz="288" dirty="0">
                <a:solidFill>
                  <a:srgbClr val="0080CB"/>
                </a:solidFill>
                <a:latin typeface="Arial" panose="020B0604020202020204" pitchFamily="34" charset="0"/>
                <a:cs typeface="Arial" panose="020B0604020202020204" pitchFamily="34" charset="0"/>
              </a:endParaRPr>
            </a:p>
          </p:txBody>
        </p:sp>
        <p:sp>
          <p:nvSpPr>
            <p:cNvPr id="44" name="Text Box 22">
              <a:extLst>
                <a:ext uri="{FF2B5EF4-FFF2-40B4-BE49-F238E27FC236}">
                  <a16:creationId xmlns:a16="http://schemas.microsoft.com/office/drawing/2014/main" id="{0FD6E1D1-4311-4EC1-A10F-AEFAA048A60F}"/>
                </a:ext>
              </a:extLst>
            </p:cNvPr>
            <p:cNvSpPr txBox="1">
              <a:spLocks noChangeArrowheads="1"/>
            </p:cNvSpPr>
            <p:nvPr/>
          </p:nvSpPr>
          <p:spPr bwMode="auto">
            <a:xfrm>
              <a:off x="24875568" y="4898473"/>
              <a:ext cx="3641099" cy="411217"/>
            </a:xfrm>
            <a:prstGeom prst="rect">
              <a:avLst/>
            </a:prstGeom>
            <a:solidFill>
              <a:schemeClr val="bg1"/>
            </a:solidFill>
            <a:ln>
              <a:noFill/>
            </a:ln>
          </p:spPr>
          <p:txBody>
            <a:bodyPr lIns="21955" tIns="10978" rIns="21955" bIns="10978" anchor="ctr"/>
            <a:lstStyle>
              <a:lvl1pPr>
                <a:spcBef>
                  <a:spcPct val="20000"/>
                </a:spcBef>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3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113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anose="020F0502020204030204" pitchFamily="34" charset="0"/>
                </a:defRPr>
              </a:lvl5pPr>
              <a:lvl6pPr marL="2514600" indent="-228600" defTabSz="4319588" eaLnBrk="0" fontAlgn="base" hangingPunct="0">
                <a:spcBef>
                  <a:spcPct val="20000"/>
                </a:spcBef>
                <a:spcAft>
                  <a:spcPct val="0"/>
                </a:spcAft>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anose="020F0502020204030204" pitchFamily="34" charset="0"/>
                </a:defRPr>
              </a:lvl6pPr>
              <a:lvl7pPr marL="2971800" indent="-228600" defTabSz="4319588" eaLnBrk="0" fontAlgn="base" hangingPunct="0">
                <a:spcBef>
                  <a:spcPct val="20000"/>
                </a:spcBef>
                <a:spcAft>
                  <a:spcPct val="0"/>
                </a:spcAft>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anose="020F0502020204030204" pitchFamily="34" charset="0"/>
                </a:defRPr>
              </a:lvl7pPr>
              <a:lvl8pPr marL="3429000" indent="-228600" defTabSz="4319588" eaLnBrk="0" fontAlgn="base" hangingPunct="0">
                <a:spcBef>
                  <a:spcPct val="20000"/>
                </a:spcBef>
                <a:spcAft>
                  <a:spcPct val="0"/>
                </a:spcAft>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anose="020F0502020204030204" pitchFamily="34" charset="0"/>
                </a:defRPr>
              </a:lvl8pPr>
              <a:lvl9pPr marL="3886200" indent="-228600" defTabSz="4319588" eaLnBrk="0" fontAlgn="base" hangingPunct="0">
                <a:spcBef>
                  <a:spcPct val="20000"/>
                </a:spcBef>
                <a:spcAft>
                  <a:spcPct val="0"/>
                </a:spcAft>
                <a:buFont typeface="Arial" panose="020B0604020202020204" pitchFamily="34" charset="0"/>
                <a:buChar char="»"/>
                <a:tabLst>
                  <a:tab pos="0" algn="l"/>
                  <a:tab pos="1217613" algn="l"/>
                  <a:tab pos="2436813" algn="l"/>
                  <a:tab pos="3656013" algn="l"/>
                  <a:tab pos="4875213" algn="l"/>
                  <a:tab pos="6094413" algn="l"/>
                  <a:tab pos="7313613" algn="l"/>
                  <a:tab pos="8532813" algn="l"/>
                  <a:tab pos="9752013" algn="l"/>
                  <a:tab pos="10971213" algn="l"/>
                  <a:tab pos="12190413" algn="l"/>
                  <a:tab pos="13409613" algn="l"/>
                </a:tabLst>
                <a:defRPr sz="9400">
                  <a:solidFill>
                    <a:schemeClr val="tx1"/>
                  </a:solidFill>
                  <a:latin typeface="Calibri" panose="020F0502020204030204" pitchFamily="34" charset="0"/>
                </a:defRPr>
              </a:lvl9pPr>
            </a:lstStyle>
            <a:p>
              <a:pPr algn="ctr" eaLnBrk="1" hangingPunct="1">
                <a:spcBef>
                  <a:spcPct val="0"/>
                </a:spcBef>
                <a:buFontTx/>
                <a:buNone/>
              </a:pPr>
              <a:r>
                <a:rPr lang="en-CA" altLang="en-US" sz="990" b="1" dirty="0">
                  <a:solidFill>
                    <a:srgbClr val="39BF09"/>
                  </a:solidFill>
                  <a:latin typeface="Arial" panose="020B0604020202020204" pitchFamily="34" charset="0"/>
                  <a:cs typeface="Arial" panose="020B0604020202020204" pitchFamily="34" charset="0"/>
                </a:rPr>
                <a:t>QUALITÉ DE VIE</a:t>
              </a:r>
            </a:p>
          </p:txBody>
        </p:sp>
      </p:grpSp>
      <p:sp>
        <p:nvSpPr>
          <p:cNvPr id="112" name="Rectangle 111">
            <a:extLst>
              <a:ext uri="{FF2B5EF4-FFF2-40B4-BE49-F238E27FC236}">
                <a16:creationId xmlns:a16="http://schemas.microsoft.com/office/drawing/2014/main" id="{DFC3B033-287E-4ED7-A79B-5B34A2AEAD9E}"/>
              </a:ext>
            </a:extLst>
          </p:cNvPr>
          <p:cNvSpPr>
            <a:spLocks noChangeArrowheads="1"/>
          </p:cNvSpPr>
          <p:nvPr/>
        </p:nvSpPr>
        <p:spPr bwMode="auto">
          <a:xfrm>
            <a:off x="6019035" y="2019593"/>
            <a:ext cx="2621909" cy="4317130"/>
          </a:xfrm>
          <a:prstGeom prst="rect">
            <a:avLst/>
          </a:prstGeom>
          <a:noFill/>
          <a:ln w="28575">
            <a:solidFill>
              <a:srgbClr val="00AEC7"/>
            </a:solidFill>
            <a:miter lim="800000"/>
            <a:headEnd/>
            <a:tailEnd/>
          </a:ln>
          <a:effectLst/>
        </p:spPr>
        <p:txBody>
          <a:bodyPr lIns="67624" tIns="67624" rIns="67624" bIns="67624" numCol="1" spcCol="720685"/>
          <a:lstStyle/>
          <a:p>
            <a:pPr defTabSz="171443" eaLnBrk="0" hangingPunct="0">
              <a:spcBef>
                <a:spcPct val="50000"/>
              </a:spcBef>
            </a:pPr>
            <a:endParaRPr lang="en-AU" sz="288" dirty="0">
              <a:solidFill>
                <a:srgbClr val="39BF09"/>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DC6E2565-DA7F-404D-AD01-B792180838C5}"/>
              </a:ext>
            </a:extLst>
          </p:cNvPr>
          <p:cNvPicPr>
            <a:picLocks noChangeAspect="1"/>
          </p:cNvPicPr>
          <p:nvPr/>
        </p:nvPicPr>
        <p:blipFill>
          <a:blip r:embed="rId2"/>
          <a:stretch>
            <a:fillRect/>
          </a:stretch>
        </p:blipFill>
        <p:spPr>
          <a:xfrm>
            <a:off x="786464" y="381000"/>
            <a:ext cx="1266335" cy="1205363"/>
          </a:xfrm>
          <a:prstGeom prst="rect">
            <a:avLst/>
          </a:prstGeom>
        </p:spPr>
      </p:pic>
      <p:graphicFrame>
        <p:nvGraphicFramePr>
          <p:cNvPr id="31" name="Tableau 30">
            <a:extLst>
              <a:ext uri="{FF2B5EF4-FFF2-40B4-BE49-F238E27FC236}">
                <a16:creationId xmlns:a16="http://schemas.microsoft.com/office/drawing/2014/main" id="{27F2F5FF-AD93-4C61-816F-D31BA108A26F}"/>
              </a:ext>
            </a:extLst>
          </p:cNvPr>
          <p:cNvGraphicFramePr>
            <a:graphicFrameLocks noGrp="1"/>
          </p:cNvGraphicFramePr>
          <p:nvPr>
            <p:extLst>
              <p:ext uri="{D42A27DB-BD31-4B8C-83A1-F6EECF244321}">
                <p14:modId xmlns:p14="http://schemas.microsoft.com/office/powerpoint/2010/main" val="2134438369"/>
              </p:ext>
            </p:extLst>
          </p:nvPr>
        </p:nvGraphicFramePr>
        <p:xfrm>
          <a:off x="3208868" y="2108831"/>
          <a:ext cx="2887132" cy="4270636"/>
        </p:xfrm>
        <a:graphic>
          <a:graphicData uri="http://schemas.openxmlformats.org/drawingml/2006/table">
            <a:tbl>
              <a:tblPr firstRow="1" firstCol="1" bandRow="1">
                <a:tableStyleId>{5C22544A-7EE6-4342-B048-85BDC9FD1C3A}</a:tableStyleId>
              </a:tblPr>
              <a:tblGrid>
                <a:gridCol w="981986">
                  <a:extLst>
                    <a:ext uri="{9D8B030D-6E8A-4147-A177-3AD203B41FA5}">
                      <a16:colId xmlns:a16="http://schemas.microsoft.com/office/drawing/2014/main" val="1215816588"/>
                    </a:ext>
                  </a:extLst>
                </a:gridCol>
                <a:gridCol w="650580">
                  <a:extLst>
                    <a:ext uri="{9D8B030D-6E8A-4147-A177-3AD203B41FA5}">
                      <a16:colId xmlns:a16="http://schemas.microsoft.com/office/drawing/2014/main" val="2523992889"/>
                    </a:ext>
                  </a:extLst>
                </a:gridCol>
                <a:gridCol w="587053">
                  <a:extLst>
                    <a:ext uri="{9D8B030D-6E8A-4147-A177-3AD203B41FA5}">
                      <a16:colId xmlns:a16="http://schemas.microsoft.com/office/drawing/2014/main" val="3070369375"/>
                    </a:ext>
                  </a:extLst>
                </a:gridCol>
                <a:gridCol w="667513">
                  <a:extLst>
                    <a:ext uri="{9D8B030D-6E8A-4147-A177-3AD203B41FA5}">
                      <a16:colId xmlns:a16="http://schemas.microsoft.com/office/drawing/2014/main" val="3156152084"/>
                    </a:ext>
                  </a:extLst>
                </a:gridCol>
              </a:tblGrid>
              <a:tr h="544004">
                <a:tc>
                  <a:txBody>
                    <a:bodyPr/>
                    <a:lstStyle/>
                    <a:p>
                      <a:pPr algn="l"/>
                      <a:endParaRPr lang="fr-CA" sz="8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Bilateral</a:t>
                      </a:r>
                      <a:endParaRPr lang="fr-CA" sz="1000" dirty="0">
                        <a:solidFill>
                          <a:schemeClr val="tx1"/>
                        </a:solidFill>
                        <a:effectLst/>
                      </a:endParaRPr>
                    </a:p>
                    <a:p>
                      <a:pPr algn="ctr"/>
                      <a:r>
                        <a:rPr lang="de-AT" sz="800" dirty="0">
                          <a:solidFill>
                            <a:schemeClr val="tx1"/>
                          </a:solidFill>
                          <a:effectLst/>
                        </a:rPr>
                        <a:t>(n= 1,566)</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endParaRPr lang="de-AT" sz="800" dirty="0">
                        <a:solidFill>
                          <a:schemeClr val="tx1"/>
                        </a:solidFill>
                        <a:effectLst/>
                      </a:endParaRPr>
                    </a:p>
                    <a:p>
                      <a:pPr algn="ctr"/>
                      <a:r>
                        <a:rPr lang="de-AT" sz="800" dirty="0">
                          <a:solidFill>
                            <a:schemeClr val="tx1"/>
                          </a:solidFill>
                          <a:effectLst/>
                        </a:rPr>
                        <a:t>Unilateral</a:t>
                      </a:r>
                      <a:endParaRPr lang="fr-CA" sz="1000" dirty="0">
                        <a:solidFill>
                          <a:schemeClr val="tx1"/>
                        </a:solidFill>
                        <a:effectLst/>
                      </a:endParaRPr>
                    </a:p>
                    <a:p>
                      <a:pPr algn="ctr"/>
                      <a:r>
                        <a:rPr lang="de-AT" sz="800" dirty="0">
                          <a:solidFill>
                            <a:schemeClr val="tx1"/>
                          </a:solidFill>
                          <a:effectLst/>
                        </a:rPr>
                        <a:t>(n=1,340)</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endParaRPr lang="de-AT" sz="800" dirty="0">
                        <a:solidFill>
                          <a:schemeClr val="tx1"/>
                        </a:solidFill>
                        <a:effectLst/>
                      </a:endParaRPr>
                    </a:p>
                    <a:p>
                      <a:pPr algn="ctr"/>
                      <a:r>
                        <a:rPr lang="de-AT" sz="800" dirty="0">
                          <a:solidFill>
                            <a:schemeClr val="tx1"/>
                          </a:solidFill>
                          <a:effectLst/>
                        </a:rPr>
                        <a:t>P value</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4168918345"/>
                  </a:ext>
                </a:extLst>
              </a:tr>
              <a:tr h="362669">
                <a:tc>
                  <a:txBody>
                    <a:bodyPr/>
                    <a:lstStyle/>
                    <a:p>
                      <a:pPr algn="ctr"/>
                      <a:r>
                        <a:rPr lang="en-US" sz="800" dirty="0" err="1">
                          <a:solidFill>
                            <a:schemeClr val="tx1"/>
                          </a:solidFill>
                          <a:effectLst/>
                        </a:rPr>
                        <a:t>Âge</a:t>
                      </a:r>
                      <a:r>
                        <a:rPr lang="en-US" sz="800" dirty="0">
                          <a:solidFill>
                            <a:schemeClr val="tx1"/>
                          </a:solidFill>
                          <a:effectLst/>
                        </a:rPr>
                        <a:t> (yr),</a:t>
                      </a:r>
                      <a:endParaRPr lang="fr-CA" sz="1000" dirty="0">
                        <a:solidFill>
                          <a:schemeClr val="tx1"/>
                        </a:solidFill>
                        <a:effectLst/>
                      </a:endParaRPr>
                    </a:p>
                    <a:p>
                      <a:pPr algn="ctr"/>
                      <a:r>
                        <a:rPr lang="en-US" sz="800" dirty="0" err="1">
                          <a:solidFill>
                            <a:schemeClr val="tx1"/>
                          </a:solidFill>
                          <a:effectLst/>
                        </a:rPr>
                        <a:t>médiane</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55.4</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dirty="0">
                          <a:solidFill>
                            <a:schemeClr val="tx1"/>
                          </a:solidFill>
                          <a:effectLst/>
                        </a:rPr>
                        <a:t> </a:t>
                      </a:r>
                    </a:p>
                    <a:p>
                      <a:pPr algn="ctr"/>
                      <a:r>
                        <a:rPr lang="de-AT" sz="800" dirty="0">
                          <a:solidFill>
                            <a:schemeClr val="tx1"/>
                          </a:solidFill>
                          <a:effectLst/>
                        </a:rPr>
                        <a:t>56.9</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r>
                        <a:rPr lang="de-AT" sz="800" dirty="0">
                          <a:solidFill>
                            <a:schemeClr val="tx1"/>
                          </a:solidFill>
                          <a:effectLst/>
                        </a:rPr>
                        <a:t>&gt;0.05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1506580382"/>
                  </a:ext>
                </a:extLst>
              </a:tr>
              <a:tr h="272002">
                <a:tc>
                  <a:txBody>
                    <a:bodyPr/>
                    <a:lstStyle/>
                    <a:p>
                      <a:pPr algn="ctr"/>
                      <a:r>
                        <a:rPr lang="en-US" sz="800" dirty="0" err="1">
                          <a:solidFill>
                            <a:schemeClr val="tx1"/>
                          </a:solidFill>
                          <a:effectLst/>
                        </a:rPr>
                        <a:t>Ethnicité</a:t>
                      </a:r>
                      <a:r>
                        <a:rPr lang="en-US" sz="800" dirty="0">
                          <a:solidFill>
                            <a:schemeClr val="tx1"/>
                          </a:solidFill>
                          <a:effectLst/>
                        </a:rPr>
                        <a:t>, n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1414915882"/>
                  </a:ext>
                </a:extLst>
              </a:tr>
              <a:tr h="362669">
                <a:tc>
                  <a:txBody>
                    <a:bodyPr/>
                    <a:lstStyle/>
                    <a:p>
                      <a:pPr algn="ctr"/>
                      <a:r>
                        <a:rPr lang="de-AT" sz="800" b="0" dirty="0" err="1">
                          <a:solidFill>
                            <a:schemeClr val="tx1"/>
                          </a:solidFill>
                          <a:effectLst/>
                        </a:rPr>
                        <a:t>Caucasien</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dirty="0">
                          <a:solidFill>
                            <a:schemeClr val="tx1"/>
                          </a:solidFill>
                          <a:effectLst/>
                        </a:rPr>
                        <a:t>1316 (85.4)</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1054 (79.8)</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r>
                        <a:rPr lang="de-AT" sz="800" dirty="0">
                          <a:solidFill>
                            <a:schemeClr val="tx1"/>
                          </a:solidFill>
                          <a:effectLst/>
                        </a:rPr>
                        <a:t>&lt;0.05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1853575510"/>
                  </a:ext>
                </a:extLst>
              </a:tr>
              <a:tr h="272002">
                <a:tc>
                  <a:txBody>
                    <a:bodyPr/>
                    <a:lstStyle/>
                    <a:p>
                      <a:pPr algn="ctr"/>
                      <a:r>
                        <a:rPr lang="de-AT" sz="800" b="0" dirty="0">
                          <a:solidFill>
                            <a:schemeClr val="tx1"/>
                          </a:solidFill>
                          <a:effectLst/>
                        </a:rPr>
                        <a:t>Non-</a:t>
                      </a:r>
                      <a:r>
                        <a:rPr lang="de-AT" sz="800" b="0" dirty="0" err="1">
                          <a:solidFill>
                            <a:schemeClr val="tx1"/>
                          </a:solidFill>
                          <a:effectLst/>
                        </a:rPr>
                        <a:t>caucasien</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225  (14.4)</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en-CA" sz="800" dirty="0">
                        <a:solidFill>
                          <a:schemeClr val="tx1"/>
                        </a:solidFill>
                        <a:effectLst/>
                      </a:endParaRPr>
                    </a:p>
                    <a:p>
                      <a:pPr algn="ctr"/>
                      <a:r>
                        <a:rPr lang="en-CA" sz="800" dirty="0">
                          <a:solidFill>
                            <a:schemeClr val="tx1"/>
                          </a:solidFill>
                          <a:effectLst/>
                        </a:rPr>
                        <a:t>266  </a:t>
                      </a:r>
                      <a:r>
                        <a:rPr lang="de-AT" sz="800" dirty="0">
                          <a:solidFill>
                            <a:schemeClr val="tx1"/>
                          </a:solidFill>
                          <a:effectLst/>
                        </a:rPr>
                        <a:t>(19.9)</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3219125173"/>
                  </a:ext>
                </a:extLst>
              </a:tr>
              <a:tr h="481730">
                <a:tc>
                  <a:txBody>
                    <a:bodyPr/>
                    <a:lstStyle/>
                    <a:p>
                      <a:pPr algn="ctr"/>
                      <a:r>
                        <a:rPr lang="de-AT" sz="800" dirty="0">
                          <a:solidFill>
                            <a:schemeClr val="tx1"/>
                          </a:solidFill>
                          <a:effectLst/>
                        </a:rPr>
                        <a:t>Age de </a:t>
                      </a:r>
                      <a:r>
                        <a:rPr lang="de-AT" sz="800" dirty="0" err="1">
                          <a:solidFill>
                            <a:schemeClr val="tx1"/>
                          </a:solidFill>
                          <a:effectLst/>
                        </a:rPr>
                        <a:t>début</a:t>
                      </a:r>
                      <a:r>
                        <a:rPr lang="de-AT" sz="800" dirty="0">
                          <a:solidFill>
                            <a:schemeClr val="tx1"/>
                          </a:solidFill>
                          <a:effectLst/>
                        </a:rPr>
                        <a:t> (yr), </a:t>
                      </a:r>
                      <a:r>
                        <a:rPr lang="de-AT" sz="800" dirty="0" err="1">
                          <a:solidFill>
                            <a:schemeClr val="tx1"/>
                          </a:solidFill>
                          <a:effectLst/>
                        </a:rPr>
                        <a:t>médiane</a:t>
                      </a:r>
                      <a:r>
                        <a:rPr lang="de-AT" sz="800" dirty="0">
                          <a:solidFill>
                            <a:schemeClr val="tx1"/>
                          </a:solidFill>
                          <a:effectLst/>
                        </a:rPr>
                        <a:t> (SD)</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37.2                           (15.8)</a:t>
                      </a:r>
                      <a:endParaRPr lang="fr-CA" sz="1000" dirty="0">
                        <a:solidFill>
                          <a:schemeClr val="tx1"/>
                        </a:solidFill>
                        <a:effectLst/>
                      </a:endParaRPr>
                    </a:p>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47</a:t>
                      </a:r>
                      <a:endParaRPr lang="fr-CA" sz="1000" dirty="0">
                        <a:solidFill>
                          <a:schemeClr val="tx1"/>
                        </a:solidFill>
                        <a:effectLst/>
                      </a:endParaRPr>
                    </a:p>
                    <a:p>
                      <a:pPr algn="ctr"/>
                      <a:r>
                        <a:rPr lang="de-AT" sz="800" dirty="0">
                          <a:solidFill>
                            <a:schemeClr val="tx1"/>
                          </a:solidFill>
                          <a:effectLst/>
                        </a:rPr>
                        <a:t>(15.9)</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r>
                        <a:rPr lang="de-AT" sz="800" dirty="0">
                          <a:solidFill>
                            <a:schemeClr val="tx1"/>
                          </a:solidFill>
                          <a:effectLst/>
                        </a:rPr>
                        <a:t>&lt;0.05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713124000"/>
                  </a:ext>
                </a:extLst>
              </a:tr>
              <a:tr h="544004">
                <a:tc>
                  <a:txBody>
                    <a:bodyPr/>
                    <a:lstStyle/>
                    <a:p>
                      <a:pPr algn="ctr"/>
                      <a:r>
                        <a:rPr lang="de-AT" sz="800" dirty="0">
                          <a:solidFill>
                            <a:schemeClr val="tx1"/>
                          </a:solidFill>
                          <a:effectLst/>
                        </a:rPr>
                        <a:t>WISQOL score (points), </a:t>
                      </a:r>
                      <a:r>
                        <a:rPr lang="de-AT" sz="800" dirty="0" err="1">
                          <a:solidFill>
                            <a:schemeClr val="tx1"/>
                          </a:solidFill>
                          <a:effectLst/>
                        </a:rPr>
                        <a:t>médiane</a:t>
                      </a:r>
                      <a:r>
                        <a:rPr lang="de-AT" sz="800" dirty="0">
                          <a:solidFill>
                            <a:schemeClr val="tx1"/>
                          </a:solidFill>
                          <a:effectLst/>
                        </a:rPr>
                        <a:t> (SD)</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dirty="0">
                          <a:solidFill>
                            <a:schemeClr val="tx1"/>
                          </a:solidFill>
                          <a:effectLst/>
                        </a:rPr>
                        <a:t>103.9</a:t>
                      </a:r>
                      <a:endParaRPr lang="fr-CA" sz="1000" dirty="0">
                        <a:solidFill>
                          <a:schemeClr val="tx1"/>
                        </a:solidFill>
                        <a:effectLst/>
                      </a:endParaRPr>
                    </a:p>
                    <a:p>
                      <a:pPr algn="ctr"/>
                      <a:r>
                        <a:rPr lang="de-AT" sz="800" dirty="0">
                          <a:solidFill>
                            <a:schemeClr val="tx1"/>
                          </a:solidFill>
                          <a:effectLst/>
                        </a:rPr>
                        <a:t>(29.9)</a:t>
                      </a:r>
                      <a:endParaRPr lang="fr-CA" sz="1000" dirty="0">
                        <a:solidFill>
                          <a:schemeClr val="tx1"/>
                        </a:solidFill>
                        <a:effectLst/>
                      </a:endParaRPr>
                    </a:p>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106.7</a:t>
                      </a:r>
                      <a:endParaRPr lang="fr-CA" sz="1000" dirty="0">
                        <a:solidFill>
                          <a:schemeClr val="tx1"/>
                        </a:solidFill>
                        <a:effectLst/>
                      </a:endParaRPr>
                    </a:p>
                    <a:p>
                      <a:pPr algn="ctr"/>
                      <a:r>
                        <a:rPr lang="de-AT" sz="800" dirty="0">
                          <a:solidFill>
                            <a:schemeClr val="tx1"/>
                          </a:solidFill>
                          <a:effectLst/>
                        </a:rPr>
                        <a:t>(30.2)</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r>
                        <a:rPr lang="de-AT" sz="800" dirty="0">
                          <a:solidFill>
                            <a:schemeClr val="tx1"/>
                          </a:solidFill>
                          <a:effectLst/>
                        </a:rPr>
                        <a:t>&lt;0.05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3899363946"/>
                  </a:ext>
                </a:extLst>
              </a:tr>
              <a:tr h="272002">
                <a:tc>
                  <a:txBody>
                    <a:bodyPr/>
                    <a:lstStyle/>
                    <a:p>
                      <a:pPr algn="ctr"/>
                      <a:r>
                        <a:rPr lang="de-AT" sz="800" dirty="0">
                          <a:solidFill>
                            <a:schemeClr val="tx1"/>
                          </a:solidFill>
                          <a:effectLst/>
                        </a:rPr>
                        <a:t>IMC, </a:t>
                      </a:r>
                      <a:r>
                        <a:rPr lang="de-AT" sz="800" dirty="0" err="1">
                          <a:solidFill>
                            <a:schemeClr val="tx1"/>
                          </a:solidFill>
                          <a:effectLst/>
                        </a:rPr>
                        <a:t>moy</a:t>
                      </a: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30.3</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29.8</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dirty="0">
                          <a:solidFill>
                            <a:schemeClr val="tx1"/>
                          </a:solidFill>
                          <a:effectLst/>
                        </a:rPr>
                        <a:t>&gt;</a:t>
                      </a:r>
                    </a:p>
                    <a:p>
                      <a:pPr algn="ctr"/>
                      <a:r>
                        <a:rPr lang="de-AT" sz="800" dirty="0">
                          <a:solidFill>
                            <a:schemeClr val="tx1"/>
                          </a:solidFill>
                          <a:effectLst/>
                        </a:rPr>
                        <a: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068570749"/>
                  </a:ext>
                </a:extLst>
              </a:tr>
              <a:tr h="362669">
                <a:tc>
                  <a:txBody>
                    <a:bodyPr/>
                    <a:lstStyle/>
                    <a:p>
                      <a:pPr algn="ctr"/>
                      <a:r>
                        <a:rPr lang="de-AT" sz="800" dirty="0" err="1">
                          <a:solidFill>
                            <a:schemeClr val="tx1"/>
                          </a:solidFill>
                          <a:effectLst/>
                        </a:rPr>
                        <a:t>Nbr</a:t>
                      </a:r>
                      <a:r>
                        <a:rPr lang="de-AT" sz="800" dirty="0">
                          <a:solidFill>
                            <a:schemeClr val="tx1"/>
                          </a:solidFill>
                          <a:effectLst/>
                        </a:rPr>
                        <a:t> </a:t>
                      </a:r>
                      <a:r>
                        <a:rPr lang="de-AT" sz="800" dirty="0" err="1">
                          <a:solidFill>
                            <a:schemeClr val="tx1"/>
                          </a:solidFill>
                          <a:effectLst/>
                        </a:rPr>
                        <a:t>d‘épisodes</a:t>
                      </a:r>
                      <a:r>
                        <a:rPr lang="de-AT" sz="800" dirty="0">
                          <a:solidFill>
                            <a:schemeClr val="tx1"/>
                          </a:solidFill>
                          <a:effectLst/>
                        </a:rPr>
                        <a:t>, n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endParaRPr lang="de-AT" sz="800" dirty="0">
                        <a:solidFill>
                          <a:schemeClr val="tx1"/>
                        </a:solidFill>
                        <a:effectLst/>
                      </a:endParaRPr>
                    </a:p>
                    <a:p>
                      <a:pPr algn="ctr"/>
                      <a:r>
                        <a:rPr lang="de-AT" sz="800" dirty="0">
                          <a:solidFill>
                            <a:schemeClr val="tx1"/>
                          </a:solidFill>
                          <a:effectLst/>
                        </a:rPr>
                        <a:t>&lt;0.05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156290026"/>
                  </a:ext>
                </a:extLst>
              </a:tr>
              <a:tr h="240865">
                <a:tc>
                  <a:txBody>
                    <a:bodyPr/>
                    <a:lstStyle/>
                    <a:p>
                      <a:pPr algn="ctr"/>
                      <a:r>
                        <a:rPr lang="de-AT" sz="800" b="0" dirty="0">
                          <a:solidFill>
                            <a:schemeClr val="tx1"/>
                          </a:solidFill>
                          <a:effectLst/>
                        </a:rPr>
                        <a:t>Unique (0-1)</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121</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583</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208686463"/>
                  </a:ext>
                </a:extLst>
              </a:tr>
              <a:tr h="272002">
                <a:tc>
                  <a:txBody>
                    <a:bodyPr/>
                    <a:lstStyle/>
                    <a:p>
                      <a:pPr algn="ctr"/>
                      <a:r>
                        <a:rPr lang="de-AT" sz="800" b="0" dirty="0" err="1">
                          <a:solidFill>
                            <a:schemeClr val="tx1"/>
                          </a:solidFill>
                          <a:effectLst/>
                        </a:rPr>
                        <a:t>Récurrent</a:t>
                      </a:r>
                      <a:r>
                        <a:rPr lang="de-AT" sz="800" b="0" dirty="0">
                          <a:solidFill>
                            <a:schemeClr val="tx1"/>
                          </a:solidFill>
                          <a:effectLst/>
                        </a:rPr>
                        <a:t> (2-5)</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679</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490</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1945705490"/>
                  </a:ext>
                </a:extLst>
              </a:tr>
              <a:tr h="272002">
                <a:tc>
                  <a:txBody>
                    <a:bodyPr/>
                    <a:lstStyle/>
                    <a:p>
                      <a:pPr algn="ctr"/>
                      <a:r>
                        <a:rPr lang="de-AT" sz="800" b="0" dirty="0" err="1">
                          <a:solidFill>
                            <a:schemeClr val="tx1"/>
                          </a:solidFill>
                          <a:effectLst/>
                        </a:rPr>
                        <a:t>Important</a:t>
                      </a:r>
                      <a:r>
                        <a:rPr lang="de-AT" sz="800" b="0" dirty="0">
                          <a:solidFill>
                            <a:schemeClr val="tx1"/>
                          </a:solidFill>
                          <a:effectLst/>
                        </a:rPr>
                        <a:t> (≥6)</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581</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121</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3570301216"/>
                  </a:ext>
                </a:extLst>
              </a:tr>
            </a:tbl>
          </a:graphicData>
        </a:graphic>
      </p:graphicFrame>
      <p:sp>
        <p:nvSpPr>
          <p:cNvPr id="103" name="Rectangle 102">
            <a:extLst>
              <a:ext uri="{FF2B5EF4-FFF2-40B4-BE49-F238E27FC236}">
                <a16:creationId xmlns:a16="http://schemas.microsoft.com/office/drawing/2014/main" id="{AE52912F-8250-4D1D-ADD2-46150F4189FC}"/>
              </a:ext>
            </a:extLst>
          </p:cNvPr>
          <p:cNvSpPr>
            <a:spLocks noChangeArrowheads="1"/>
          </p:cNvSpPr>
          <p:nvPr/>
        </p:nvSpPr>
        <p:spPr bwMode="auto">
          <a:xfrm>
            <a:off x="3208869" y="2010087"/>
            <a:ext cx="2746547" cy="4317130"/>
          </a:xfrm>
          <a:prstGeom prst="rect">
            <a:avLst/>
          </a:prstGeom>
          <a:noFill/>
          <a:ln w="25400">
            <a:solidFill>
              <a:srgbClr val="39BF09"/>
            </a:solidFill>
            <a:miter lim="800000"/>
            <a:headEnd/>
            <a:tailEnd/>
          </a:ln>
          <a:effectLst/>
        </p:spPr>
        <p:txBody>
          <a:bodyPr lIns="67624" tIns="67624" rIns="67624" bIns="67624" numCol="1" spcCol="720685"/>
          <a:lstStyle/>
          <a:p>
            <a:pPr defTabSz="171443" eaLnBrk="0" hangingPunct="0">
              <a:spcBef>
                <a:spcPct val="50000"/>
              </a:spcBef>
            </a:pPr>
            <a:endParaRPr lang="en-AU" sz="288" dirty="0">
              <a:solidFill>
                <a:srgbClr val="39BF09"/>
              </a:solidFill>
              <a:latin typeface="Arial" panose="020B0604020202020204" pitchFamily="34" charset="0"/>
              <a:cs typeface="Arial" panose="020B0604020202020204" pitchFamily="34" charset="0"/>
            </a:endParaRPr>
          </a:p>
        </p:txBody>
      </p:sp>
      <p:graphicFrame>
        <p:nvGraphicFramePr>
          <p:cNvPr id="34" name="Tableau 33">
            <a:extLst>
              <a:ext uri="{FF2B5EF4-FFF2-40B4-BE49-F238E27FC236}">
                <a16:creationId xmlns:a16="http://schemas.microsoft.com/office/drawing/2014/main" id="{432B009E-4302-475E-8B08-D1327AE817B1}"/>
              </a:ext>
            </a:extLst>
          </p:cNvPr>
          <p:cNvGraphicFramePr>
            <a:graphicFrameLocks noGrp="1"/>
          </p:cNvGraphicFramePr>
          <p:nvPr>
            <p:extLst>
              <p:ext uri="{D42A27DB-BD31-4B8C-83A1-F6EECF244321}">
                <p14:modId xmlns:p14="http://schemas.microsoft.com/office/powerpoint/2010/main" val="1741796190"/>
              </p:ext>
            </p:extLst>
          </p:nvPr>
        </p:nvGraphicFramePr>
        <p:xfrm>
          <a:off x="6039760" y="2108831"/>
          <a:ext cx="2607865" cy="4208572"/>
        </p:xfrm>
        <a:graphic>
          <a:graphicData uri="http://schemas.openxmlformats.org/drawingml/2006/table">
            <a:tbl>
              <a:tblPr firstRow="1" firstCol="1" bandRow="1">
                <a:tableStyleId>{5C22544A-7EE6-4342-B048-85BDC9FD1C3A}</a:tableStyleId>
              </a:tblPr>
              <a:tblGrid>
                <a:gridCol w="887000">
                  <a:extLst>
                    <a:ext uri="{9D8B030D-6E8A-4147-A177-3AD203B41FA5}">
                      <a16:colId xmlns:a16="http://schemas.microsoft.com/office/drawing/2014/main" val="3087929246"/>
                    </a:ext>
                  </a:extLst>
                </a:gridCol>
                <a:gridCol w="587651">
                  <a:extLst>
                    <a:ext uri="{9D8B030D-6E8A-4147-A177-3AD203B41FA5}">
                      <a16:colId xmlns:a16="http://schemas.microsoft.com/office/drawing/2014/main" val="196943178"/>
                    </a:ext>
                  </a:extLst>
                </a:gridCol>
                <a:gridCol w="593438">
                  <a:extLst>
                    <a:ext uri="{9D8B030D-6E8A-4147-A177-3AD203B41FA5}">
                      <a16:colId xmlns:a16="http://schemas.microsoft.com/office/drawing/2014/main" val="2636746705"/>
                    </a:ext>
                  </a:extLst>
                </a:gridCol>
                <a:gridCol w="539776">
                  <a:extLst>
                    <a:ext uri="{9D8B030D-6E8A-4147-A177-3AD203B41FA5}">
                      <a16:colId xmlns:a16="http://schemas.microsoft.com/office/drawing/2014/main" val="2379595324"/>
                    </a:ext>
                  </a:extLst>
                </a:gridCol>
              </a:tblGrid>
              <a:tr h="516025">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dirty="0">
                          <a:solidFill>
                            <a:schemeClr val="tx1"/>
                          </a:solidFill>
                          <a:effectLst/>
                        </a:rPr>
                        <a:t>Bilateral</a:t>
                      </a:r>
                      <a:endParaRPr lang="fr-CA" sz="1000" dirty="0">
                        <a:solidFill>
                          <a:schemeClr val="tx1"/>
                        </a:solidFill>
                        <a:effectLst/>
                      </a:endParaRPr>
                    </a:p>
                    <a:p>
                      <a:pPr algn="ctr"/>
                      <a:r>
                        <a:rPr lang="de-AT" sz="800" dirty="0">
                          <a:solidFill>
                            <a:schemeClr val="tx1"/>
                          </a:solidFill>
                          <a:effectLst/>
                        </a:rPr>
                        <a:t>(n=1,566)</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Unilateral</a:t>
                      </a:r>
                      <a:endParaRPr lang="fr-CA" sz="1000" dirty="0">
                        <a:solidFill>
                          <a:schemeClr val="tx1"/>
                        </a:solidFill>
                        <a:effectLst/>
                      </a:endParaRPr>
                    </a:p>
                    <a:p>
                      <a:pPr algn="ctr"/>
                      <a:r>
                        <a:rPr lang="de-AT" sz="800" dirty="0">
                          <a:solidFill>
                            <a:schemeClr val="tx1"/>
                          </a:solidFill>
                          <a:effectLst/>
                        </a:rPr>
                        <a:t>(n=1,340)</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endParaRPr lang="de-AT" sz="800" dirty="0">
                        <a:solidFill>
                          <a:schemeClr val="tx1"/>
                        </a:solidFill>
                        <a:effectLst/>
                      </a:endParaRPr>
                    </a:p>
                    <a:p>
                      <a:pPr algn="ctr"/>
                      <a:r>
                        <a:rPr lang="de-AT" sz="800" dirty="0">
                          <a:solidFill>
                            <a:schemeClr val="tx1"/>
                          </a:solidFill>
                          <a:effectLst/>
                        </a:rPr>
                        <a:t>P value</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1837826804"/>
                  </a:ext>
                </a:extLst>
              </a:tr>
              <a:tr h="602030">
                <a:tc>
                  <a:txBody>
                    <a:bodyPr/>
                    <a:lstStyle/>
                    <a:p>
                      <a:pPr algn="ctr"/>
                      <a:r>
                        <a:rPr lang="de-AT" sz="800" dirty="0" err="1">
                          <a:solidFill>
                            <a:schemeClr val="tx1"/>
                          </a:solidFill>
                          <a:effectLst/>
                        </a:rPr>
                        <a:t>Nbr</a:t>
                      </a:r>
                      <a:r>
                        <a:rPr lang="de-AT" sz="800" dirty="0">
                          <a:solidFill>
                            <a:schemeClr val="tx1"/>
                          </a:solidFill>
                          <a:effectLst/>
                        </a:rPr>
                        <a:t> de </a:t>
                      </a:r>
                      <a:r>
                        <a:rPr lang="de-AT" sz="800" dirty="0" err="1">
                          <a:solidFill>
                            <a:schemeClr val="tx1"/>
                          </a:solidFill>
                          <a:effectLst/>
                        </a:rPr>
                        <a:t>Rx</a:t>
                      </a:r>
                      <a:r>
                        <a:rPr lang="de-AT" sz="800" dirty="0">
                          <a:solidFill>
                            <a:schemeClr val="tx1"/>
                          </a:solidFill>
                          <a:effectLst/>
                        </a:rPr>
                        <a:t>, </a:t>
                      </a:r>
                      <a:r>
                        <a:rPr lang="de-AT" sz="800" dirty="0" err="1">
                          <a:solidFill>
                            <a:schemeClr val="tx1"/>
                          </a:solidFill>
                          <a:effectLst/>
                        </a:rPr>
                        <a:t>moy</a:t>
                      </a:r>
                      <a:r>
                        <a:rPr lang="de-AT" sz="800" dirty="0">
                          <a:solidFill>
                            <a:schemeClr val="tx1"/>
                          </a:solidFill>
                          <a:effectLst/>
                        </a:rPr>
                        <a:t>, SD</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dirty="0">
                          <a:solidFill>
                            <a:schemeClr val="tx1"/>
                          </a:solidFill>
                          <a:effectLst/>
                        </a:rPr>
                        <a:t>1.86</a:t>
                      </a:r>
                      <a:endParaRPr lang="fr-CA" sz="1000" dirty="0">
                        <a:solidFill>
                          <a:schemeClr val="tx1"/>
                        </a:solidFill>
                        <a:effectLst/>
                      </a:endParaRPr>
                    </a:p>
                    <a:p>
                      <a:pPr algn="ctr"/>
                      <a:r>
                        <a:rPr lang="de-AT" sz="800" dirty="0">
                          <a:solidFill>
                            <a:schemeClr val="tx1"/>
                          </a:solidFill>
                          <a:effectLst/>
                        </a:rPr>
                        <a:t>(±1.76)</a:t>
                      </a:r>
                      <a:endParaRPr lang="fr-CA" sz="1000" dirty="0">
                        <a:solidFill>
                          <a:schemeClr val="tx1"/>
                        </a:solidFill>
                        <a:effectLst/>
                      </a:endParaRPr>
                    </a:p>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1.56</a:t>
                      </a:r>
                      <a:endParaRPr lang="fr-CA" sz="1000" dirty="0">
                        <a:solidFill>
                          <a:schemeClr val="tx1"/>
                        </a:solidFill>
                        <a:effectLst/>
                      </a:endParaRPr>
                    </a:p>
                    <a:p>
                      <a:pPr algn="ctr"/>
                      <a:r>
                        <a:rPr lang="de-AT" sz="800" dirty="0">
                          <a:solidFill>
                            <a:schemeClr val="tx1"/>
                          </a:solidFill>
                          <a:effectLst/>
                        </a:rPr>
                        <a:t>(±1.63)</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endParaRPr lang="de-AT" sz="800" dirty="0">
                        <a:solidFill>
                          <a:schemeClr val="tx1"/>
                        </a:solidFill>
                        <a:effectLst/>
                      </a:endParaRPr>
                    </a:p>
                    <a:p>
                      <a:pPr algn="ctr"/>
                      <a:r>
                        <a:rPr lang="de-AT" sz="800" dirty="0">
                          <a:solidFill>
                            <a:schemeClr val="tx1"/>
                          </a:solidFill>
                          <a:effectLst/>
                        </a:rPr>
                        <a:t>&lt;0.001</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343868089"/>
                  </a:ext>
                </a:extLst>
              </a:tr>
              <a:tr h="430021">
                <a:tc>
                  <a:txBody>
                    <a:bodyPr/>
                    <a:lstStyle/>
                    <a:p>
                      <a:pPr algn="ctr"/>
                      <a:r>
                        <a:rPr lang="de-AT" sz="800" dirty="0" err="1">
                          <a:solidFill>
                            <a:schemeClr val="tx1"/>
                          </a:solidFill>
                          <a:effectLst/>
                        </a:rPr>
                        <a:t>Nbr</a:t>
                      </a:r>
                      <a:r>
                        <a:rPr lang="de-AT" sz="800" dirty="0">
                          <a:solidFill>
                            <a:schemeClr val="tx1"/>
                          </a:solidFill>
                          <a:effectLst/>
                        </a:rPr>
                        <a:t> de </a:t>
                      </a:r>
                      <a:r>
                        <a:rPr lang="de-AT" sz="800" dirty="0" err="1">
                          <a:solidFill>
                            <a:schemeClr val="tx1"/>
                          </a:solidFill>
                          <a:effectLst/>
                        </a:rPr>
                        <a:t>comorbidités</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r>
                        <a:rPr lang="de-AT" sz="800" dirty="0">
                          <a:solidFill>
                            <a:schemeClr val="tx1"/>
                          </a:solidFill>
                          <a:effectLst/>
                        </a:rPr>
                        <a:t>&lt;0.05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04619972"/>
                  </a:ext>
                </a:extLst>
              </a:tr>
              <a:tr h="240865">
                <a:tc>
                  <a:txBody>
                    <a:bodyPr/>
                    <a:lstStyle/>
                    <a:p>
                      <a:pPr algn="ctr"/>
                      <a:r>
                        <a:rPr lang="de-AT" sz="800" b="0" dirty="0">
                          <a:solidFill>
                            <a:schemeClr val="tx1"/>
                          </a:solidFill>
                          <a:effectLst/>
                        </a:rPr>
                        <a:t>0</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339</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339</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205112738"/>
                  </a:ext>
                </a:extLst>
              </a:tr>
              <a:tr h="240865">
                <a:tc>
                  <a:txBody>
                    <a:bodyPr/>
                    <a:lstStyle/>
                    <a:p>
                      <a:pPr algn="ctr"/>
                      <a:r>
                        <a:rPr lang="de-AT" sz="800" b="0" dirty="0">
                          <a:solidFill>
                            <a:schemeClr val="tx1"/>
                          </a:solidFill>
                          <a:effectLst/>
                        </a:rPr>
                        <a:t>1-2</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720</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592</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1235978884"/>
                  </a:ext>
                </a:extLst>
              </a:tr>
              <a:tr h="240865">
                <a:tc>
                  <a:txBody>
                    <a:bodyPr/>
                    <a:lstStyle/>
                    <a:p>
                      <a:pPr algn="ctr"/>
                      <a:r>
                        <a:rPr lang="de-AT" sz="800" b="0" dirty="0">
                          <a:solidFill>
                            <a:schemeClr val="tx1"/>
                          </a:solidFill>
                          <a:effectLst/>
                        </a:rPr>
                        <a:t>3-4</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355</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296</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3116523478"/>
                  </a:ext>
                </a:extLst>
              </a:tr>
              <a:tr h="240865">
                <a:tc>
                  <a:txBody>
                    <a:bodyPr/>
                    <a:lstStyle/>
                    <a:p>
                      <a:pPr algn="ctr"/>
                      <a:r>
                        <a:rPr lang="de-AT" sz="800" b="0" dirty="0">
                          <a:solidFill>
                            <a:schemeClr val="tx1"/>
                          </a:solidFill>
                          <a:effectLst/>
                        </a:rPr>
                        <a:t>≥5</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152</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dirty="0">
                          <a:solidFill>
                            <a:schemeClr val="tx1"/>
                          </a:solidFill>
                          <a:effectLst/>
                        </a:rPr>
                        <a:t>113</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917369382"/>
                  </a:ext>
                </a:extLst>
              </a:tr>
              <a:tr h="344016">
                <a:tc>
                  <a:txBody>
                    <a:bodyPr/>
                    <a:lstStyle/>
                    <a:p>
                      <a:pPr algn="ctr"/>
                      <a:r>
                        <a:rPr lang="de-AT" sz="800" dirty="0" err="1">
                          <a:solidFill>
                            <a:schemeClr val="tx1"/>
                          </a:solidFill>
                          <a:effectLst/>
                        </a:rPr>
                        <a:t>Composition</a:t>
                      </a:r>
                      <a:r>
                        <a:rPr lang="de-AT" sz="800" dirty="0">
                          <a:solidFill>
                            <a:schemeClr val="tx1"/>
                          </a:solidFill>
                          <a:effectLst/>
                        </a:rPr>
                        <a:t> </a:t>
                      </a:r>
                      <a:r>
                        <a:rPr lang="de-AT" sz="800" dirty="0" err="1">
                          <a:solidFill>
                            <a:schemeClr val="tx1"/>
                          </a:solidFill>
                          <a:effectLst/>
                        </a:rPr>
                        <a:t>lithiase</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endParaRPr lang="de-AT" sz="800" dirty="0">
                        <a:solidFill>
                          <a:schemeClr val="tx1"/>
                        </a:solidFill>
                        <a:effectLst/>
                      </a:endParaRPr>
                    </a:p>
                    <a:p>
                      <a:pPr algn="ctr"/>
                      <a:r>
                        <a:rPr lang="de-AT" sz="800" dirty="0">
                          <a:solidFill>
                            <a:schemeClr val="tx1"/>
                          </a:solidFill>
                          <a:effectLst/>
                        </a:rPr>
                        <a:t>&gt;0.05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128776046"/>
                  </a:ext>
                </a:extLst>
              </a:tr>
              <a:tr h="361298">
                <a:tc>
                  <a:txBody>
                    <a:bodyPr/>
                    <a:lstStyle/>
                    <a:p>
                      <a:pPr algn="ctr"/>
                      <a:r>
                        <a:rPr lang="de-AT" sz="800" b="0" dirty="0">
                          <a:solidFill>
                            <a:schemeClr val="tx1"/>
                          </a:solidFill>
                          <a:effectLst/>
                        </a:rPr>
                        <a:t>Calcium Oxalate</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335</a:t>
                      </a:r>
                      <a:endParaRPr lang="fr-CA" sz="1000" dirty="0">
                        <a:solidFill>
                          <a:schemeClr val="tx1"/>
                        </a:solidFill>
                        <a:effectLst/>
                      </a:endParaRPr>
                    </a:p>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262</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1343871129"/>
                  </a:ext>
                </a:extLst>
              </a:tr>
              <a:tr h="361298">
                <a:tc>
                  <a:txBody>
                    <a:bodyPr/>
                    <a:lstStyle/>
                    <a:p>
                      <a:pPr algn="ctr"/>
                      <a:r>
                        <a:rPr lang="de-AT" sz="800" b="0" dirty="0">
                          <a:solidFill>
                            <a:schemeClr val="tx1"/>
                          </a:solidFill>
                          <a:effectLst/>
                        </a:rPr>
                        <a:t>Calcium Phosphate</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81</a:t>
                      </a:r>
                      <a:endParaRPr lang="fr-CA" sz="1000" dirty="0">
                        <a:solidFill>
                          <a:schemeClr val="tx1"/>
                        </a:solidFill>
                        <a:effectLst/>
                      </a:endParaRPr>
                    </a:p>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61</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860207949"/>
                  </a:ext>
                </a:extLst>
              </a:tr>
              <a:tr h="361298">
                <a:tc>
                  <a:txBody>
                    <a:bodyPr/>
                    <a:lstStyle/>
                    <a:p>
                      <a:pPr algn="ctr"/>
                      <a:r>
                        <a:rPr lang="de-AT" sz="800" b="0" dirty="0">
                          <a:solidFill>
                            <a:schemeClr val="tx1"/>
                          </a:solidFill>
                          <a:effectLst/>
                        </a:rPr>
                        <a:t>Uric Acid</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43</a:t>
                      </a:r>
                      <a:endParaRPr lang="fr-CA" sz="1000" dirty="0">
                        <a:solidFill>
                          <a:schemeClr val="tx1"/>
                        </a:solidFill>
                        <a:effectLst/>
                      </a:endParaRPr>
                    </a:p>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endParaRPr lang="de-AT" sz="800" dirty="0">
                        <a:solidFill>
                          <a:schemeClr val="tx1"/>
                        </a:solidFill>
                        <a:effectLst/>
                      </a:endParaRPr>
                    </a:p>
                    <a:p>
                      <a:pPr algn="ctr"/>
                      <a:r>
                        <a:rPr lang="de-AT" sz="800" dirty="0">
                          <a:solidFill>
                            <a:schemeClr val="tx1"/>
                          </a:solidFill>
                          <a:effectLst/>
                        </a:rPr>
                        <a:t>43</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231710695"/>
                  </a:ext>
                </a:extLst>
              </a:tr>
              <a:tr h="240865">
                <a:tc>
                  <a:txBody>
                    <a:bodyPr/>
                    <a:lstStyle/>
                    <a:p>
                      <a:pPr algn="ctr"/>
                      <a:r>
                        <a:rPr lang="de-AT" sz="800" b="0" dirty="0">
                          <a:solidFill>
                            <a:schemeClr val="tx1"/>
                          </a:solidFill>
                          <a:effectLst/>
                        </a:rPr>
                        <a:t>Mixed</a:t>
                      </a:r>
                      <a:endParaRPr lang="fr-CA" sz="1000" b="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80</a:t>
                      </a:r>
                      <a:endParaRPr lang="fr-CA" sz="1000">
                        <a:solidFill>
                          <a:schemeClr val="tx1"/>
                        </a:solidFill>
                        <a:effectLst/>
                      </a:endParaRPr>
                    </a:p>
                    <a:p>
                      <a:pPr algn="ctr"/>
                      <a:r>
                        <a:rPr lang="de-AT" sz="800">
                          <a:solidFill>
                            <a:schemeClr val="tx1"/>
                          </a:solidFill>
                          <a:effectLst/>
                        </a:rPr>
                        <a:t> </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de-AT" sz="800">
                          <a:solidFill>
                            <a:schemeClr val="tx1"/>
                          </a:solidFill>
                          <a:effectLst/>
                        </a:rPr>
                        <a:t>58</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tc>
                  <a:txBody>
                    <a:bodyPr/>
                    <a:lstStyle/>
                    <a:p>
                      <a:pPr algn="ctr"/>
                      <a:r>
                        <a:rPr lang="de-AT" sz="8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oFill/>
                  </a:tcPr>
                </a:tc>
                <a:extLst>
                  <a:ext uri="{0D108BD9-81ED-4DB2-BD59-A6C34878D82A}">
                    <a16:rowId xmlns:a16="http://schemas.microsoft.com/office/drawing/2014/main" val="3990589018"/>
                  </a:ext>
                </a:extLst>
              </a:tr>
            </a:tbl>
          </a:graphicData>
        </a:graphic>
      </p:graphicFrame>
      <p:graphicFrame>
        <p:nvGraphicFramePr>
          <p:cNvPr id="35" name="Tableau 34">
            <a:extLst>
              <a:ext uri="{FF2B5EF4-FFF2-40B4-BE49-F238E27FC236}">
                <a16:creationId xmlns:a16="http://schemas.microsoft.com/office/drawing/2014/main" id="{B8888DD9-290B-4789-89F1-8F6379326369}"/>
              </a:ext>
            </a:extLst>
          </p:cNvPr>
          <p:cNvGraphicFramePr>
            <a:graphicFrameLocks noGrp="1"/>
          </p:cNvGraphicFramePr>
          <p:nvPr>
            <p:extLst>
              <p:ext uri="{D42A27DB-BD31-4B8C-83A1-F6EECF244321}">
                <p14:modId xmlns:p14="http://schemas.microsoft.com/office/powerpoint/2010/main" val="1351437505"/>
              </p:ext>
            </p:extLst>
          </p:nvPr>
        </p:nvGraphicFramePr>
        <p:xfrm>
          <a:off x="8851973" y="2058055"/>
          <a:ext cx="2250654" cy="1518238"/>
        </p:xfrm>
        <a:graphic>
          <a:graphicData uri="http://schemas.openxmlformats.org/drawingml/2006/table">
            <a:tbl>
              <a:tblPr firstRow="1" firstCol="1" bandRow="1">
                <a:tableStyleId>{5C22544A-7EE6-4342-B048-85BDC9FD1C3A}</a:tableStyleId>
              </a:tblPr>
              <a:tblGrid>
                <a:gridCol w="910096">
                  <a:extLst>
                    <a:ext uri="{9D8B030D-6E8A-4147-A177-3AD203B41FA5}">
                      <a16:colId xmlns:a16="http://schemas.microsoft.com/office/drawing/2014/main" val="3690694938"/>
                    </a:ext>
                  </a:extLst>
                </a:gridCol>
                <a:gridCol w="321901">
                  <a:extLst>
                    <a:ext uri="{9D8B030D-6E8A-4147-A177-3AD203B41FA5}">
                      <a16:colId xmlns:a16="http://schemas.microsoft.com/office/drawing/2014/main" val="2706841707"/>
                    </a:ext>
                  </a:extLst>
                </a:gridCol>
                <a:gridCol w="643044">
                  <a:extLst>
                    <a:ext uri="{9D8B030D-6E8A-4147-A177-3AD203B41FA5}">
                      <a16:colId xmlns:a16="http://schemas.microsoft.com/office/drawing/2014/main" val="2151598190"/>
                    </a:ext>
                  </a:extLst>
                </a:gridCol>
                <a:gridCol w="375613">
                  <a:extLst>
                    <a:ext uri="{9D8B030D-6E8A-4147-A177-3AD203B41FA5}">
                      <a16:colId xmlns:a16="http://schemas.microsoft.com/office/drawing/2014/main" val="2816692828"/>
                    </a:ext>
                  </a:extLst>
                </a:gridCol>
              </a:tblGrid>
              <a:tr h="263286">
                <a:tc>
                  <a:txBody>
                    <a:bodyPr/>
                    <a:lstStyle/>
                    <a:p>
                      <a:pPr algn="l"/>
                      <a:endParaRPr lang="fr-CA" sz="8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a:solidFill>
                            <a:schemeClr val="tx1"/>
                          </a:solidFill>
                          <a:effectLst/>
                        </a:rPr>
                        <a:t>β</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a:solidFill>
                            <a:schemeClr val="tx1"/>
                          </a:solidFill>
                          <a:effectLst/>
                        </a:rPr>
                        <a:t>CI</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a:solidFill>
                            <a:schemeClr val="tx1"/>
                          </a:solidFill>
                          <a:effectLst/>
                        </a:rPr>
                        <a:t>p</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extLst>
                  <a:ext uri="{0D108BD9-81ED-4DB2-BD59-A6C34878D82A}">
                    <a16:rowId xmlns:a16="http://schemas.microsoft.com/office/drawing/2014/main" val="2134301673"/>
                  </a:ext>
                </a:extLst>
              </a:tr>
              <a:tr h="706218">
                <a:tc>
                  <a:txBody>
                    <a:bodyPr/>
                    <a:lstStyle/>
                    <a:p>
                      <a:pPr algn="ctr"/>
                      <a:r>
                        <a:rPr lang="en-CA" sz="800" dirty="0" err="1">
                          <a:solidFill>
                            <a:schemeClr val="tx1"/>
                          </a:solidFill>
                          <a:effectLst/>
                        </a:rPr>
                        <a:t>Maladie</a:t>
                      </a:r>
                      <a:r>
                        <a:rPr lang="en-CA" sz="800" dirty="0">
                          <a:solidFill>
                            <a:schemeClr val="tx1"/>
                          </a:solidFill>
                          <a:effectLst/>
                        </a:rPr>
                        <a:t> </a:t>
                      </a:r>
                      <a:r>
                        <a:rPr lang="en-CA" sz="800" dirty="0" err="1">
                          <a:solidFill>
                            <a:schemeClr val="tx1"/>
                          </a:solidFill>
                          <a:effectLst/>
                        </a:rPr>
                        <a:t>lithiasique</a:t>
                      </a:r>
                      <a:r>
                        <a:rPr lang="en-CA" sz="800" dirty="0">
                          <a:solidFill>
                            <a:schemeClr val="tx1"/>
                          </a:solidFill>
                          <a:effectLst/>
                        </a:rPr>
                        <a:t> bilateral (points)</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a:solidFill>
                            <a:schemeClr val="tx1"/>
                          </a:solidFill>
                          <a:effectLst/>
                        </a:rPr>
                        <a:t>-11.2</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a:solidFill>
                            <a:schemeClr val="tx1"/>
                          </a:solidFill>
                          <a:effectLst/>
                        </a:rPr>
                        <a:t>(-19.5 - -3.0)</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dirty="0">
                          <a:solidFill>
                            <a:schemeClr val="tx1"/>
                          </a:solidFill>
                          <a:effectLst/>
                        </a:rPr>
                        <a:t>&lt;0.05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extLst>
                  <a:ext uri="{0D108BD9-81ED-4DB2-BD59-A6C34878D82A}">
                    <a16:rowId xmlns:a16="http://schemas.microsoft.com/office/drawing/2014/main" val="724243574"/>
                  </a:ext>
                </a:extLst>
              </a:tr>
              <a:tr h="548734">
                <a:tc>
                  <a:txBody>
                    <a:bodyPr/>
                    <a:lstStyle/>
                    <a:p>
                      <a:pPr algn="ctr"/>
                      <a:r>
                        <a:rPr lang="en-US" sz="800" dirty="0" err="1">
                          <a:solidFill>
                            <a:schemeClr val="tx1"/>
                          </a:solidFill>
                          <a:effectLst/>
                        </a:rPr>
                        <a:t>Maladie</a:t>
                      </a:r>
                      <a:r>
                        <a:rPr lang="en-US" sz="800" dirty="0">
                          <a:solidFill>
                            <a:schemeClr val="tx1"/>
                          </a:solidFill>
                          <a:effectLst/>
                        </a:rPr>
                        <a:t> </a:t>
                      </a:r>
                      <a:r>
                        <a:rPr lang="en-US" sz="800" dirty="0" err="1">
                          <a:solidFill>
                            <a:schemeClr val="tx1"/>
                          </a:solidFill>
                          <a:effectLst/>
                        </a:rPr>
                        <a:t>lithiasique</a:t>
                      </a:r>
                      <a:r>
                        <a:rPr lang="en-US" sz="800" dirty="0">
                          <a:solidFill>
                            <a:schemeClr val="tx1"/>
                          </a:solidFill>
                          <a:effectLst/>
                        </a:rPr>
                        <a:t> unilateral (points)</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a:solidFill>
                            <a:schemeClr val="tx1"/>
                          </a:solidFill>
                          <a:effectLst/>
                        </a:rPr>
                        <a:t>-10.3</a:t>
                      </a:r>
                      <a:endParaRPr lang="fr-CA" sz="100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dirty="0">
                          <a:solidFill>
                            <a:schemeClr val="tx1"/>
                          </a:solidFill>
                          <a:effectLst/>
                        </a:rPr>
                        <a:t>(-18.5 - -2.1)</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tc>
                  <a:txBody>
                    <a:bodyPr/>
                    <a:lstStyle/>
                    <a:p>
                      <a:pPr algn="ctr"/>
                      <a:r>
                        <a:rPr lang="en-CA" sz="800" dirty="0">
                          <a:solidFill>
                            <a:schemeClr val="tx1"/>
                          </a:solidFill>
                          <a:effectLst/>
                        </a:rPr>
                        <a:t>&lt;0.05</a:t>
                      </a:r>
                      <a:endParaRPr lang="fr-CA" sz="1000" dirty="0">
                        <a:solidFill>
                          <a:schemeClr val="tx1"/>
                        </a:solidFill>
                        <a:effectLst/>
                        <a:latin typeface="Times New Roman" panose="02020603050405020304" pitchFamily="18" charset="0"/>
                        <a:ea typeface="Times New Roman" panose="02020603050405020304" pitchFamily="18" charset="0"/>
                      </a:endParaRPr>
                    </a:p>
                  </a:txBody>
                  <a:tcPr marL="14966" marR="14966" marT="0" marB="0" anchor="ctr">
                    <a:noFill/>
                  </a:tcPr>
                </a:tc>
                <a:extLst>
                  <a:ext uri="{0D108BD9-81ED-4DB2-BD59-A6C34878D82A}">
                    <a16:rowId xmlns:a16="http://schemas.microsoft.com/office/drawing/2014/main" val="3529222376"/>
                  </a:ext>
                </a:extLst>
              </a:tr>
            </a:tbl>
          </a:graphicData>
        </a:graphic>
      </p:graphicFrame>
      <p:pic>
        <p:nvPicPr>
          <p:cNvPr id="37" name="Image 36">
            <a:extLst>
              <a:ext uri="{FF2B5EF4-FFF2-40B4-BE49-F238E27FC236}">
                <a16:creationId xmlns:a16="http://schemas.microsoft.com/office/drawing/2014/main" id="{6FAD45C9-64BF-419B-A556-E014980A9992}"/>
              </a:ext>
            </a:extLst>
          </p:cNvPr>
          <p:cNvPicPr>
            <a:picLocks noChangeAspect="1"/>
          </p:cNvPicPr>
          <p:nvPr/>
        </p:nvPicPr>
        <p:blipFill>
          <a:blip r:embed="rId3"/>
          <a:stretch>
            <a:fillRect/>
          </a:stretch>
        </p:blipFill>
        <p:spPr>
          <a:xfrm>
            <a:off x="9195561" y="5498061"/>
            <a:ext cx="1734737" cy="700118"/>
          </a:xfrm>
          <a:prstGeom prst="rect">
            <a:avLst/>
          </a:prstGeom>
        </p:spPr>
      </p:pic>
    </p:spTree>
    <p:extLst>
      <p:ext uri="{BB962C8B-B14F-4D97-AF65-F5344CB8AC3E}">
        <p14:creationId xmlns:p14="http://schemas.microsoft.com/office/powerpoint/2010/main" val="353490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B965C41-7E1B-45F2-BB4A-BE9BC67064A0}"/>
              </a:ext>
            </a:extLst>
          </p:cNvPr>
          <p:cNvSpPr>
            <a:spLocks noGrp="1"/>
          </p:cNvSpPr>
          <p:nvPr>
            <p:ph type="ftr" sz="quarter" idx="15"/>
          </p:nvPr>
        </p:nvSpPr>
        <p:spPr/>
        <p:txBody>
          <a:bodyPr/>
          <a:lstStyle/>
          <a:p>
            <a:r>
              <a:rPr lang="fr-CA"/>
              <a:t>Université de Montréal</a:t>
            </a:r>
            <a:endParaRPr lang="fr-CA" dirty="0"/>
          </a:p>
        </p:txBody>
      </p:sp>
      <p:sp>
        <p:nvSpPr>
          <p:cNvPr id="5" name="Sous-titre 4">
            <a:extLst>
              <a:ext uri="{FF2B5EF4-FFF2-40B4-BE49-F238E27FC236}">
                <a16:creationId xmlns:a16="http://schemas.microsoft.com/office/drawing/2014/main" id="{B6BEC366-981E-4A20-9F2D-0F3603B9D570}"/>
              </a:ext>
            </a:extLst>
          </p:cNvPr>
          <p:cNvSpPr>
            <a:spLocks noGrp="1"/>
          </p:cNvSpPr>
          <p:nvPr>
            <p:ph type="subTitle" idx="1"/>
          </p:nvPr>
        </p:nvSpPr>
        <p:spPr/>
        <p:txBody>
          <a:bodyPr/>
          <a:lstStyle/>
          <a:p>
            <a:r>
              <a:rPr lang="fr-CA" dirty="0"/>
              <a:t>Information complémentaire, au besoin</a:t>
            </a:r>
          </a:p>
          <a:p>
            <a:endParaRPr lang="fr-CA" dirty="0"/>
          </a:p>
          <a:p>
            <a:r>
              <a:rPr lang="fr-CA" dirty="0">
                <a:hlinkClick r:id="rId2"/>
              </a:rPr>
              <a:t>brendanraizenne@gmail.com</a:t>
            </a:r>
            <a:endParaRPr lang="fr-CA" dirty="0"/>
          </a:p>
          <a:p>
            <a:endParaRPr lang="fr-CA" dirty="0"/>
          </a:p>
        </p:txBody>
      </p:sp>
      <p:sp>
        <p:nvSpPr>
          <p:cNvPr id="6" name="Titre 5">
            <a:extLst>
              <a:ext uri="{FF2B5EF4-FFF2-40B4-BE49-F238E27FC236}">
                <a16:creationId xmlns:a16="http://schemas.microsoft.com/office/drawing/2014/main" id="{A49699AA-5C5C-4C7D-AF0E-0F7B7C6E7888}"/>
              </a:ext>
            </a:extLst>
          </p:cNvPr>
          <p:cNvSpPr>
            <a:spLocks noGrp="1"/>
          </p:cNvSpPr>
          <p:nvPr>
            <p:ph type="ctrTitle"/>
          </p:nvPr>
        </p:nvSpPr>
        <p:spPr/>
        <p:txBody>
          <a:bodyPr>
            <a:normAutofit fontScale="90000"/>
          </a:bodyPr>
          <a:lstStyle/>
          <a:p>
            <a:r>
              <a:rPr lang="fr-CA" dirty="0"/>
              <a:t>Questions et discussions</a:t>
            </a:r>
          </a:p>
        </p:txBody>
      </p:sp>
      <p:grpSp>
        <p:nvGrpSpPr>
          <p:cNvPr id="13" name="LogoUdeM-bleu" hidden="1">
            <a:extLst>
              <a:ext uri="{FF2B5EF4-FFF2-40B4-BE49-F238E27FC236}">
                <a16:creationId xmlns:a16="http://schemas.microsoft.com/office/drawing/2014/main" id="{CCC5E7DB-CF22-41B0-93FB-38A835856752}"/>
              </a:ext>
            </a:extLst>
          </p:cNvPr>
          <p:cNvGrpSpPr/>
          <p:nvPr/>
        </p:nvGrpSpPr>
        <p:grpSpPr>
          <a:xfrm>
            <a:off x="11152618" y="6248027"/>
            <a:ext cx="873258" cy="335200"/>
            <a:chOff x="11152618" y="6248027"/>
            <a:chExt cx="873258" cy="335200"/>
          </a:xfrm>
        </p:grpSpPr>
        <p:sp>
          <p:nvSpPr>
            <p:cNvPr id="24" name="Forme libre : forme 23">
              <a:extLst>
                <a:ext uri="{FF2B5EF4-FFF2-40B4-BE49-F238E27FC236}">
                  <a16:creationId xmlns:a16="http://schemas.microsoft.com/office/drawing/2014/main" id="{3A7F571D-2308-4DDA-B5C7-EEC665A98965}"/>
                </a:ext>
              </a:extLst>
            </p:cNvPr>
            <p:cNvSpPr/>
            <p:nvPr/>
          </p:nvSpPr>
          <p:spPr>
            <a:xfrm>
              <a:off x="11804578" y="6248027"/>
              <a:ext cx="211535" cy="213343"/>
            </a:xfrm>
            <a:custGeom>
              <a:avLst/>
              <a:gdLst>
                <a:gd name="connsiteX0" fmla="*/ 89043 w 211534"/>
                <a:gd name="connsiteY0" fmla="*/ 161544 h 213342"/>
                <a:gd name="connsiteX1" fmla="*/ 89043 w 211534"/>
                <a:gd name="connsiteY1" fmla="*/ 210540 h 213342"/>
                <a:gd name="connsiteX2" fmla="*/ 89224 w 211534"/>
                <a:gd name="connsiteY2" fmla="*/ 212348 h 213342"/>
                <a:gd name="connsiteX3" fmla="*/ 87416 w 211534"/>
                <a:gd name="connsiteY3" fmla="*/ 212167 h 213342"/>
                <a:gd name="connsiteX4" fmla="*/ 63732 w 211534"/>
                <a:gd name="connsiteY4" fmla="*/ 212167 h 213342"/>
                <a:gd name="connsiteX5" fmla="*/ 61924 w 211534"/>
                <a:gd name="connsiteY5" fmla="*/ 212348 h 213342"/>
                <a:gd name="connsiteX6" fmla="*/ 62104 w 211534"/>
                <a:gd name="connsiteY6" fmla="*/ 210540 h 213342"/>
                <a:gd name="connsiteX7" fmla="*/ 62104 w 211534"/>
                <a:gd name="connsiteY7" fmla="*/ 165883 h 213342"/>
                <a:gd name="connsiteX8" fmla="*/ 45290 w 211534"/>
                <a:gd name="connsiteY8" fmla="*/ 146718 h 213342"/>
                <a:gd name="connsiteX9" fmla="*/ 28476 w 211534"/>
                <a:gd name="connsiteY9" fmla="*/ 165883 h 213342"/>
                <a:gd name="connsiteX10" fmla="*/ 28476 w 211534"/>
                <a:gd name="connsiteY10" fmla="*/ 210540 h 213342"/>
                <a:gd name="connsiteX11" fmla="*/ 28657 w 211534"/>
                <a:gd name="connsiteY11" fmla="*/ 212348 h 213342"/>
                <a:gd name="connsiteX12" fmla="*/ 26849 w 211534"/>
                <a:gd name="connsiteY12" fmla="*/ 212167 h 213342"/>
                <a:gd name="connsiteX13" fmla="*/ 3164 w 211534"/>
                <a:gd name="connsiteY13" fmla="*/ 212167 h 213342"/>
                <a:gd name="connsiteX14" fmla="*/ 1356 w 211534"/>
                <a:gd name="connsiteY14" fmla="*/ 212348 h 213342"/>
                <a:gd name="connsiteX15" fmla="*/ 1537 w 211534"/>
                <a:gd name="connsiteY15" fmla="*/ 210540 h 213342"/>
                <a:gd name="connsiteX16" fmla="*/ 1537 w 211534"/>
                <a:gd name="connsiteY16" fmla="*/ 165883 h 213342"/>
                <a:gd name="connsiteX17" fmla="*/ 45471 w 211534"/>
                <a:gd name="connsiteY17" fmla="*/ 121949 h 213342"/>
                <a:gd name="connsiteX18" fmla="*/ 72771 w 211534"/>
                <a:gd name="connsiteY18" fmla="*/ 131531 h 213342"/>
                <a:gd name="connsiteX19" fmla="*/ 73314 w 211534"/>
                <a:gd name="connsiteY19" fmla="*/ 133158 h 213342"/>
                <a:gd name="connsiteX20" fmla="*/ 73856 w 211534"/>
                <a:gd name="connsiteY20" fmla="*/ 131531 h 213342"/>
                <a:gd name="connsiteX21" fmla="*/ 76207 w 211534"/>
                <a:gd name="connsiteY21" fmla="*/ 129181 h 213342"/>
                <a:gd name="connsiteX22" fmla="*/ 77834 w 211534"/>
                <a:gd name="connsiteY22" fmla="*/ 128819 h 213342"/>
                <a:gd name="connsiteX23" fmla="*/ 76387 w 211534"/>
                <a:gd name="connsiteY23" fmla="*/ 128096 h 213342"/>
                <a:gd name="connsiteX24" fmla="*/ 65901 w 211534"/>
                <a:gd name="connsiteY24" fmla="*/ 100795 h 213342"/>
                <a:gd name="connsiteX25" fmla="*/ 65901 w 211534"/>
                <a:gd name="connsiteY25" fmla="*/ 3164 h 213342"/>
                <a:gd name="connsiteX26" fmla="*/ 65720 w 211534"/>
                <a:gd name="connsiteY26" fmla="*/ 1356 h 213342"/>
                <a:gd name="connsiteX27" fmla="*/ 67528 w 211534"/>
                <a:gd name="connsiteY27" fmla="*/ 1537 h 213342"/>
                <a:gd name="connsiteX28" fmla="*/ 91213 w 211534"/>
                <a:gd name="connsiteY28" fmla="*/ 1537 h 213342"/>
                <a:gd name="connsiteX29" fmla="*/ 93021 w 211534"/>
                <a:gd name="connsiteY29" fmla="*/ 1356 h 213342"/>
                <a:gd name="connsiteX30" fmla="*/ 92840 w 211534"/>
                <a:gd name="connsiteY30" fmla="*/ 3164 h 213342"/>
                <a:gd name="connsiteX31" fmla="*/ 92840 w 211534"/>
                <a:gd name="connsiteY31" fmla="*/ 100795 h 213342"/>
                <a:gd name="connsiteX32" fmla="*/ 106400 w 211534"/>
                <a:gd name="connsiteY32" fmla="*/ 116525 h 213342"/>
                <a:gd name="connsiteX33" fmla="*/ 119960 w 211534"/>
                <a:gd name="connsiteY33" fmla="*/ 100795 h 213342"/>
                <a:gd name="connsiteX34" fmla="*/ 119960 w 211534"/>
                <a:gd name="connsiteY34" fmla="*/ 3164 h 213342"/>
                <a:gd name="connsiteX35" fmla="*/ 119779 w 211534"/>
                <a:gd name="connsiteY35" fmla="*/ 1356 h 213342"/>
                <a:gd name="connsiteX36" fmla="*/ 121587 w 211534"/>
                <a:gd name="connsiteY36" fmla="*/ 1537 h 213342"/>
                <a:gd name="connsiteX37" fmla="*/ 145272 w 211534"/>
                <a:gd name="connsiteY37" fmla="*/ 1537 h 213342"/>
                <a:gd name="connsiteX38" fmla="*/ 147080 w 211534"/>
                <a:gd name="connsiteY38" fmla="*/ 1356 h 213342"/>
                <a:gd name="connsiteX39" fmla="*/ 146899 w 211534"/>
                <a:gd name="connsiteY39" fmla="*/ 3164 h 213342"/>
                <a:gd name="connsiteX40" fmla="*/ 146899 w 211534"/>
                <a:gd name="connsiteY40" fmla="*/ 100795 h 213342"/>
                <a:gd name="connsiteX41" fmla="*/ 136413 w 211534"/>
                <a:gd name="connsiteY41" fmla="*/ 128096 h 213342"/>
                <a:gd name="connsiteX42" fmla="*/ 134966 w 211534"/>
                <a:gd name="connsiteY42" fmla="*/ 128819 h 213342"/>
                <a:gd name="connsiteX43" fmla="*/ 136593 w 211534"/>
                <a:gd name="connsiteY43" fmla="*/ 129181 h 213342"/>
                <a:gd name="connsiteX44" fmla="*/ 138944 w 211534"/>
                <a:gd name="connsiteY44" fmla="*/ 131531 h 213342"/>
                <a:gd name="connsiteX45" fmla="*/ 139486 w 211534"/>
                <a:gd name="connsiteY45" fmla="*/ 133158 h 213342"/>
                <a:gd name="connsiteX46" fmla="*/ 140029 w 211534"/>
                <a:gd name="connsiteY46" fmla="*/ 131531 h 213342"/>
                <a:gd name="connsiteX47" fmla="*/ 167329 w 211534"/>
                <a:gd name="connsiteY47" fmla="*/ 121949 h 213342"/>
                <a:gd name="connsiteX48" fmla="*/ 211263 w 211534"/>
                <a:gd name="connsiteY48" fmla="*/ 165883 h 213342"/>
                <a:gd name="connsiteX49" fmla="*/ 211263 w 211534"/>
                <a:gd name="connsiteY49" fmla="*/ 210540 h 213342"/>
                <a:gd name="connsiteX50" fmla="*/ 211444 w 211534"/>
                <a:gd name="connsiteY50" fmla="*/ 212348 h 213342"/>
                <a:gd name="connsiteX51" fmla="*/ 209636 w 211534"/>
                <a:gd name="connsiteY51" fmla="*/ 212167 h 213342"/>
                <a:gd name="connsiteX52" fmla="*/ 185952 w 211534"/>
                <a:gd name="connsiteY52" fmla="*/ 212167 h 213342"/>
                <a:gd name="connsiteX53" fmla="*/ 184144 w 211534"/>
                <a:gd name="connsiteY53" fmla="*/ 212348 h 213342"/>
                <a:gd name="connsiteX54" fmla="*/ 184324 w 211534"/>
                <a:gd name="connsiteY54" fmla="*/ 210540 h 213342"/>
                <a:gd name="connsiteX55" fmla="*/ 184324 w 211534"/>
                <a:gd name="connsiteY55" fmla="*/ 165883 h 213342"/>
                <a:gd name="connsiteX56" fmla="*/ 167510 w 211534"/>
                <a:gd name="connsiteY56" fmla="*/ 146718 h 213342"/>
                <a:gd name="connsiteX57" fmla="*/ 150696 w 211534"/>
                <a:gd name="connsiteY57" fmla="*/ 165883 h 213342"/>
                <a:gd name="connsiteX58" fmla="*/ 150696 w 211534"/>
                <a:gd name="connsiteY58" fmla="*/ 210540 h 213342"/>
                <a:gd name="connsiteX59" fmla="*/ 150877 w 211534"/>
                <a:gd name="connsiteY59" fmla="*/ 212348 h 213342"/>
                <a:gd name="connsiteX60" fmla="*/ 149069 w 211534"/>
                <a:gd name="connsiteY60" fmla="*/ 212167 h 213342"/>
                <a:gd name="connsiteX61" fmla="*/ 125384 w 211534"/>
                <a:gd name="connsiteY61" fmla="*/ 212167 h 213342"/>
                <a:gd name="connsiteX62" fmla="*/ 123576 w 211534"/>
                <a:gd name="connsiteY62" fmla="*/ 212348 h 213342"/>
                <a:gd name="connsiteX63" fmla="*/ 123757 w 211534"/>
                <a:gd name="connsiteY63" fmla="*/ 210540 h 213342"/>
                <a:gd name="connsiteX64" fmla="*/ 123757 w 211534"/>
                <a:gd name="connsiteY64" fmla="*/ 161544 h 213342"/>
                <a:gd name="connsiteX65" fmla="*/ 106400 w 211534"/>
                <a:gd name="connsiteY65" fmla="*/ 141656 h 213342"/>
                <a:gd name="connsiteX66" fmla="*/ 89043 w 211534"/>
                <a:gd name="connsiteY66" fmla="*/ 161544 h 21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11534" h="213342">
                  <a:moveTo>
                    <a:pt x="89043" y="161544"/>
                  </a:moveTo>
                  <a:lnTo>
                    <a:pt x="89043" y="210540"/>
                  </a:lnTo>
                  <a:lnTo>
                    <a:pt x="89224" y="212348"/>
                  </a:lnTo>
                  <a:lnTo>
                    <a:pt x="87416" y="212167"/>
                  </a:lnTo>
                  <a:lnTo>
                    <a:pt x="63732" y="212167"/>
                  </a:lnTo>
                  <a:lnTo>
                    <a:pt x="61924" y="212348"/>
                  </a:lnTo>
                  <a:lnTo>
                    <a:pt x="62104" y="210540"/>
                  </a:lnTo>
                  <a:lnTo>
                    <a:pt x="62104" y="165883"/>
                  </a:lnTo>
                  <a:cubicBezTo>
                    <a:pt x="62104" y="152865"/>
                    <a:pt x="54692" y="146718"/>
                    <a:pt x="45290" y="146718"/>
                  </a:cubicBezTo>
                  <a:cubicBezTo>
                    <a:pt x="36069" y="146718"/>
                    <a:pt x="28476" y="152865"/>
                    <a:pt x="28476" y="165883"/>
                  </a:cubicBezTo>
                  <a:lnTo>
                    <a:pt x="28476" y="210540"/>
                  </a:lnTo>
                  <a:lnTo>
                    <a:pt x="28657" y="212348"/>
                  </a:lnTo>
                  <a:lnTo>
                    <a:pt x="26849" y="212167"/>
                  </a:lnTo>
                  <a:lnTo>
                    <a:pt x="3164" y="212167"/>
                  </a:lnTo>
                  <a:lnTo>
                    <a:pt x="1356" y="212348"/>
                  </a:lnTo>
                  <a:lnTo>
                    <a:pt x="1537" y="210540"/>
                  </a:lnTo>
                  <a:lnTo>
                    <a:pt x="1537" y="165883"/>
                  </a:lnTo>
                  <a:cubicBezTo>
                    <a:pt x="1537" y="141656"/>
                    <a:pt x="21244" y="121949"/>
                    <a:pt x="45471" y="121949"/>
                  </a:cubicBezTo>
                  <a:cubicBezTo>
                    <a:pt x="55776" y="121949"/>
                    <a:pt x="65359" y="125565"/>
                    <a:pt x="72771" y="131531"/>
                  </a:cubicBezTo>
                  <a:lnTo>
                    <a:pt x="73314" y="133158"/>
                  </a:lnTo>
                  <a:lnTo>
                    <a:pt x="73856" y="131531"/>
                  </a:lnTo>
                  <a:cubicBezTo>
                    <a:pt x="74579" y="130627"/>
                    <a:pt x="75483" y="129904"/>
                    <a:pt x="76207" y="129181"/>
                  </a:cubicBezTo>
                  <a:lnTo>
                    <a:pt x="77834" y="128819"/>
                  </a:lnTo>
                  <a:lnTo>
                    <a:pt x="76387" y="128096"/>
                  </a:lnTo>
                  <a:cubicBezTo>
                    <a:pt x="69879" y="120864"/>
                    <a:pt x="65901" y="111282"/>
                    <a:pt x="65901" y="100795"/>
                  </a:cubicBezTo>
                  <a:lnTo>
                    <a:pt x="65901" y="3164"/>
                  </a:lnTo>
                  <a:lnTo>
                    <a:pt x="65720" y="1356"/>
                  </a:lnTo>
                  <a:lnTo>
                    <a:pt x="67528" y="1537"/>
                  </a:lnTo>
                  <a:lnTo>
                    <a:pt x="91213" y="1537"/>
                  </a:lnTo>
                  <a:lnTo>
                    <a:pt x="93021" y="1356"/>
                  </a:lnTo>
                  <a:lnTo>
                    <a:pt x="92840" y="3164"/>
                  </a:lnTo>
                  <a:lnTo>
                    <a:pt x="92840" y="100795"/>
                  </a:lnTo>
                  <a:cubicBezTo>
                    <a:pt x="92840" y="111462"/>
                    <a:pt x="98987" y="116525"/>
                    <a:pt x="106400" y="116525"/>
                  </a:cubicBezTo>
                  <a:cubicBezTo>
                    <a:pt x="113994" y="116525"/>
                    <a:pt x="119960" y="111462"/>
                    <a:pt x="119960" y="100795"/>
                  </a:cubicBezTo>
                  <a:lnTo>
                    <a:pt x="119960" y="3164"/>
                  </a:lnTo>
                  <a:lnTo>
                    <a:pt x="119779" y="1356"/>
                  </a:lnTo>
                  <a:lnTo>
                    <a:pt x="121587" y="1537"/>
                  </a:lnTo>
                  <a:lnTo>
                    <a:pt x="145272" y="1537"/>
                  </a:lnTo>
                  <a:lnTo>
                    <a:pt x="147080" y="1356"/>
                  </a:lnTo>
                  <a:lnTo>
                    <a:pt x="146899" y="3164"/>
                  </a:lnTo>
                  <a:lnTo>
                    <a:pt x="146899" y="100795"/>
                  </a:lnTo>
                  <a:cubicBezTo>
                    <a:pt x="146899" y="111282"/>
                    <a:pt x="142921" y="120864"/>
                    <a:pt x="136413" y="128096"/>
                  </a:cubicBezTo>
                  <a:lnTo>
                    <a:pt x="134966" y="128819"/>
                  </a:lnTo>
                  <a:lnTo>
                    <a:pt x="136593" y="129181"/>
                  </a:lnTo>
                  <a:cubicBezTo>
                    <a:pt x="137497" y="129904"/>
                    <a:pt x="138221" y="130808"/>
                    <a:pt x="138944" y="131531"/>
                  </a:cubicBezTo>
                  <a:lnTo>
                    <a:pt x="139486" y="133158"/>
                  </a:lnTo>
                  <a:lnTo>
                    <a:pt x="140029" y="131531"/>
                  </a:lnTo>
                  <a:cubicBezTo>
                    <a:pt x="147622" y="125565"/>
                    <a:pt x="157024" y="121949"/>
                    <a:pt x="167329" y="121949"/>
                  </a:cubicBezTo>
                  <a:cubicBezTo>
                    <a:pt x="191556" y="121949"/>
                    <a:pt x="211263" y="141656"/>
                    <a:pt x="211263" y="165883"/>
                  </a:cubicBezTo>
                  <a:lnTo>
                    <a:pt x="211263" y="210540"/>
                  </a:lnTo>
                  <a:lnTo>
                    <a:pt x="211444" y="212348"/>
                  </a:lnTo>
                  <a:lnTo>
                    <a:pt x="209636" y="212167"/>
                  </a:lnTo>
                  <a:lnTo>
                    <a:pt x="185952" y="212167"/>
                  </a:lnTo>
                  <a:lnTo>
                    <a:pt x="184144" y="212348"/>
                  </a:lnTo>
                  <a:lnTo>
                    <a:pt x="184324" y="210540"/>
                  </a:lnTo>
                  <a:lnTo>
                    <a:pt x="184324" y="165883"/>
                  </a:lnTo>
                  <a:cubicBezTo>
                    <a:pt x="184324" y="152865"/>
                    <a:pt x="176912" y="146718"/>
                    <a:pt x="167510" y="146718"/>
                  </a:cubicBezTo>
                  <a:cubicBezTo>
                    <a:pt x="158289" y="146718"/>
                    <a:pt x="150696" y="152865"/>
                    <a:pt x="150696" y="165883"/>
                  </a:cubicBezTo>
                  <a:lnTo>
                    <a:pt x="150696" y="210540"/>
                  </a:lnTo>
                  <a:lnTo>
                    <a:pt x="150877" y="212348"/>
                  </a:lnTo>
                  <a:lnTo>
                    <a:pt x="149069" y="212167"/>
                  </a:lnTo>
                  <a:lnTo>
                    <a:pt x="125384" y="212167"/>
                  </a:lnTo>
                  <a:lnTo>
                    <a:pt x="123576" y="212348"/>
                  </a:lnTo>
                  <a:lnTo>
                    <a:pt x="123757" y="210540"/>
                  </a:lnTo>
                  <a:lnTo>
                    <a:pt x="123757" y="161544"/>
                  </a:lnTo>
                  <a:cubicBezTo>
                    <a:pt x="123757" y="147984"/>
                    <a:pt x="115982" y="141656"/>
                    <a:pt x="106400" y="141656"/>
                  </a:cubicBezTo>
                  <a:cubicBezTo>
                    <a:pt x="96637" y="141475"/>
                    <a:pt x="89043" y="147984"/>
                    <a:pt x="89043" y="161544"/>
                  </a:cubicBezTo>
                  <a:close/>
                </a:path>
              </a:pathLst>
            </a:custGeom>
            <a:solidFill>
              <a:srgbClr val="0057AC"/>
            </a:solidFill>
            <a:ln w="9525" cap="flat">
              <a:noFill/>
              <a:prstDash val="solid"/>
              <a:miter/>
            </a:ln>
          </p:spPr>
          <p:txBody>
            <a:bodyPr rtlCol="0" anchor="ctr"/>
            <a:lstStyle/>
            <a:p>
              <a:endParaRPr lang="fr-CA"/>
            </a:p>
          </p:txBody>
        </p:sp>
        <p:sp>
          <p:nvSpPr>
            <p:cNvPr id="25" name="Forme libre : forme 24">
              <a:extLst>
                <a:ext uri="{FF2B5EF4-FFF2-40B4-BE49-F238E27FC236}">
                  <a16:creationId xmlns:a16="http://schemas.microsoft.com/office/drawing/2014/main" id="{8E6297C2-C834-45FC-A11E-3B4E8EC2CC67}"/>
                </a:ext>
              </a:extLst>
            </p:cNvPr>
            <p:cNvSpPr/>
            <p:nvPr/>
          </p:nvSpPr>
          <p:spPr>
            <a:xfrm>
              <a:off x="11309551" y="6489031"/>
              <a:ext cx="74127" cy="94015"/>
            </a:xfrm>
            <a:custGeom>
              <a:avLst/>
              <a:gdLst>
                <a:gd name="connsiteX0" fmla="*/ 48544 w 74127"/>
                <a:gd name="connsiteY0" fmla="*/ 80184 h 94015"/>
                <a:gd name="connsiteX1" fmla="*/ 34261 w 74127"/>
                <a:gd name="connsiteY1" fmla="*/ 85247 h 94015"/>
                <a:gd name="connsiteX2" fmla="*/ 18351 w 74127"/>
                <a:gd name="connsiteY2" fmla="*/ 62104 h 94015"/>
                <a:gd name="connsiteX3" fmla="*/ 34261 w 74127"/>
                <a:gd name="connsiteY3" fmla="*/ 36612 h 94015"/>
                <a:gd name="connsiteX4" fmla="*/ 48725 w 74127"/>
                <a:gd name="connsiteY4" fmla="*/ 42578 h 94015"/>
                <a:gd name="connsiteX5" fmla="*/ 48725 w 74127"/>
                <a:gd name="connsiteY5" fmla="*/ 80184 h 94015"/>
                <a:gd name="connsiteX6" fmla="*/ 48544 w 74127"/>
                <a:gd name="connsiteY6" fmla="*/ 91755 h 94015"/>
                <a:gd name="connsiteX7" fmla="*/ 73675 w 74127"/>
                <a:gd name="connsiteY7" fmla="*/ 91755 h 94015"/>
                <a:gd name="connsiteX8" fmla="*/ 73675 w 74127"/>
                <a:gd name="connsiteY8" fmla="*/ 89043 h 94015"/>
                <a:gd name="connsiteX9" fmla="*/ 64455 w 74127"/>
                <a:gd name="connsiteY9" fmla="*/ 86874 h 94015"/>
                <a:gd name="connsiteX10" fmla="*/ 64455 w 74127"/>
                <a:gd name="connsiteY10" fmla="*/ 1356 h 94015"/>
                <a:gd name="connsiteX11" fmla="*/ 38601 w 74127"/>
                <a:gd name="connsiteY11" fmla="*/ 1356 h 94015"/>
                <a:gd name="connsiteX12" fmla="*/ 38601 w 74127"/>
                <a:gd name="connsiteY12" fmla="*/ 4249 h 94015"/>
                <a:gd name="connsiteX13" fmla="*/ 48544 w 74127"/>
                <a:gd name="connsiteY13" fmla="*/ 6961 h 94015"/>
                <a:gd name="connsiteX14" fmla="*/ 48544 w 74127"/>
                <a:gd name="connsiteY14" fmla="*/ 35889 h 94015"/>
                <a:gd name="connsiteX15" fmla="*/ 28657 w 74127"/>
                <a:gd name="connsiteY15" fmla="*/ 29199 h 94015"/>
                <a:gd name="connsiteX16" fmla="*/ 1356 w 74127"/>
                <a:gd name="connsiteY16" fmla="*/ 62104 h 94015"/>
                <a:gd name="connsiteX17" fmla="*/ 28837 w 74127"/>
                <a:gd name="connsiteY17" fmla="*/ 93021 h 94015"/>
                <a:gd name="connsiteX18" fmla="*/ 48544 w 74127"/>
                <a:gd name="connsiteY18" fmla="*/ 85608 h 94015"/>
                <a:gd name="connsiteX19" fmla="*/ 48544 w 74127"/>
                <a:gd name="connsiteY19" fmla="*/ 91755 h 9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127" h="94015">
                  <a:moveTo>
                    <a:pt x="48544" y="80184"/>
                  </a:moveTo>
                  <a:cubicBezTo>
                    <a:pt x="45109" y="82896"/>
                    <a:pt x="40770" y="85247"/>
                    <a:pt x="34261" y="85247"/>
                  </a:cubicBezTo>
                  <a:cubicBezTo>
                    <a:pt x="25583" y="85247"/>
                    <a:pt x="18351" y="78919"/>
                    <a:pt x="18351" y="62104"/>
                  </a:cubicBezTo>
                  <a:cubicBezTo>
                    <a:pt x="18351" y="44567"/>
                    <a:pt x="24317" y="36612"/>
                    <a:pt x="34261" y="36612"/>
                  </a:cubicBezTo>
                  <a:cubicBezTo>
                    <a:pt x="40951" y="36612"/>
                    <a:pt x="45471" y="38962"/>
                    <a:pt x="48725" y="42578"/>
                  </a:cubicBezTo>
                  <a:lnTo>
                    <a:pt x="48725" y="80184"/>
                  </a:lnTo>
                  <a:close/>
                  <a:moveTo>
                    <a:pt x="48544" y="91755"/>
                  </a:moveTo>
                  <a:lnTo>
                    <a:pt x="73675" y="91755"/>
                  </a:lnTo>
                  <a:lnTo>
                    <a:pt x="73675" y="89043"/>
                  </a:lnTo>
                  <a:lnTo>
                    <a:pt x="64455" y="86874"/>
                  </a:lnTo>
                  <a:lnTo>
                    <a:pt x="64455" y="1356"/>
                  </a:lnTo>
                  <a:lnTo>
                    <a:pt x="38601" y="1356"/>
                  </a:lnTo>
                  <a:lnTo>
                    <a:pt x="38601" y="4249"/>
                  </a:lnTo>
                  <a:lnTo>
                    <a:pt x="48544" y="6961"/>
                  </a:lnTo>
                  <a:lnTo>
                    <a:pt x="48544" y="35889"/>
                  </a:lnTo>
                  <a:cubicBezTo>
                    <a:pt x="44205" y="32273"/>
                    <a:pt x="37516" y="29199"/>
                    <a:pt x="28657" y="29199"/>
                  </a:cubicBezTo>
                  <a:cubicBezTo>
                    <a:pt x="12927" y="29199"/>
                    <a:pt x="1356" y="42940"/>
                    <a:pt x="1356" y="62104"/>
                  </a:cubicBezTo>
                  <a:cubicBezTo>
                    <a:pt x="1356" y="81631"/>
                    <a:pt x="12023" y="93021"/>
                    <a:pt x="28837" y="93021"/>
                  </a:cubicBezTo>
                  <a:cubicBezTo>
                    <a:pt x="36973" y="93021"/>
                    <a:pt x="43844" y="89947"/>
                    <a:pt x="48544" y="85608"/>
                  </a:cubicBezTo>
                  <a:lnTo>
                    <a:pt x="48544" y="91755"/>
                  </a:lnTo>
                  <a:close/>
                </a:path>
              </a:pathLst>
            </a:custGeom>
            <a:solidFill>
              <a:srgbClr val="0057AC"/>
            </a:solidFill>
            <a:ln w="9525" cap="flat">
              <a:noFill/>
              <a:prstDash val="solid"/>
              <a:miter/>
            </a:ln>
          </p:spPr>
          <p:txBody>
            <a:bodyPr rtlCol="0" anchor="ctr"/>
            <a:lstStyle/>
            <a:p>
              <a:endParaRPr lang="fr-CA"/>
            </a:p>
          </p:txBody>
        </p:sp>
        <p:sp>
          <p:nvSpPr>
            <p:cNvPr id="26" name="Forme libre : forme 25">
              <a:extLst>
                <a:ext uri="{FF2B5EF4-FFF2-40B4-BE49-F238E27FC236}">
                  <a16:creationId xmlns:a16="http://schemas.microsoft.com/office/drawing/2014/main" id="{A5CB0773-A678-42D4-91A8-662AAC16C507}"/>
                </a:ext>
              </a:extLst>
            </p:cNvPr>
            <p:cNvSpPr/>
            <p:nvPr/>
          </p:nvSpPr>
          <p:spPr>
            <a:xfrm>
              <a:off x="11485287" y="6489031"/>
              <a:ext cx="110287" cy="92207"/>
            </a:xfrm>
            <a:custGeom>
              <a:avLst/>
              <a:gdLst>
                <a:gd name="connsiteX0" fmla="*/ 109293 w 110287"/>
                <a:gd name="connsiteY0" fmla="*/ 1356 h 92207"/>
                <a:gd name="connsiteX1" fmla="*/ 109293 w 110287"/>
                <a:gd name="connsiteY1" fmla="*/ 4068 h 92207"/>
                <a:gd name="connsiteX2" fmla="*/ 99711 w 110287"/>
                <a:gd name="connsiteY2" fmla="*/ 6599 h 92207"/>
                <a:gd name="connsiteX3" fmla="*/ 99711 w 110287"/>
                <a:gd name="connsiteY3" fmla="*/ 86512 h 92207"/>
                <a:gd name="connsiteX4" fmla="*/ 109293 w 110287"/>
                <a:gd name="connsiteY4" fmla="*/ 88863 h 92207"/>
                <a:gd name="connsiteX5" fmla="*/ 109293 w 110287"/>
                <a:gd name="connsiteY5" fmla="*/ 91755 h 92207"/>
                <a:gd name="connsiteX6" fmla="*/ 69879 w 110287"/>
                <a:gd name="connsiteY6" fmla="*/ 91755 h 92207"/>
                <a:gd name="connsiteX7" fmla="*/ 69879 w 110287"/>
                <a:gd name="connsiteY7" fmla="*/ 88863 h 92207"/>
                <a:gd name="connsiteX8" fmla="*/ 82535 w 110287"/>
                <a:gd name="connsiteY8" fmla="*/ 86512 h 92207"/>
                <a:gd name="connsiteX9" fmla="*/ 82535 w 110287"/>
                <a:gd name="connsiteY9" fmla="*/ 22871 h 92207"/>
                <a:gd name="connsiteX10" fmla="*/ 53245 w 110287"/>
                <a:gd name="connsiteY10" fmla="*/ 91755 h 92207"/>
                <a:gd name="connsiteX11" fmla="*/ 46375 w 110287"/>
                <a:gd name="connsiteY11" fmla="*/ 91755 h 92207"/>
                <a:gd name="connsiteX12" fmla="*/ 17628 w 110287"/>
                <a:gd name="connsiteY12" fmla="*/ 22509 h 92207"/>
                <a:gd name="connsiteX13" fmla="*/ 17628 w 110287"/>
                <a:gd name="connsiteY13" fmla="*/ 86512 h 92207"/>
                <a:gd name="connsiteX14" fmla="*/ 29741 w 110287"/>
                <a:gd name="connsiteY14" fmla="*/ 88501 h 92207"/>
                <a:gd name="connsiteX15" fmla="*/ 29741 w 110287"/>
                <a:gd name="connsiteY15" fmla="*/ 91755 h 92207"/>
                <a:gd name="connsiteX16" fmla="*/ 1356 w 110287"/>
                <a:gd name="connsiteY16" fmla="*/ 91755 h 92207"/>
                <a:gd name="connsiteX17" fmla="*/ 1356 w 110287"/>
                <a:gd name="connsiteY17" fmla="*/ 88863 h 92207"/>
                <a:gd name="connsiteX18" fmla="*/ 9311 w 110287"/>
                <a:gd name="connsiteY18" fmla="*/ 86512 h 92207"/>
                <a:gd name="connsiteX19" fmla="*/ 9311 w 110287"/>
                <a:gd name="connsiteY19" fmla="*/ 6418 h 92207"/>
                <a:gd name="connsiteX20" fmla="*/ 1356 w 110287"/>
                <a:gd name="connsiteY20" fmla="*/ 4068 h 92207"/>
                <a:gd name="connsiteX21" fmla="*/ 1356 w 110287"/>
                <a:gd name="connsiteY21" fmla="*/ 1356 h 92207"/>
                <a:gd name="connsiteX22" fmla="*/ 26668 w 110287"/>
                <a:gd name="connsiteY22" fmla="*/ 1356 h 92207"/>
                <a:gd name="connsiteX23" fmla="*/ 54692 w 110287"/>
                <a:gd name="connsiteY23" fmla="*/ 70602 h 92207"/>
                <a:gd name="connsiteX24" fmla="*/ 83619 w 110287"/>
                <a:gd name="connsiteY24" fmla="*/ 1356 h 9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287" h="92207">
                  <a:moveTo>
                    <a:pt x="109293" y="1356"/>
                  </a:moveTo>
                  <a:lnTo>
                    <a:pt x="109293" y="4068"/>
                  </a:lnTo>
                  <a:lnTo>
                    <a:pt x="99711" y="6599"/>
                  </a:lnTo>
                  <a:lnTo>
                    <a:pt x="99711" y="86512"/>
                  </a:lnTo>
                  <a:lnTo>
                    <a:pt x="109293" y="88863"/>
                  </a:lnTo>
                  <a:lnTo>
                    <a:pt x="109293" y="91755"/>
                  </a:lnTo>
                  <a:lnTo>
                    <a:pt x="69879" y="91755"/>
                  </a:lnTo>
                  <a:lnTo>
                    <a:pt x="69879" y="88863"/>
                  </a:lnTo>
                  <a:lnTo>
                    <a:pt x="82535" y="86512"/>
                  </a:lnTo>
                  <a:lnTo>
                    <a:pt x="82535" y="22871"/>
                  </a:lnTo>
                  <a:lnTo>
                    <a:pt x="53245" y="91755"/>
                  </a:lnTo>
                  <a:lnTo>
                    <a:pt x="46375" y="91755"/>
                  </a:lnTo>
                  <a:lnTo>
                    <a:pt x="17628" y="22509"/>
                  </a:lnTo>
                  <a:lnTo>
                    <a:pt x="17628" y="86512"/>
                  </a:lnTo>
                  <a:lnTo>
                    <a:pt x="29741" y="88501"/>
                  </a:lnTo>
                  <a:lnTo>
                    <a:pt x="29741" y="91755"/>
                  </a:lnTo>
                  <a:lnTo>
                    <a:pt x="1356" y="91755"/>
                  </a:lnTo>
                  <a:lnTo>
                    <a:pt x="1356" y="88863"/>
                  </a:lnTo>
                  <a:lnTo>
                    <a:pt x="9311" y="86512"/>
                  </a:lnTo>
                  <a:lnTo>
                    <a:pt x="9311" y="6418"/>
                  </a:lnTo>
                  <a:lnTo>
                    <a:pt x="1356" y="4068"/>
                  </a:lnTo>
                  <a:lnTo>
                    <a:pt x="1356" y="1356"/>
                  </a:lnTo>
                  <a:lnTo>
                    <a:pt x="26668" y="1356"/>
                  </a:lnTo>
                  <a:lnTo>
                    <a:pt x="54692" y="70602"/>
                  </a:lnTo>
                  <a:lnTo>
                    <a:pt x="83619" y="1356"/>
                  </a:lnTo>
                  <a:close/>
                </a:path>
              </a:pathLst>
            </a:custGeom>
            <a:solidFill>
              <a:srgbClr val="0057AC"/>
            </a:solidFill>
            <a:ln w="9525" cap="flat">
              <a:noFill/>
              <a:prstDash val="solid"/>
              <a:miter/>
            </a:ln>
          </p:spPr>
          <p:txBody>
            <a:bodyPr rtlCol="0" anchor="ctr"/>
            <a:lstStyle/>
            <a:p>
              <a:endParaRPr lang="fr-CA"/>
            </a:p>
          </p:txBody>
        </p:sp>
        <p:sp>
          <p:nvSpPr>
            <p:cNvPr id="27" name="Forme libre : forme 26">
              <a:extLst>
                <a:ext uri="{FF2B5EF4-FFF2-40B4-BE49-F238E27FC236}">
                  <a16:creationId xmlns:a16="http://schemas.microsoft.com/office/drawing/2014/main" id="{BC1507C9-EC22-49FB-8092-597B6496F9B5}"/>
                </a:ext>
              </a:extLst>
            </p:cNvPr>
            <p:cNvSpPr/>
            <p:nvPr/>
          </p:nvSpPr>
          <p:spPr>
            <a:xfrm>
              <a:off x="11598829" y="6516874"/>
              <a:ext cx="68704" cy="65088"/>
            </a:xfrm>
            <a:custGeom>
              <a:avLst/>
              <a:gdLst>
                <a:gd name="connsiteX0" fmla="*/ 35165 w 68703"/>
                <a:gd name="connsiteY0" fmla="*/ 5876 h 65087"/>
                <a:gd name="connsiteX1" fmla="*/ 51618 w 68703"/>
                <a:gd name="connsiteY1" fmla="*/ 33177 h 65087"/>
                <a:gd name="connsiteX2" fmla="*/ 35165 w 68703"/>
                <a:gd name="connsiteY2" fmla="*/ 60839 h 65087"/>
                <a:gd name="connsiteX3" fmla="*/ 18713 w 68703"/>
                <a:gd name="connsiteY3" fmla="*/ 33177 h 65087"/>
                <a:gd name="connsiteX4" fmla="*/ 35165 w 68703"/>
                <a:gd name="connsiteY4" fmla="*/ 5876 h 65087"/>
                <a:gd name="connsiteX5" fmla="*/ 35165 w 68703"/>
                <a:gd name="connsiteY5" fmla="*/ 1356 h 65087"/>
                <a:gd name="connsiteX6" fmla="*/ 1356 w 68703"/>
                <a:gd name="connsiteY6" fmla="*/ 33357 h 65087"/>
                <a:gd name="connsiteX7" fmla="*/ 35165 w 68703"/>
                <a:gd name="connsiteY7" fmla="*/ 65359 h 65087"/>
                <a:gd name="connsiteX8" fmla="*/ 68975 w 68703"/>
                <a:gd name="connsiteY8" fmla="*/ 33357 h 65087"/>
                <a:gd name="connsiteX9" fmla="*/ 35165 w 68703"/>
                <a:gd name="connsiteY9" fmla="*/ 1356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03" h="65087">
                  <a:moveTo>
                    <a:pt x="35165" y="5876"/>
                  </a:moveTo>
                  <a:cubicBezTo>
                    <a:pt x="46013" y="5876"/>
                    <a:pt x="51618" y="17989"/>
                    <a:pt x="51618" y="33177"/>
                  </a:cubicBezTo>
                  <a:cubicBezTo>
                    <a:pt x="51618" y="48364"/>
                    <a:pt x="45832" y="60839"/>
                    <a:pt x="35165" y="60839"/>
                  </a:cubicBezTo>
                  <a:cubicBezTo>
                    <a:pt x="24498" y="60839"/>
                    <a:pt x="18713" y="48364"/>
                    <a:pt x="18713" y="33177"/>
                  </a:cubicBezTo>
                  <a:cubicBezTo>
                    <a:pt x="18532" y="17989"/>
                    <a:pt x="24498" y="5876"/>
                    <a:pt x="35165" y="5876"/>
                  </a:cubicBezTo>
                  <a:close/>
                  <a:moveTo>
                    <a:pt x="35165" y="1356"/>
                  </a:moveTo>
                  <a:cubicBezTo>
                    <a:pt x="17447" y="1356"/>
                    <a:pt x="1356" y="13650"/>
                    <a:pt x="1356" y="33357"/>
                  </a:cubicBezTo>
                  <a:cubicBezTo>
                    <a:pt x="1356" y="52341"/>
                    <a:pt x="17447" y="65359"/>
                    <a:pt x="35165" y="65359"/>
                  </a:cubicBezTo>
                  <a:cubicBezTo>
                    <a:pt x="52884" y="65359"/>
                    <a:pt x="68975" y="52522"/>
                    <a:pt x="68975" y="33357"/>
                  </a:cubicBezTo>
                  <a:cubicBezTo>
                    <a:pt x="68975" y="13831"/>
                    <a:pt x="52884" y="1356"/>
                    <a:pt x="35165" y="1356"/>
                  </a:cubicBezTo>
                  <a:close/>
                </a:path>
              </a:pathLst>
            </a:custGeom>
            <a:solidFill>
              <a:srgbClr val="0057AC"/>
            </a:solidFill>
            <a:ln w="9525" cap="flat">
              <a:noFill/>
              <a:prstDash val="solid"/>
              <a:miter/>
            </a:ln>
          </p:spPr>
          <p:txBody>
            <a:bodyPr rtlCol="0" anchor="ctr"/>
            <a:lstStyle/>
            <a:p>
              <a:endParaRPr lang="fr-CA"/>
            </a:p>
          </p:txBody>
        </p:sp>
        <p:sp>
          <p:nvSpPr>
            <p:cNvPr id="28" name="Forme libre : forme 27">
              <a:extLst>
                <a:ext uri="{FF2B5EF4-FFF2-40B4-BE49-F238E27FC236}">
                  <a16:creationId xmlns:a16="http://schemas.microsoft.com/office/drawing/2014/main" id="{33BA6779-8E6E-4B87-9461-D1B44D28E24F}"/>
                </a:ext>
              </a:extLst>
            </p:cNvPr>
            <p:cNvSpPr/>
            <p:nvPr/>
          </p:nvSpPr>
          <p:spPr>
            <a:xfrm>
              <a:off x="11923363" y="6516874"/>
              <a:ext cx="61472" cy="65088"/>
            </a:xfrm>
            <a:custGeom>
              <a:avLst/>
              <a:gdLst>
                <a:gd name="connsiteX0" fmla="*/ 37516 w 61471"/>
                <a:gd name="connsiteY0" fmla="*/ 53788 h 65087"/>
                <a:gd name="connsiteX1" fmla="*/ 26487 w 61471"/>
                <a:gd name="connsiteY1" fmla="*/ 57946 h 65087"/>
                <a:gd name="connsiteX2" fmla="*/ 16182 w 61471"/>
                <a:gd name="connsiteY2" fmla="*/ 47279 h 65087"/>
                <a:gd name="connsiteX3" fmla="*/ 27572 w 61471"/>
                <a:gd name="connsiteY3" fmla="*/ 36069 h 65087"/>
                <a:gd name="connsiteX4" fmla="*/ 37516 w 61471"/>
                <a:gd name="connsiteY4" fmla="*/ 34985 h 65087"/>
                <a:gd name="connsiteX5" fmla="*/ 37516 w 61471"/>
                <a:gd name="connsiteY5" fmla="*/ 53788 h 65087"/>
                <a:gd name="connsiteX6" fmla="*/ 37516 w 61471"/>
                <a:gd name="connsiteY6" fmla="*/ 20340 h 65087"/>
                <a:gd name="connsiteX7" fmla="*/ 37516 w 61471"/>
                <a:gd name="connsiteY7" fmla="*/ 30826 h 65087"/>
                <a:gd name="connsiteX8" fmla="*/ 23413 w 61471"/>
                <a:gd name="connsiteY8" fmla="*/ 31549 h 65087"/>
                <a:gd name="connsiteX9" fmla="*/ 1356 w 61471"/>
                <a:gd name="connsiteY9" fmla="*/ 49448 h 65087"/>
                <a:gd name="connsiteX10" fmla="*/ 19074 w 61471"/>
                <a:gd name="connsiteY10" fmla="*/ 65359 h 65087"/>
                <a:gd name="connsiteX11" fmla="*/ 37335 w 61471"/>
                <a:gd name="connsiteY11" fmla="*/ 58488 h 65087"/>
                <a:gd name="connsiteX12" fmla="*/ 37335 w 61471"/>
                <a:gd name="connsiteY12" fmla="*/ 64093 h 65087"/>
                <a:gd name="connsiteX13" fmla="*/ 60296 w 61471"/>
                <a:gd name="connsiteY13" fmla="*/ 64093 h 65087"/>
                <a:gd name="connsiteX14" fmla="*/ 60296 w 61471"/>
                <a:gd name="connsiteY14" fmla="*/ 61381 h 65087"/>
                <a:gd name="connsiteX15" fmla="*/ 52884 w 61471"/>
                <a:gd name="connsiteY15" fmla="*/ 59212 h 65087"/>
                <a:gd name="connsiteX16" fmla="*/ 52884 w 61471"/>
                <a:gd name="connsiteY16" fmla="*/ 17628 h 65087"/>
                <a:gd name="connsiteX17" fmla="*/ 33357 w 61471"/>
                <a:gd name="connsiteY17" fmla="*/ 1356 h 65087"/>
                <a:gd name="connsiteX18" fmla="*/ 6057 w 61471"/>
                <a:gd name="connsiteY18" fmla="*/ 7322 h 65087"/>
                <a:gd name="connsiteX19" fmla="*/ 6057 w 61471"/>
                <a:gd name="connsiteY19" fmla="*/ 21605 h 65087"/>
                <a:gd name="connsiteX20" fmla="*/ 12927 w 61471"/>
                <a:gd name="connsiteY20" fmla="*/ 21605 h 65087"/>
                <a:gd name="connsiteX21" fmla="*/ 15278 w 61471"/>
                <a:gd name="connsiteY21" fmla="*/ 9673 h 65087"/>
                <a:gd name="connsiteX22" fmla="*/ 27933 w 61471"/>
                <a:gd name="connsiteY22" fmla="*/ 8046 h 65087"/>
                <a:gd name="connsiteX23" fmla="*/ 37516 w 61471"/>
                <a:gd name="connsiteY23" fmla="*/ 20340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471" h="65087">
                  <a:moveTo>
                    <a:pt x="37516" y="53788"/>
                  </a:moveTo>
                  <a:cubicBezTo>
                    <a:pt x="34261" y="55957"/>
                    <a:pt x="31549" y="57946"/>
                    <a:pt x="26487" y="57946"/>
                  </a:cubicBezTo>
                  <a:cubicBezTo>
                    <a:pt x="18351" y="58127"/>
                    <a:pt x="16182" y="53064"/>
                    <a:pt x="16182" y="47279"/>
                  </a:cubicBezTo>
                  <a:cubicBezTo>
                    <a:pt x="16182" y="41313"/>
                    <a:pt x="20159" y="37335"/>
                    <a:pt x="27572" y="36069"/>
                  </a:cubicBezTo>
                  <a:lnTo>
                    <a:pt x="37516" y="34985"/>
                  </a:lnTo>
                  <a:lnTo>
                    <a:pt x="37516" y="53788"/>
                  </a:lnTo>
                  <a:close/>
                  <a:moveTo>
                    <a:pt x="37516" y="20340"/>
                  </a:moveTo>
                  <a:lnTo>
                    <a:pt x="37516" y="30826"/>
                  </a:lnTo>
                  <a:lnTo>
                    <a:pt x="23413" y="31549"/>
                  </a:lnTo>
                  <a:cubicBezTo>
                    <a:pt x="9854" y="31911"/>
                    <a:pt x="1356" y="39324"/>
                    <a:pt x="1356" y="49448"/>
                  </a:cubicBezTo>
                  <a:cubicBezTo>
                    <a:pt x="1356" y="59754"/>
                    <a:pt x="8950" y="65359"/>
                    <a:pt x="19074" y="65359"/>
                  </a:cubicBezTo>
                  <a:cubicBezTo>
                    <a:pt x="27391" y="65359"/>
                    <a:pt x="33357" y="61381"/>
                    <a:pt x="37335" y="58488"/>
                  </a:cubicBezTo>
                  <a:lnTo>
                    <a:pt x="37335" y="64093"/>
                  </a:lnTo>
                  <a:lnTo>
                    <a:pt x="60296" y="64093"/>
                  </a:lnTo>
                  <a:lnTo>
                    <a:pt x="60296" y="61381"/>
                  </a:lnTo>
                  <a:lnTo>
                    <a:pt x="52884" y="59212"/>
                  </a:lnTo>
                  <a:lnTo>
                    <a:pt x="52884" y="17628"/>
                  </a:lnTo>
                  <a:cubicBezTo>
                    <a:pt x="52884" y="8588"/>
                    <a:pt x="46917" y="1356"/>
                    <a:pt x="33357" y="1356"/>
                  </a:cubicBezTo>
                  <a:cubicBezTo>
                    <a:pt x="19617" y="1356"/>
                    <a:pt x="10938" y="5334"/>
                    <a:pt x="6057" y="7322"/>
                  </a:cubicBezTo>
                  <a:lnTo>
                    <a:pt x="6057" y="21605"/>
                  </a:lnTo>
                  <a:lnTo>
                    <a:pt x="12927" y="21605"/>
                  </a:lnTo>
                  <a:lnTo>
                    <a:pt x="15278" y="9673"/>
                  </a:lnTo>
                  <a:cubicBezTo>
                    <a:pt x="16905" y="8950"/>
                    <a:pt x="21063" y="7503"/>
                    <a:pt x="27933" y="8046"/>
                  </a:cubicBezTo>
                  <a:cubicBezTo>
                    <a:pt x="36431" y="8950"/>
                    <a:pt x="37516" y="14554"/>
                    <a:pt x="37516" y="20340"/>
                  </a:cubicBezTo>
                  <a:close/>
                </a:path>
              </a:pathLst>
            </a:custGeom>
            <a:solidFill>
              <a:srgbClr val="0057AC"/>
            </a:solidFill>
            <a:ln w="9525" cap="flat">
              <a:noFill/>
              <a:prstDash val="solid"/>
              <a:miter/>
            </a:ln>
          </p:spPr>
          <p:txBody>
            <a:bodyPr rtlCol="0" anchor="ctr"/>
            <a:lstStyle/>
            <a:p>
              <a:endParaRPr lang="fr-CA"/>
            </a:p>
          </p:txBody>
        </p:sp>
        <p:sp>
          <p:nvSpPr>
            <p:cNvPr id="29" name="Forme libre : forme 28">
              <a:extLst>
                <a:ext uri="{FF2B5EF4-FFF2-40B4-BE49-F238E27FC236}">
                  <a16:creationId xmlns:a16="http://schemas.microsoft.com/office/drawing/2014/main" id="{486EA62C-CE6B-4D48-B539-629C77A51119}"/>
                </a:ext>
              </a:extLst>
            </p:cNvPr>
            <p:cNvSpPr/>
            <p:nvPr/>
          </p:nvSpPr>
          <p:spPr>
            <a:xfrm>
              <a:off x="11989716" y="6489031"/>
              <a:ext cx="36160" cy="92207"/>
            </a:xfrm>
            <a:custGeom>
              <a:avLst/>
              <a:gdLst>
                <a:gd name="connsiteX0" fmla="*/ 35889 w 36159"/>
                <a:gd name="connsiteY0" fmla="*/ 89043 h 92207"/>
                <a:gd name="connsiteX1" fmla="*/ 35889 w 36159"/>
                <a:gd name="connsiteY1" fmla="*/ 91755 h 92207"/>
                <a:gd name="connsiteX2" fmla="*/ 1356 w 36159"/>
                <a:gd name="connsiteY2" fmla="*/ 91755 h 92207"/>
                <a:gd name="connsiteX3" fmla="*/ 1356 w 36159"/>
                <a:gd name="connsiteY3" fmla="*/ 89043 h 92207"/>
                <a:gd name="connsiteX4" fmla="*/ 10758 w 36159"/>
                <a:gd name="connsiteY4" fmla="*/ 86874 h 92207"/>
                <a:gd name="connsiteX5" fmla="*/ 10758 w 36159"/>
                <a:gd name="connsiteY5" fmla="*/ 6599 h 92207"/>
                <a:gd name="connsiteX6" fmla="*/ 1356 w 36159"/>
                <a:gd name="connsiteY6" fmla="*/ 4249 h 92207"/>
                <a:gd name="connsiteX7" fmla="*/ 1356 w 36159"/>
                <a:gd name="connsiteY7" fmla="*/ 1356 h 92207"/>
                <a:gd name="connsiteX8" fmla="*/ 26487 w 36159"/>
                <a:gd name="connsiteY8" fmla="*/ 1356 h 92207"/>
                <a:gd name="connsiteX9" fmla="*/ 26487 w 36159"/>
                <a:gd name="connsiteY9" fmla="*/ 86874 h 9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59" h="92207">
                  <a:moveTo>
                    <a:pt x="35889" y="89043"/>
                  </a:moveTo>
                  <a:lnTo>
                    <a:pt x="35889" y="91755"/>
                  </a:lnTo>
                  <a:lnTo>
                    <a:pt x="1356" y="91755"/>
                  </a:lnTo>
                  <a:lnTo>
                    <a:pt x="1356" y="89043"/>
                  </a:lnTo>
                  <a:lnTo>
                    <a:pt x="10758" y="86874"/>
                  </a:lnTo>
                  <a:lnTo>
                    <a:pt x="10758" y="6599"/>
                  </a:lnTo>
                  <a:lnTo>
                    <a:pt x="1356" y="4249"/>
                  </a:lnTo>
                  <a:lnTo>
                    <a:pt x="1356" y="1356"/>
                  </a:lnTo>
                  <a:lnTo>
                    <a:pt x="26487" y="1356"/>
                  </a:lnTo>
                  <a:lnTo>
                    <a:pt x="26487" y="86874"/>
                  </a:lnTo>
                  <a:close/>
                </a:path>
              </a:pathLst>
            </a:custGeom>
            <a:solidFill>
              <a:srgbClr val="0057AC"/>
            </a:solidFill>
            <a:ln w="9525" cap="flat">
              <a:noFill/>
              <a:prstDash val="solid"/>
              <a:miter/>
            </a:ln>
          </p:spPr>
          <p:txBody>
            <a:bodyPr rtlCol="0" anchor="ctr"/>
            <a:lstStyle/>
            <a:p>
              <a:endParaRPr lang="fr-CA"/>
            </a:p>
          </p:txBody>
        </p:sp>
        <p:sp>
          <p:nvSpPr>
            <p:cNvPr id="30" name="Forme libre : forme 29">
              <a:extLst>
                <a:ext uri="{FF2B5EF4-FFF2-40B4-BE49-F238E27FC236}">
                  <a16:creationId xmlns:a16="http://schemas.microsoft.com/office/drawing/2014/main" id="{8F283D96-D91E-404F-A1B8-314362A976D5}"/>
                </a:ext>
              </a:extLst>
            </p:cNvPr>
            <p:cNvSpPr/>
            <p:nvPr/>
          </p:nvSpPr>
          <p:spPr>
            <a:xfrm>
              <a:off x="11152618" y="6368258"/>
              <a:ext cx="95823" cy="94015"/>
            </a:xfrm>
            <a:custGeom>
              <a:avLst/>
              <a:gdLst>
                <a:gd name="connsiteX0" fmla="*/ 76749 w 95823"/>
                <a:gd name="connsiteY0" fmla="*/ 7142 h 94015"/>
                <a:gd name="connsiteX1" fmla="*/ 63189 w 95823"/>
                <a:gd name="connsiteY1" fmla="*/ 4430 h 94015"/>
                <a:gd name="connsiteX2" fmla="*/ 63189 w 95823"/>
                <a:gd name="connsiteY2" fmla="*/ 1537 h 94015"/>
                <a:gd name="connsiteX3" fmla="*/ 94467 w 95823"/>
                <a:gd name="connsiteY3" fmla="*/ 1537 h 94015"/>
                <a:gd name="connsiteX4" fmla="*/ 94467 w 95823"/>
                <a:gd name="connsiteY4" fmla="*/ 4249 h 94015"/>
                <a:gd name="connsiteX5" fmla="*/ 84885 w 95823"/>
                <a:gd name="connsiteY5" fmla="*/ 6961 h 94015"/>
                <a:gd name="connsiteX6" fmla="*/ 84885 w 95823"/>
                <a:gd name="connsiteY6" fmla="*/ 61562 h 94015"/>
                <a:gd name="connsiteX7" fmla="*/ 47098 w 95823"/>
                <a:gd name="connsiteY7" fmla="*/ 93563 h 94015"/>
                <a:gd name="connsiteX8" fmla="*/ 10577 w 95823"/>
                <a:gd name="connsiteY8" fmla="*/ 63008 h 94015"/>
                <a:gd name="connsiteX9" fmla="*/ 10577 w 95823"/>
                <a:gd name="connsiteY9" fmla="*/ 6418 h 94015"/>
                <a:gd name="connsiteX10" fmla="*/ 1356 w 95823"/>
                <a:gd name="connsiteY10" fmla="*/ 4068 h 94015"/>
                <a:gd name="connsiteX11" fmla="*/ 1356 w 95823"/>
                <a:gd name="connsiteY11" fmla="*/ 1356 h 94015"/>
                <a:gd name="connsiteX12" fmla="*/ 41313 w 95823"/>
                <a:gd name="connsiteY12" fmla="*/ 1356 h 94015"/>
                <a:gd name="connsiteX13" fmla="*/ 41313 w 95823"/>
                <a:gd name="connsiteY13" fmla="*/ 4430 h 94015"/>
                <a:gd name="connsiteX14" fmla="*/ 27753 w 95823"/>
                <a:gd name="connsiteY14" fmla="*/ 6780 h 94015"/>
                <a:gd name="connsiteX15" fmla="*/ 27753 w 95823"/>
                <a:gd name="connsiteY15" fmla="*/ 62285 h 94015"/>
                <a:gd name="connsiteX16" fmla="*/ 50895 w 95823"/>
                <a:gd name="connsiteY16" fmla="*/ 87235 h 94015"/>
                <a:gd name="connsiteX17" fmla="*/ 76930 w 95823"/>
                <a:gd name="connsiteY17" fmla="*/ 60658 h 94015"/>
                <a:gd name="connsiteX18" fmla="*/ 76930 w 95823"/>
                <a:gd name="connsiteY18" fmla="*/ 7142 h 9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23" h="94015">
                  <a:moveTo>
                    <a:pt x="76749" y="7142"/>
                  </a:moveTo>
                  <a:lnTo>
                    <a:pt x="63189" y="4430"/>
                  </a:lnTo>
                  <a:lnTo>
                    <a:pt x="63189" y="1537"/>
                  </a:lnTo>
                  <a:lnTo>
                    <a:pt x="94467" y="1537"/>
                  </a:lnTo>
                  <a:lnTo>
                    <a:pt x="94467" y="4249"/>
                  </a:lnTo>
                  <a:lnTo>
                    <a:pt x="84885" y="6961"/>
                  </a:lnTo>
                  <a:lnTo>
                    <a:pt x="84885" y="61562"/>
                  </a:lnTo>
                  <a:cubicBezTo>
                    <a:pt x="84885" y="84343"/>
                    <a:pt x="72410" y="93563"/>
                    <a:pt x="47098" y="93563"/>
                  </a:cubicBezTo>
                  <a:cubicBezTo>
                    <a:pt x="21063" y="93563"/>
                    <a:pt x="10577" y="83619"/>
                    <a:pt x="10577" y="63008"/>
                  </a:cubicBezTo>
                  <a:lnTo>
                    <a:pt x="10577" y="6418"/>
                  </a:lnTo>
                  <a:lnTo>
                    <a:pt x="1356" y="4068"/>
                  </a:lnTo>
                  <a:lnTo>
                    <a:pt x="1356" y="1356"/>
                  </a:lnTo>
                  <a:lnTo>
                    <a:pt x="41313" y="1356"/>
                  </a:lnTo>
                  <a:lnTo>
                    <a:pt x="41313" y="4430"/>
                  </a:lnTo>
                  <a:lnTo>
                    <a:pt x="27753" y="6780"/>
                  </a:lnTo>
                  <a:lnTo>
                    <a:pt x="27753" y="62285"/>
                  </a:lnTo>
                  <a:cubicBezTo>
                    <a:pt x="27753" y="79099"/>
                    <a:pt x="33538" y="87235"/>
                    <a:pt x="50895" y="87235"/>
                  </a:cubicBezTo>
                  <a:cubicBezTo>
                    <a:pt x="69879" y="87235"/>
                    <a:pt x="76930" y="78738"/>
                    <a:pt x="76930" y="60658"/>
                  </a:cubicBezTo>
                  <a:lnTo>
                    <a:pt x="76930" y="7142"/>
                  </a:lnTo>
                  <a:close/>
                </a:path>
              </a:pathLst>
            </a:custGeom>
            <a:solidFill>
              <a:srgbClr val="0057AC"/>
            </a:solidFill>
            <a:ln w="9525" cap="flat">
              <a:noFill/>
              <a:prstDash val="solid"/>
              <a:miter/>
            </a:ln>
          </p:spPr>
          <p:txBody>
            <a:bodyPr rtlCol="0" anchor="ctr"/>
            <a:lstStyle/>
            <a:p>
              <a:endParaRPr lang="fr-CA"/>
            </a:p>
          </p:txBody>
        </p:sp>
        <p:sp>
          <p:nvSpPr>
            <p:cNvPr id="31" name="Forme libre : forme 30">
              <a:extLst>
                <a:ext uri="{FF2B5EF4-FFF2-40B4-BE49-F238E27FC236}">
                  <a16:creationId xmlns:a16="http://schemas.microsoft.com/office/drawing/2014/main" id="{FA54DF66-2AE3-45CF-81E3-FBC10868FF92}"/>
                </a:ext>
              </a:extLst>
            </p:cNvPr>
            <p:cNvSpPr/>
            <p:nvPr/>
          </p:nvSpPr>
          <p:spPr>
            <a:xfrm>
              <a:off x="11248079" y="6396282"/>
              <a:ext cx="75935" cy="65088"/>
            </a:xfrm>
            <a:custGeom>
              <a:avLst/>
              <a:gdLst>
                <a:gd name="connsiteX0" fmla="*/ 35165 w 75935"/>
                <a:gd name="connsiteY0" fmla="*/ 61200 h 65087"/>
                <a:gd name="connsiteX1" fmla="*/ 35165 w 75935"/>
                <a:gd name="connsiteY1" fmla="*/ 63912 h 65087"/>
                <a:gd name="connsiteX2" fmla="*/ 1356 w 75935"/>
                <a:gd name="connsiteY2" fmla="*/ 63912 h 65087"/>
                <a:gd name="connsiteX3" fmla="*/ 1356 w 75935"/>
                <a:gd name="connsiteY3" fmla="*/ 61200 h 65087"/>
                <a:gd name="connsiteX4" fmla="*/ 10577 w 75935"/>
                <a:gd name="connsiteY4" fmla="*/ 59031 h 65087"/>
                <a:gd name="connsiteX5" fmla="*/ 10577 w 75935"/>
                <a:gd name="connsiteY5" fmla="*/ 7322 h 65087"/>
                <a:gd name="connsiteX6" fmla="*/ 2260 w 75935"/>
                <a:gd name="connsiteY6" fmla="*/ 4972 h 65087"/>
                <a:gd name="connsiteX7" fmla="*/ 2260 w 75935"/>
                <a:gd name="connsiteY7" fmla="*/ 2079 h 65087"/>
                <a:gd name="connsiteX8" fmla="*/ 26487 w 75935"/>
                <a:gd name="connsiteY8" fmla="*/ 2079 h 65087"/>
                <a:gd name="connsiteX9" fmla="*/ 26487 w 75935"/>
                <a:gd name="connsiteY9" fmla="*/ 11481 h 65087"/>
                <a:gd name="connsiteX10" fmla="*/ 49268 w 75935"/>
                <a:gd name="connsiteY10" fmla="*/ 1356 h 65087"/>
                <a:gd name="connsiteX11" fmla="*/ 66986 w 75935"/>
                <a:gd name="connsiteY11" fmla="*/ 19255 h 65087"/>
                <a:gd name="connsiteX12" fmla="*/ 66986 w 75935"/>
                <a:gd name="connsiteY12" fmla="*/ 58850 h 65087"/>
                <a:gd name="connsiteX13" fmla="*/ 75845 w 75935"/>
                <a:gd name="connsiteY13" fmla="*/ 61020 h 65087"/>
                <a:gd name="connsiteX14" fmla="*/ 75845 w 75935"/>
                <a:gd name="connsiteY14" fmla="*/ 63732 h 65087"/>
                <a:gd name="connsiteX15" fmla="*/ 43120 w 75935"/>
                <a:gd name="connsiteY15" fmla="*/ 63732 h 65087"/>
                <a:gd name="connsiteX16" fmla="*/ 43120 w 75935"/>
                <a:gd name="connsiteY16" fmla="*/ 61020 h 65087"/>
                <a:gd name="connsiteX17" fmla="*/ 51256 w 75935"/>
                <a:gd name="connsiteY17" fmla="*/ 58850 h 65087"/>
                <a:gd name="connsiteX18" fmla="*/ 51256 w 75935"/>
                <a:gd name="connsiteY18" fmla="*/ 20882 h 65087"/>
                <a:gd name="connsiteX19" fmla="*/ 42036 w 75935"/>
                <a:gd name="connsiteY19" fmla="*/ 9673 h 65087"/>
                <a:gd name="connsiteX20" fmla="*/ 26668 w 75935"/>
                <a:gd name="connsiteY20" fmla="*/ 15639 h 65087"/>
                <a:gd name="connsiteX21" fmla="*/ 26668 w 75935"/>
                <a:gd name="connsiteY21" fmla="*/ 58850 h 65087"/>
                <a:gd name="connsiteX22" fmla="*/ 35165 w 75935"/>
                <a:gd name="connsiteY22" fmla="*/ 61200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935" h="65087">
                  <a:moveTo>
                    <a:pt x="35165" y="61200"/>
                  </a:moveTo>
                  <a:lnTo>
                    <a:pt x="35165" y="63912"/>
                  </a:lnTo>
                  <a:lnTo>
                    <a:pt x="1356" y="63912"/>
                  </a:lnTo>
                  <a:lnTo>
                    <a:pt x="1356" y="61200"/>
                  </a:lnTo>
                  <a:lnTo>
                    <a:pt x="10577" y="59031"/>
                  </a:lnTo>
                  <a:lnTo>
                    <a:pt x="10577" y="7322"/>
                  </a:lnTo>
                  <a:lnTo>
                    <a:pt x="2260" y="4972"/>
                  </a:lnTo>
                  <a:lnTo>
                    <a:pt x="2260" y="2079"/>
                  </a:lnTo>
                  <a:lnTo>
                    <a:pt x="26487" y="2079"/>
                  </a:lnTo>
                  <a:lnTo>
                    <a:pt x="26487" y="11481"/>
                  </a:lnTo>
                  <a:cubicBezTo>
                    <a:pt x="29199" y="9130"/>
                    <a:pt x="38058" y="1356"/>
                    <a:pt x="49268" y="1356"/>
                  </a:cubicBezTo>
                  <a:cubicBezTo>
                    <a:pt x="61020" y="1356"/>
                    <a:pt x="66986" y="7865"/>
                    <a:pt x="66986" y="19255"/>
                  </a:cubicBezTo>
                  <a:lnTo>
                    <a:pt x="66986" y="58850"/>
                  </a:lnTo>
                  <a:lnTo>
                    <a:pt x="75845" y="61020"/>
                  </a:lnTo>
                  <a:lnTo>
                    <a:pt x="75845" y="63732"/>
                  </a:lnTo>
                  <a:lnTo>
                    <a:pt x="43120" y="63732"/>
                  </a:lnTo>
                  <a:lnTo>
                    <a:pt x="43120" y="61020"/>
                  </a:lnTo>
                  <a:lnTo>
                    <a:pt x="51256" y="58850"/>
                  </a:lnTo>
                  <a:lnTo>
                    <a:pt x="51256" y="20882"/>
                  </a:lnTo>
                  <a:cubicBezTo>
                    <a:pt x="51256" y="14916"/>
                    <a:pt x="49448" y="9673"/>
                    <a:pt x="42036" y="9673"/>
                  </a:cubicBezTo>
                  <a:cubicBezTo>
                    <a:pt x="35346" y="9673"/>
                    <a:pt x="28476" y="14374"/>
                    <a:pt x="26668" y="15639"/>
                  </a:cubicBezTo>
                  <a:lnTo>
                    <a:pt x="26668" y="58850"/>
                  </a:lnTo>
                  <a:lnTo>
                    <a:pt x="35165" y="61200"/>
                  </a:lnTo>
                  <a:close/>
                </a:path>
              </a:pathLst>
            </a:custGeom>
            <a:solidFill>
              <a:srgbClr val="0057AC"/>
            </a:solidFill>
            <a:ln w="9525" cap="flat">
              <a:noFill/>
              <a:prstDash val="solid"/>
              <a:miter/>
            </a:ln>
          </p:spPr>
          <p:txBody>
            <a:bodyPr rtlCol="0" anchor="ctr"/>
            <a:lstStyle/>
            <a:p>
              <a:endParaRPr lang="fr-CA"/>
            </a:p>
          </p:txBody>
        </p:sp>
        <p:sp>
          <p:nvSpPr>
            <p:cNvPr id="32" name="Forme libre : forme 31">
              <a:extLst>
                <a:ext uri="{FF2B5EF4-FFF2-40B4-BE49-F238E27FC236}">
                  <a16:creationId xmlns:a16="http://schemas.microsoft.com/office/drawing/2014/main" id="{FC2D71C9-9790-4E14-8ED9-9E05827045F1}"/>
                </a:ext>
              </a:extLst>
            </p:cNvPr>
            <p:cNvSpPr/>
            <p:nvPr/>
          </p:nvSpPr>
          <p:spPr>
            <a:xfrm>
              <a:off x="11327992" y="6397005"/>
              <a:ext cx="36160" cy="63280"/>
            </a:xfrm>
            <a:custGeom>
              <a:avLst/>
              <a:gdLst>
                <a:gd name="connsiteX0" fmla="*/ 26487 w 36159"/>
                <a:gd name="connsiteY0" fmla="*/ 58308 h 63279"/>
                <a:gd name="connsiteX1" fmla="*/ 35527 w 36159"/>
                <a:gd name="connsiteY1" fmla="*/ 60477 h 63279"/>
                <a:gd name="connsiteX2" fmla="*/ 35527 w 36159"/>
                <a:gd name="connsiteY2" fmla="*/ 63189 h 63279"/>
                <a:gd name="connsiteX3" fmla="*/ 1356 w 36159"/>
                <a:gd name="connsiteY3" fmla="*/ 63189 h 63279"/>
                <a:gd name="connsiteX4" fmla="*/ 1356 w 36159"/>
                <a:gd name="connsiteY4" fmla="*/ 60477 h 63279"/>
                <a:gd name="connsiteX5" fmla="*/ 10577 w 36159"/>
                <a:gd name="connsiteY5" fmla="*/ 58308 h 63279"/>
                <a:gd name="connsiteX6" fmla="*/ 10577 w 36159"/>
                <a:gd name="connsiteY6" fmla="*/ 6599 h 63279"/>
                <a:gd name="connsiteX7" fmla="*/ 2260 w 36159"/>
                <a:gd name="connsiteY7" fmla="*/ 4249 h 63279"/>
                <a:gd name="connsiteX8" fmla="*/ 2260 w 36159"/>
                <a:gd name="connsiteY8" fmla="*/ 1356 h 63279"/>
                <a:gd name="connsiteX9" fmla="*/ 26487 w 36159"/>
                <a:gd name="connsiteY9" fmla="*/ 1356 h 6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59" h="63279">
                  <a:moveTo>
                    <a:pt x="26487" y="58308"/>
                  </a:moveTo>
                  <a:lnTo>
                    <a:pt x="35527" y="60477"/>
                  </a:lnTo>
                  <a:lnTo>
                    <a:pt x="35527" y="63189"/>
                  </a:lnTo>
                  <a:lnTo>
                    <a:pt x="1356" y="63189"/>
                  </a:lnTo>
                  <a:lnTo>
                    <a:pt x="1356" y="60477"/>
                  </a:lnTo>
                  <a:lnTo>
                    <a:pt x="10577" y="58308"/>
                  </a:lnTo>
                  <a:lnTo>
                    <a:pt x="10577" y="6599"/>
                  </a:lnTo>
                  <a:lnTo>
                    <a:pt x="2260" y="4249"/>
                  </a:lnTo>
                  <a:lnTo>
                    <a:pt x="2260" y="1356"/>
                  </a:lnTo>
                  <a:lnTo>
                    <a:pt x="26487" y="1356"/>
                  </a:lnTo>
                  <a:close/>
                </a:path>
              </a:pathLst>
            </a:custGeom>
            <a:solidFill>
              <a:srgbClr val="0057AC"/>
            </a:solidFill>
            <a:ln w="9525" cap="flat">
              <a:noFill/>
              <a:prstDash val="solid"/>
              <a:miter/>
            </a:ln>
          </p:spPr>
          <p:txBody>
            <a:bodyPr rtlCol="0" anchor="ctr"/>
            <a:lstStyle/>
            <a:p>
              <a:endParaRPr lang="fr-CA"/>
            </a:p>
          </p:txBody>
        </p:sp>
        <p:sp>
          <p:nvSpPr>
            <p:cNvPr id="33" name="Forme libre : forme 32">
              <a:extLst>
                <a:ext uri="{FF2B5EF4-FFF2-40B4-BE49-F238E27FC236}">
                  <a16:creationId xmlns:a16="http://schemas.microsoft.com/office/drawing/2014/main" id="{5299BB14-DA37-458C-836B-04FDAECE6117}"/>
                </a:ext>
              </a:extLst>
            </p:cNvPr>
            <p:cNvSpPr/>
            <p:nvPr/>
          </p:nvSpPr>
          <p:spPr>
            <a:xfrm>
              <a:off x="11335405" y="6367167"/>
              <a:ext cx="19888" cy="19888"/>
            </a:xfrm>
            <a:custGeom>
              <a:avLst/>
              <a:gdLst>
                <a:gd name="connsiteX0" fmla="*/ 19797 w 19887"/>
                <a:gd name="connsiteY0" fmla="*/ 10040 h 19887"/>
                <a:gd name="connsiteX1" fmla="*/ 10577 w 19887"/>
                <a:gd name="connsiteY1" fmla="*/ 18718 h 19887"/>
                <a:gd name="connsiteX2" fmla="*/ 1356 w 19887"/>
                <a:gd name="connsiteY2" fmla="*/ 10040 h 19887"/>
                <a:gd name="connsiteX3" fmla="*/ 10577 w 19887"/>
                <a:gd name="connsiteY3" fmla="*/ 1362 h 19887"/>
                <a:gd name="connsiteX4" fmla="*/ 19797 w 19887"/>
                <a:gd name="connsiteY4" fmla="*/ 10040 h 19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7" h="19887">
                  <a:moveTo>
                    <a:pt x="19797" y="10040"/>
                  </a:moveTo>
                  <a:cubicBezTo>
                    <a:pt x="19797" y="14741"/>
                    <a:pt x="15639" y="18718"/>
                    <a:pt x="10577" y="18718"/>
                  </a:cubicBezTo>
                  <a:cubicBezTo>
                    <a:pt x="5695" y="18718"/>
                    <a:pt x="1356" y="14741"/>
                    <a:pt x="1356" y="10040"/>
                  </a:cubicBezTo>
                  <a:cubicBezTo>
                    <a:pt x="1356" y="5339"/>
                    <a:pt x="5695" y="1362"/>
                    <a:pt x="10577" y="1362"/>
                  </a:cubicBezTo>
                  <a:cubicBezTo>
                    <a:pt x="15639" y="1181"/>
                    <a:pt x="19797" y="5339"/>
                    <a:pt x="19797" y="10040"/>
                  </a:cubicBezTo>
                  <a:close/>
                </a:path>
              </a:pathLst>
            </a:custGeom>
            <a:solidFill>
              <a:srgbClr val="0057AC"/>
            </a:solidFill>
            <a:ln w="9525" cap="flat">
              <a:noFill/>
              <a:prstDash val="solid"/>
              <a:miter/>
            </a:ln>
          </p:spPr>
          <p:txBody>
            <a:bodyPr rtlCol="0" anchor="ctr"/>
            <a:lstStyle/>
            <a:p>
              <a:endParaRPr lang="fr-CA"/>
            </a:p>
          </p:txBody>
        </p:sp>
        <p:sp>
          <p:nvSpPr>
            <p:cNvPr id="34" name="Forme libre : forme 33">
              <a:extLst>
                <a:ext uri="{FF2B5EF4-FFF2-40B4-BE49-F238E27FC236}">
                  <a16:creationId xmlns:a16="http://schemas.microsoft.com/office/drawing/2014/main" id="{D408165A-0929-4189-9597-35AAB854E5A5}"/>
                </a:ext>
              </a:extLst>
            </p:cNvPr>
            <p:cNvSpPr/>
            <p:nvPr/>
          </p:nvSpPr>
          <p:spPr>
            <a:xfrm>
              <a:off x="11600637" y="6397005"/>
              <a:ext cx="36160" cy="63280"/>
            </a:xfrm>
            <a:custGeom>
              <a:avLst/>
              <a:gdLst>
                <a:gd name="connsiteX0" fmla="*/ 26487 w 36159"/>
                <a:gd name="connsiteY0" fmla="*/ 58308 h 63279"/>
                <a:gd name="connsiteX1" fmla="*/ 35708 w 36159"/>
                <a:gd name="connsiteY1" fmla="*/ 60477 h 63279"/>
                <a:gd name="connsiteX2" fmla="*/ 35708 w 36159"/>
                <a:gd name="connsiteY2" fmla="*/ 63189 h 63279"/>
                <a:gd name="connsiteX3" fmla="*/ 1356 w 36159"/>
                <a:gd name="connsiteY3" fmla="*/ 63189 h 63279"/>
                <a:gd name="connsiteX4" fmla="*/ 1356 w 36159"/>
                <a:gd name="connsiteY4" fmla="*/ 60477 h 63279"/>
                <a:gd name="connsiteX5" fmla="*/ 10758 w 36159"/>
                <a:gd name="connsiteY5" fmla="*/ 58308 h 63279"/>
                <a:gd name="connsiteX6" fmla="*/ 10758 w 36159"/>
                <a:gd name="connsiteY6" fmla="*/ 6599 h 63279"/>
                <a:gd name="connsiteX7" fmla="*/ 2441 w 36159"/>
                <a:gd name="connsiteY7" fmla="*/ 4249 h 63279"/>
                <a:gd name="connsiteX8" fmla="*/ 2441 w 36159"/>
                <a:gd name="connsiteY8" fmla="*/ 1356 h 63279"/>
                <a:gd name="connsiteX9" fmla="*/ 26487 w 36159"/>
                <a:gd name="connsiteY9" fmla="*/ 1356 h 6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59" h="63279">
                  <a:moveTo>
                    <a:pt x="26487" y="58308"/>
                  </a:moveTo>
                  <a:lnTo>
                    <a:pt x="35708" y="60477"/>
                  </a:lnTo>
                  <a:lnTo>
                    <a:pt x="35708" y="63189"/>
                  </a:lnTo>
                  <a:lnTo>
                    <a:pt x="1356" y="63189"/>
                  </a:lnTo>
                  <a:lnTo>
                    <a:pt x="1356" y="60477"/>
                  </a:lnTo>
                  <a:lnTo>
                    <a:pt x="10758" y="58308"/>
                  </a:lnTo>
                  <a:lnTo>
                    <a:pt x="10758" y="6599"/>
                  </a:lnTo>
                  <a:lnTo>
                    <a:pt x="2441" y="4249"/>
                  </a:lnTo>
                  <a:lnTo>
                    <a:pt x="2441" y="1356"/>
                  </a:lnTo>
                  <a:lnTo>
                    <a:pt x="26487" y="1356"/>
                  </a:lnTo>
                  <a:close/>
                </a:path>
              </a:pathLst>
            </a:custGeom>
            <a:solidFill>
              <a:srgbClr val="0057AC"/>
            </a:solidFill>
            <a:ln w="9525" cap="flat">
              <a:noFill/>
              <a:prstDash val="solid"/>
              <a:miter/>
            </a:ln>
          </p:spPr>
          <p:txBody>
            <a:bodyPr rtlCol="0" anchor="ctr"/>
            <a:lstStyle/>
            <a:p>
              <a:endParaRPr lang="fr-CA"/>
            </a:p>
          </p:txBody>
        </p:sp>
        <p:sp>
          <p:nvSpPr>
            <p:cNvPr id="35" name="Forme libre : forme 34">
              <a:extLst>
                <a:ext uri="{FF2B5EF4-FFF2-40B4-BE49-F238E27FC236}">
                  <a16:creationId xmlns:a16="http://schemas.microsoft.com/office/drawing/2014/main" id="{F50765FF-194E-4681-976C-B8ADEA962181}"/>
                </a:ext>
              </a:extLst>
            </p:cNvPr>
            <p:cNvSpPr/>
            <p:nvPr/>
          </p:nvSpPr>
          <p:spPr>
            <a:xfrm>
              <a:off x="11608230" y="6367167"/>
              <a:ext cx="19888" cy="19888"/>
            </a:xfrm>
            <a:custGeom>
              <a:avLst/>
              <a:gdLst>
                <a:gd name="connsiteX0" fmla="*/ 19797 w 19887"/>
                <a:gd name="connsiteY0" fmla="*/ 10040 h 19887"/>
                <a:gd name="connsiteX1" fmla="*/ 10577 w 19887"/>
                <a:gd name="connsiteY1" fmla="*/ 18718 h 19887"/>
                <a:gd name="connsiteX2" fmla="*/ 1356 w 19887"/>
                <a:gd name="connsiteY2" fmla="*/ 10040 h 19887"/>
                <a:gd name="connsiteX3" fmla="*/ 10577 w 19887"/>
                <a:gd name="connsiteY3" fmla="*/ 1362 h 19887"/>
                <a:gd name="connsiteX4" fmla="*/ 19797 w 19887"/>
                <a:gd name="connsiteY4" fmla="*/ 10040 h 19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7" h="19887">
                  <a:moveTo>
                    <a:pt x="19797" y="10040"/>
                  </a:moveTo>
                  <a:cubicBezTo>
                    <a:pt x="19797" y="14741"/>
                    <a:pt x="15639" y="18718"/>
                    <a:pt x="10577" y="18718"/>
                  </a:cubicBezTo>
                  <a:cubicBezTo>
                    <a:pt x="5695" y="18718"/>
                    <a:pt x="1356" y="14741"/>
                    <a:pt x="1356" y="10040"/>
                  </a:cubicBezTo>
                  <a:cubicBezTo>
                    <a:pt x="1356" y="5339"/>
                    <a:pt x="5695" y="1362"/>
                    <a:pt x="10577" y="1362"/>
                  </a:cubicBezTo>
                  <a:cubicBezTo>
                    <a:pt x="15639" y="1181"/>
                    <a:pt x="19797" y="5339"/>
                    <a:pt x="19797" y="10040"/>
                  </a:cubicBezTo>
                  <a:close/>
                </a:path>
              </a:pathLst>
            </a:custGeom>
            <a:solidFill>
              <a:srgbClr val="0057AC"/>
            </a:solidFill>
            <a:ln w="9525" cap="flat">
              <a:noFill/>
              <a:prstDash val="solid"/>
              <a:miter/>
            </a:ln>
          </p:spPr>
          <p:txBody>
            <a:bodyPr rtlCol="0" anchor="ctr"/>
            <a:lstStyle/>
            <a:p>
              <a:endParaRPr lang="fr-CA"/>
            </a:p>
          </p:txBody>
        </p:sp>
        <p:sp>
          <p:nvSpPr>
            <p:cNvPr id="36" name="Forme libre : forme 35">
              <a:extLst>
                <a:ext uri="{FF2B5EF4-FFF2-40B4-BE49-F238E27FC236}">
                  <a16:creationId xmlns:a16="http://schemas.microsoft.com/office/drawing/2014/main" id="{01B8B1D4-BB17-4D1E-89AE-2545B03D2EE4}"/>
                </a:ext>
              </a:extLst>
            </p:cNvPr>
            <p:cNvSpPr/>
            <p:nvPr/>
          </p:nvSpPr>
          <p:spPr>
            <a:xfrm>
              <a:off x="11362706" y="6397005"/>
              <a:ext cx="61472" cy="65088"/>
            </a:xfrm>
            <a:custGeom>
              <a:avLst/>
              <a:gdLst>
                <a:gd name="connsiteX0" fmla="*/ 5876 w 61471"/>
                <a:gd name="connsiteY0" fmla="*/ 5695 h 65087"/>
                <a:gd name="connsiteX1" fmla="*/ 1356 w 61471"/>
                <a:gd name="connsiteY1" fmla="*/ 3887 h 65087"/>
                <a:gd name="connsiteX2" fmla="*/ 1356 w 61471"/>
                <a:gd name="connsiteY2" fmla="*/ 1356 h 65087"/>
                <a:gd name="connsiteX3" fmla="*/ 31369 w 61471"/>
                <a:gd name="connsiteY3" fmla="*/ 1356 h 65087"/>
                <a:gd name="connsiteX4" fmla="*/ 31369 w 61471"/>
                <a:gd name="connsiteY4" fmla="*/ 3887 h 65087"/>
                <a:gd name="connsiteX5" fmla="*/ 21786 w 61471"/>
                <a:gd name="connsiteY5" fmla="*/ 6238 h 65087"/>
                <a:gd name="connsiteX6" fmla="*/ 35708 w 61471"/>
                <a:gd name="connsiteY6" fmla="*/ 43844 h 65087"/>
                <a:gd name="connsiteX7" fmla="*/ 49268 w 61471"/>
                <a:gd name="connsiteY7" fmla="*/ 6057 h 65087"/>
                <a:gd name="connsiteX8" fmla="*/ 40951 w 61471"/>
                <a:gd name="connsiteY8" fmla="*/ 3887 h 65087"/>
                <a:gd name="connsiteX9" fmla="*/ 40951 w 61471"/>
                <a:gd name="connsiteY9" fmla="*/ 1356 h 65087"/>
                <a:gd name="connsiteX10" fmla="*/ 61562 w 61471"/>
                <a:gd name="connsiteY10" fmla="*/ 1356 h 65087"/>
                <a:gd name="connsiteX11" fmla="*/ 61562 w 61471"/>
                <a:gd name="connsiteY11" fmla="*/ 3887 h 65087"/>
                <a:gd name="connsiteX12" fmla="*/ 56500 w 61471"/>
                <a:gd name="connsiteY12" fmla="*/ 6238 h 65087"/>
                <a:gd name="connsiteX13" fmla="*/ 32996 w 61471"/>
                <a:gd name="connsiteY13" fmla="*/ 64093 h 65087"/>
                <a:gd name="connsiteX14" fmla="*/ 27933 w 61471"/>
                <a:gd name="connsiteY14" fmla="*/ 64093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471" h="65087">
                  <a:moveTo>
                    <a:pt x="5876" y="5695"/>
                  </a:moveTo>
                  <a:lnTo>
                    <a:pt x="1356" y="3887"/>
                  </a:lnTo>
                  <a:lnTo>
                    <a:pt x="1356" y="1356"/>
                  </a:lnTo>
                  <a:lnTo>
                    <a:pt x="31369" y="1356"/>
                  </a:lnTo>
                  <a:lnTo>
                    <a:pt x="31369" y="3887"/>
                  </a:lnTo>
                  <a:lnTo>
                    <a:pt x="21786" y="6238"/>
                  </a:lnTo>
                  <a:lnTo>
                    <a:pt x="35708" y="43844"/>
                  </a:lnTo>
                  <a:lnTo>
                    <a:pt x="49268" y="6057"/>
                  </a:lnTo>
                  <a:lnTo>
                    <a:pt x="40951" y="3887"/>
                  </a:lnTo>
                  <a:lnTo>
                    <a:pt x="40951" y="1356"/>
                  </a:lnTo>
                  <a:lnTo>
                    <a:pt x="61562" y="1356"/>
                  </a:lnTo>
                  <a:lnTo>
                    <a:pt x="61562" y="3887"/>
                  </a:lnTo>
                  <a:lnTo>
                    <a:pt x="56500" y="6238"/>
                  </a:lnTo>
                  <a:lnTo>
                    <a:pt x="32996" y="64093"/>
                  </a:lnTo>
                  <a:lnTo>
                    <a:pt x="27933" y="64093"/>
                  </a:lnTo>
                  <a:close/>
                </a:path>
              </a:pathLst>
            </a:custGeom>
            <a:solidFill>
              <a:srgbClr val="0057AC"/>
            </a:solidFill>
            <a:ln w="9525" cap="flat">
              <a:noFill/>
              <a:prstDash val="solid"/>
              <a:miter/>
            </a:ln>
          </p:spPr>
          <p:txBody>
            <a:bodyPr rtlCol="0" anchor="ctr"/>
            <a:lstStyle/>
            <a:p>
              <a:endParaRPr lang="fr-CA"/>
            </a:p>
          </p:txBody>
        </p:sp>
        <p:sp>
          <p:nvSpPr>
            <p:cNvPr id="37" name="Forme libre : forme 36">
              <a:extLst>
                <a:ext uri="{FF2B5EF4-FFF2-40B4-BE49-F238E27FC236}">
                  <a16:creationId xmlns:a16="http://schemas.microsoft.com/office/drawing/2014/main" id="{1EEF4D11-216B-49D5-B99B-C40B00C0A947}"/>
                </a:ext>
              </a:extLst>
            </p:cNvPr>
            <p:cNvSpPr/>
            <p:nvPr/>
          </p:nvSpPr>
          <p:spPr>
            <a:xfrm>
              <a:off x="11423997" y="6396282"/>
              <a:ext cx="61472" cy="65088"/>
            </a:xfrm>
            <a:custGeom>
              <a:avLst/>
              <a:gdLst>
                <a:gd name="connsiteX0" fmla="*/ 43844 w 61471"/>
                <a:gd name="connsiteY0" fmla="*/ 24317 h 65087"/>
                <a:gd name="connsiteX1" fmla="*/ 19255 w 61471"/>
                <a:gd name="connsiteY1" fmla="*/ 24317 h 65087"/>
                <a:gd name="connsiteX2" fmla="*/ 32092 w 61471"/>
                <a:gd name="connsiteY2" fmla="*/ 6057 h 65087"/>
                <a:gd name="connsiteX3" fmla="*/ 43844 w 61471"/>
                <a:gd name="connsiteY3" fmla="*/ 24317 h 65087"/>
                <a:gd name="connsiteX4" fmla="*/ 18532 w 61471"/>
                <a:gd name="connsiteY4" fmla="*/ 29199 h 65087"/>
                <a:gd name="connsiteX5" fmla="*/ 59392 w 61471"/>
                <a:gd name="connsiteY5" fmla="*/ 29199 h 65087"/>
                <a:gd name="connsiteX6" fmla="*/ 32092 w 61471"/>
                <a:gd name="connsiteY6" fmla="*/ 1356 h 65087"/>
                <a:gd name="connsiteX7" fmla="*/ 1356 w 61471"/>
                <a:gd name="connsiteY7" fmla="*/ 33357 h 65087"/>
                <a:gd name="connsiteX8" fmla="*/ 32273 w 61471"/>
                <a:gd name="connsiteY8" fmla="*/ 65359 h 65087"/>
                <a:gd name="connsiteX9" fmla="*/ 60658 w 61471"/>
                <a:gd name="connsiteY9" fmla="*/ 55776 h 65087"/>
                <a:gd name="connsiteX10" fmla="*/ 57946 w 61471"/>
                <a:gd name="connsiteY10" fmla="*/ 51618 h 65087"/>
                <a:gd name="connsiteX11" fmla="*/ 35165 w 61471"/>
                <a:gd name="connsiteY11" fmla="*/ 57946 h 65087"/>
                <a:gd name="connsiteX12" fmla="*/ 18532 w 61471"/>
                <a:gd name="connsiteY12" fmla="*/ 29199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71" h="65087">
                  <a:moveTo>
                    <a:pt x="43844" y="24317"/>
                  </a:moveTo>
                  <a:lnTo>
                    <a:pt x="19255" y="24317"/>
                  </a:lnTo>
                  <a:cubicBezTo>
                    <a:pt x="20701" y="13831"/>
                    <a:pt x="24860" y="6057"/>
                    <a:pt x="32092" y="6057"/>
                  </a:cubicBezTo>
                  <a:cubicBezTo>
                    <a:pt x="40409" y="6057"/>
                    <a:pt x="43301" y="15820"/>
                    <a:pt x="43844" y="24317"/>
                  </a:cubicBezTo>
                  <a:close/>
                  <a:moveTo>
                    <a:pt x="18532" y="29199"/>
                  </a:moveTo>
                  <a:lnTo>
                    <a:pt x="59392" y="29199"/>
                  </a:lnTo>
                  <a:cubicBezTo>
                    <a:pt x="59031" y="12204"/>
                    <a:pt x="50172" y="1356"/>
                    <a:pt x="32092" y="1356"/>
                  </a:cubicBezTo>
                  <a:cubicBezTo>
                    <a:pt x="14373" y="1356"/>
                    <a:pt x="1356" y="16543"/>
                    <a:pt x="1356" y="33357"/>
                  </a:cubicBezTo>
                  <a:cubicBezTo>
                    <a:pt x="1356" y="52703"/>
                    <a:pt x="14012" y="65359"/>
                    <a:pt x="32273" y="65359"/>
                  </a:cubicBezTo>
                  <a:cubicBezTo>
                    <a:pt x="47821" y="65359"/>
                    <a:pt x="55957" y="59212"/>
                    <a:pt x="60658" y="55776"/>
                  </a:cubicBezTo>
                  <a:lnTo>
                    <a:pt x="57946" y="51618"/>
                  </a:lnTo>
                  <a:cubicBezTo>
                    <a:pt x="54330" y="53788"/>
                    <a:pt x="47098" y="58669"/>
                    <a:pt x="35165" y="57946"/>
                  </a:cubicBezTo>
                  <a:cubicBezTo>
                    <a:pt x="23233" y="57042"/>
                    <a:pt x="17266" y="44567"/>
                    <a:pt x="18532" y="29199"/>
                  </a:cubicBezTo>
                  <a:close/>
                </a:path>
              </a:pathLst>
            </a:custGeom>
            <a:solidFill>
              <a:srgbClr val="0057AC"/>
            </a:solidFill>
            <a:ln w="9525" cap="flat">
              <a:noFill/>
              <a:prstDash val="solid"/>
              <a:miter/>
            </a:ln>
          </p:spPr>
          <p:txBody>
            <a:bodyPr rtlCol="0" anchor="ctr"/>
            <a:lstStyle/>
            <a:p>
              <a:endParaRPr lang="fr-CA"/>
            </a:p>
          </p:txBody>
        </p:sp>
        <p:sp>
          <p:nvSpPr>
            <p:cNvPr id="38" name="Forme libre : forme 37">
              <a:extLst>
                <a:ext uri="{FF2B5EF4-FFF2-40B4-BE49-F238E27FC236}">
                  <a16:creationId xmlns:a16="http://schemas.microsoft.com/office/drawing/2014/main" id="{144A313E-6EC4-4F7D-AB43-13A11428EAC5}"/>
                </a:ext>
              </a:extLst>
            </p:cNvPr>
            <p:cNvSpPr/>
            <p:nvPr/>
          </p:nvSpPr>
          <p:spPr>
            <a:xfrm>
              <a:off x="11548024" y="6396606"/>
              <a:ext cx="45200" cy="65088"/>
            </a:xfrm>
            <a:custGeom>
              <a:avLst/>
              <a:gdLst>
                <a:gd name="connsiteX0" fmla="*/ 41674 w 45199"/>
                <a:gd name="connsiteY0" fmla="*/ 4286 h 65087"/>
                <a:gd name="connsiteX1" fmla="*/ 40228 w 45199"/>
                <a:gd name="connsiteY1" fmla="*/ 19473 h 65087"/>
                <a:gd name="connsiteX2" fmla="*/ 34442 w 45199"/>
                <a:gd name="connsiteY2" fmla="*/ 19473 h 65087"/>
                <a:gd name="connsiteX3" fmla="*/ 32996 w 45199"/>
                <a:gd name="connsiteY3" fmla="*/ 9168 h 65087"/>
                <a:gd name="connsiteX4" fmla="*/ 21967 w 45199"/>
                <a:gd name="connsiteY4" fmla="*/ 5733 h 65087"/>
                <a:gd name="connsiteX5" fmla="*/ 13108 w 45199"/>
                <a:gd name="connsiteY5" fmla="*/ 13869 h 65087"/>
                <a:gd name="connsiteX6" fmla="*/ 27210 w 45199"/>
                <a:gd name="connsiteY6" fmla="*/ 25982 h 65087"/>
                <a:gd name="connsiteX7" fmla="*/ 45109 w 45199"/>
                <a:gd name="connsiteY7" fmla="*/ 44062 h 65087"/>
                <a:gd name="connsiteX8" fmla="*/ 22509 w 45199"/>
                <a:gd name="connsiteY8" fmla="*/ 65215 h 65087"/>
                <a:gd name="connsiteX9" fmla="*/ 2441 w 45199"/>
                <a:gd name="connsiteY9" fmla="*/ 61961 h 65087"/>
                <a:gd name="connsiteX10" fmla="*/ 1356 w 45199"/>
                <a:gd name="connsiteY10" fmla="*/ 45147 h 65087"/>
                <a:gd name="connsiteX11" fmla="*/ 7142 w 45199"/>
                <a:gd name="connsiteY11" fmla="*/ 44604 h 65087"/>
                <a:gd name="connsiteX12" fmla="*/ 10396 w 45199"/>
                <a:gd name="connsiteY12" fmla="*/ 55995 h 65087"/>
                <a:gd name="connsiteX13" fmla="*/ 22148 w 45199"/>
                <a:gd name="connsiteY13" fmla="*/ 60695 h 65087"/>
                <a:gd name="connsiteX14" fmla="*/ 33900 w 45199"/>
                <a:gd name="connsiteY14" fmla="*/ 50571 h 65087"/>
                <a:gd name="connsiteX15" fmla="*/ 17447 w 45199"/>
                <a:gd name="connsiteY15" fmla="*/ 37372 h 65087"/>
                <a:gd name="connsiteX16" fmla="*/ 1898 w 45199"/>
                <a:gd name="connsiteY16" fmla="*/ 19112 h 65087"/>
                <a:gd name="connsiteX17" fmla="*/ 22148 w 45199"/>
                <a:gd name="connsiteY17" fmla="*/ 1393 h 65087"/>
                <a:gd name="connsiteX18" fmla="*/ 41674 w 45199"/>
                <a:gd name="connsiteY18" fmla="*/ 4286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199" h="65087">
                  <a:moveTo>
                    <a:pt x="41674" y="4286"/>
                  </a:moveTo>
                  <a:lnTo>
                    <a:pt x="40228" y="19473"/>
                  </a:lnTo>
                  <a:lnTo>
                    <a:pt x="34442" y="19473"/>
                  </a:lnTo>
                  <a:lnTo>
                    <a:pt x="32996" y="9168"/>
                  </a:lnTo>
                  <a:cubicBezTo>
                    <a:pt x="30826" y="8083"/>
                    <a:pt x="28114" y="5733"/>
                    <a:pt x="21967" y="5733"/>
                  </a:cubicBezTo>
                  <a:cubicBezTo>
                    <a:pt x="16905" y="5733"/>
                    <a:pt x="13108" y="8445"/>
                    <a:pt x="13108" y="13869"/>
                  </a:cubicBezTo>
                  <a:cubicBezTo>
                    <a:pt x="13108" y="20197"/>
                    <a:pt x="20159" y="22728"/>
                    <a:pt x="27210" y="25982"/>
                  </a:cubicBezTo>
                  <a:cubicBezTo>
                    <a:pt x="34081" y="28875"/>
                    <a:pt x="45109" y="33033"/>
                    <a:pt x="45109" y="44062"/>
                  </a:cubicBezTo>
                  <a:cubicBezTo>
                    <a:pt x="45109" y="56537"/>
                    <a:pt x="34804" y="65215"/>
                    <a:pt x="22509" y="65215"/>
                  </a:cubicBezTo>
                  <a:cubicBezTo>
                    <a:pt x="11119" y="65215"/>
                    <a:pt x="4430" y="62503"/>
                    <a:pt x="2441" y="61961"/>
                  </a:cubicBezTo>
                  <a:lnTo>
                    <a:pt x="1356" y="45147"/>
                  </a:lnTo>
                  <a:lnTo>
                    <a:pt x="7142" y="44604"/>
                  </a:lnTo>
                  <a:lnTo>
                    <a:pt x="10396" y="55995"/>
                  </a:lnTo>
                  <a:cubicBezTo>
                    <a:pt x="12023" y="57260"/>
                    <a:pt x="16724" y="60876"/>
                    <a:pt x="22148" y="60695"/>
                  </a:cubicBezTo>
                  <a:cubicBezTo>
                    <a:pt x="30103" y="60695"/>
                    <a:pt x="33900" y="56537"/>
                    <a:pt x="33900" y="50571"/>
                  </a:cubicBezTo>
                  <a:cubicBezTo>
                    <a:pt x="33900" y="43520"/>
                    <a:pt x="23956" y="40446"/>
                    <a:pt x="17447" y="37372"/>
                  </a:cubicBezTo>
                  <a:cubicBezTo>
                    <a:pt x="11300" y="34480"/>
                    <a:pt x="1898" y="31768"/>
                    <a:pt x="1898" y="19112"/>
                  </a:cubicBezTo>
                  <a:cubicBezTo>
                    <a:pt x="1898" y="8625"/>
                    <a:pt x="10577" y="1393"/>
                    <a:pt x="22148" y="1393"/>
                  </a:cubicBezTo>
                  <a:cubicBezTo>
                    <a:pt x="32634" y="1032"/>
                    <a:pt x="38781" y="3382"/>
                    <a:pt x="41674" y="4286"/>
                  </a:cubicBezTo>
                  <a:close/>
                </a:path>
              </a:pathLst>
            </a:custGeom>
            <a:solidFill>
              <a:srgbClr val="0057AC"/>
            </a:solidFill>
            <a:ln w="9525" cap="flat">
              <a:noFill/>
              <a:prstDash val="solid"/>
              <a:miter/>
            </a:ln>
          </p:spPr>
          <p:txBody>
            <a:bodyPr rtlCol="0" anchor="ctr"/>
            <a:lstStyle/>
            <a:p>
              <a:endParaRPr lang="fr-CA"/>
            </a:p>
          </p:txBody>
        </p:sp>
        <p:sp>
          <p:nvSpPr>
            <p:cNvPr id="39" name="Forme libre : forme 38">
              <a:extLst>
                <a:ext uri="{FF2B5EF4-FFF2-40B4-BE49-F238E27FC236}">
                  <a16:creationId xmlns:a16="http://schemas.microsoft.com/office/drawing/2014/main" id="{74A8E2C7-62E6-4C6D-A39E-93CA3DB8A2DA}"/>
                </a:ext>
              </a:extLst>
            </p:cNvPr>
            <p:cNvSpPr/>
            <p:nvPr/>
          </p:nvSpPr>
          <p:spPr>
            <a:xfrm>
              <a:off x="11713094" y="6367715"/>
              <a:ext cx="28928" cy="23504"/>
            </a:xfrm>
            <a:custGeom>
              <a:avLst/>
              <a:gdLst>
                <a:gd name="connsiteX0" fmla="*/ 28476 w 28927"/>
                <a:gd name="connsiteY0" fmla="*/ 10215 h 23503"/>
                <a:gd name="connsiteX1" fmla="*/ 22509 w 28927"/>
                <a:gd name="connsiteY1" fmla="*/ 1356 h 23503"/>
                <a:gd name="connsiteX2" fmla="*/ 1356 w 28927"/>
                <a:gd name="connsiteY2" fmla="*/ 17989 h 23503"/>
                <a:gd name="connsiteX3" fmla="*/ 4791 w 28927"/>
                <a:gd name="connsiteY3" fmla="*/ 23052 h 23503"/>
              </a:gdLst>
              <a:ahLst/>
              <a:cxnLst>
                <a:cxn ang="0">
                  <a:pos x="connsiteX0" y="connsiteY0"/>
                </a:cxn>
                <a:cxn ang="0">
                  <a:pos x="connsiteX1" y="connsiteY1"/>
                </a:cxn>
                <a:cxn ang="0">
                  <a:pos x="connsiteX2" y="connsiteY2"/>
                </a:cxn>
                <a:cxn ang="0">
                  <a:pos x="connsiteX3" y="connsiteY3"/>
                </a:cxn>
              </a:cxnLst>
              <a:rect l="l" t="t" r="r" b="b"/>
              <a:pathLst>
                <a:path w="28927" h="23503">
                  <a:moveTo>
                    <a:pt x="28476" y="10215"/>
                  </a:moveTo>
                  <a:lnTo>
                    <a:pt x="22509" y="1356"/>
                  </a:lnTo>
                  <a:lnTo>
                    <a:pt x="1356" y="17989"/>
                  </a:lnTo>
                  <a:lnTo>
                    <a:pt x="4791" y="23052"/>
                  </a:lnTo>
                  <a:close/>
                </a:path>
              </a:pathLst>
            </a:custGeom>
            <a:solidFill>
              <a:srgbClr val="0057AC"/>
            </a:solidFill>
            <a:ln w="9525" cap="flat">
              <a:noFill/>
              <a:prstDash val="solid"/>
              <a:miter/>
            </a:ln>
          </p:spPr>
          <p:txBody>
            <a:bodyPr rtlCol="0" anchor="ctr"/>
            <a:lstStyle/>
            <a:p>
              <a:endParaRPr lang="fr-CA"/>
            </a:p>
          </p:txBody>
        </p:sp>
        <p:sp>
          <p:nvSpPr>
            <p:cNvPr id="40" name="Forme libre : forme 39">
              <a:extLst>
                <a:ext uri="{FF2B5EF4-FFF2-40B4-BE49-F238E27FC236}">
                  <a16:creationId xmlns:a16="http://schemas.microsoft.com/office/drawing/2014/main" id="{C8B865C3-CB8D-452F-8D7A-C684489545C3}"/>
                </a:ext>
              </a:extLst>
            </p:cNvPr>
            <p:cNvSpPr/>
            <p:nvPr/>
          </p:nvSpPr>
          <p:spPr>
            <a:xfrm>
              <a:off x="11686155" y="6396282"/>
              <a:ext cx="61472" cy="65088"/>
            </a:xfrm>
            <a:custGeom>
              <a:avLst/>
              <a:gdLst>
                <a:gd name="connsiteX0" fmla="*/ 43844 w 61471"/>
                <a:gd name="connsiteY0" fmla="*/ 24317 h 65087"/>
                <a:gd name="connsiteX1" fmla="*/ 19255 w 61471"/>
                <a:gd name="connsiteY1" fmla="*/ 24317 h 65087"/>
                <a:gd name="connsiteX2" fmla="*/ 32092 w 61471"/>
                <a:gd name="connsiteY2" fmla="*/ 6057 h 65087"/>
                <a:gd name="connsiteX3" fmla="*/ 43844 w 61471"/>
                <a:gd name="connsiteY3" fmla="*/ 24317 h 65087"/>
                <a:gd name="connsiteX4" fmla="*/ 18532 w 61471"/>
                <a:gd name="connsiteY4" fmla="*/ 29199 h 65087"/>
                <a:gd name="connsiteX5" fmla="*/ 59392 w 61471"/>
                <a:gd name="connsiteY5" fmla="*/ 29199 h 65087"/>
                <a:gd name="connsiteX6" fmla="*/ 32092 w 61471"/>
                <a:gd name="connsiteY6" fmla="*/ 1356 h 65087"/>
                <a:gd name="connsiteX7" fmla="*/ 1356 w 61471"/>
                <a:gd name="connsiteY7" fmla="*/ 33357 h 65087"/>
                <a:gd name="connsiteX8" fmla="*/ 32273 w 61471"/>
                <a:gd name="connsiteY8" fmla="*/ 65359 h 65087"/>
                <a:gd name="connsiteX9" fmla="*/ 60658 w 61471"/>
                <a:gd name="connsiteY9" fmla="*/ 55776 h 65087"/>
                <a:gd name="connsiteX10" fmla="*/ 57946 w 61471"/>
                <a:gd name="connsiteY10" fmla="*/ 51618 h 65087"/>
                <a:gd name="connsiteX11" fmla="*/ 35165 w 61471"/>
                <a:gd name="connsiteY11" fmla="*/ 57946 h 65087"/>
                <a:gd name="connsiteX12" fmla="*/ 18532 w 61471"/>
                <a:gd name="connsiteY12" fmla="*/ 29199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71" h="65087">
                  <a:moveTo>
                    <a:pt x="43844" y="24317"/>
                  </a:moveTo>
                  <a:lnTo>
                    <a:pt x="19255" y="24317"/>
                  </a:lnTo>
                  <a:cubicBezTo>
                    <a:pt x="20701" y="13831"/>
                    <a:pt x="24860" y="6057"/>
                    <a:pt x="32092" y="6057"/>
                  </a:cubicBezTo>
                  <a:cubicBezTo>
                    <a:pt x="40409" y="6057"/>
                    <a:pt x="43121" y="15820"/>
                    <a:pt x="43844" y="24317"/>
                  </a:cubicBezTo>
                  <a:close/>
                  <a:moveTo>
                    <a:pt x="18532" y="29199"/>
                  </a:moveTo>
                  <a:lnTo>
                    <a:pt x="59392" y="29199"/>
                  </a:lnTo>
                  <a:cubicBezTo>
                    <a:pt x="59031" y="12204"/>
                    <a:pt x="50172" y="1356"/>
                    <a:pt x="32092" y="1356"/>
                  </a:cubicBezTo>
                  <a:cubicBezTo>
                    <a:pt x="14373" y="1356"/>
                    <a:pt x="1356" y="16543"/>
                    <a:pt x="1356" y="33357"/>
                  </a:cubicBezTo>
                  <a:cubicBezTo>
                    <a:pt x="1356" y="52703"/>
                    <a:pt x="14012" y="65359"/>
                    <a:pt x="32273" y="65359"/>
                  </a:cubicBezTo>
                  <a:cubicBezTo>
                    <a:pt x="47821" y="65359"/>
                    <a:pt x="55957" y="59212"/>
                    <a:pt x="60658" y="55776"/>
                  </a:cubicBezTo>
                  <a:lnTo>
                    <a:pt x="57946" y="51618"/>
                  </a:lnTo>
                  <a:cubicBezTo>
                    <a:pt x="54330" y="53788"/>
                    <a:pt x="47098" y="58669"/>
                    <a:pt x="35165" y="57946"/>
                  </a:cubicBezTo>
                  <a:cubicBezTo>
                    <a:pt x="23233" y="57042"/>
                    <a:pt x="17266" y="44567"/>
                    <a:pt x="18532" y="29199"/>
                  </a:cubicBezTo>
                  <a:close/>
                </a:path>
              </a:pathLst>
            </a:custGeom>
            <a:solidFill>
              <a:srgbClr val="0057AC"/>
            </a:solidFill>
            <a:ln w="9525" cap="flat">
              <a:noFill/>
              <a:prstDash val="solid"/>
              <a:miter/>
            </a:ln>
          </p:spPr>
          <p:txBody>
            <a:bodyPr rtlCol="0" anchor="ctr"/>
            <a:lstStyle/>
            <a:p>
              <a:endParaRPr lang="fr-CA"/>
            </a:p>
          </p:txBody>
        </p:sp>
        <p:sp>
          <p:nvSpPr>
            <p:cNvPr id="41" name="Forme libre : forme 40">
              <a:extLst>
                <a:ext uri="{FF2B5EF4-FFF2-40B4-BE49-F238E27FC236}">
                  <a16:creationId xmlns:a16="http://schemas.microsoft.com/office/drawing/2014/main" id="{D1DBB2DE-2747-427F-B0EE-BE1B9781F885}"/>
                </a:ext>
              </a:extLst>
            </p:cNvPr>
            <p:cNvSpPr/>
            <p:nvPr/>
          </p:nvSpPr>
          <p:spPr>
            <a:xfrm>
              <a:off x="11489807" y="6396462"/>
              <a:ext cx="54240" cy="65088"/>
            </a:xfrm>
            <a:custGeom>
              <a:avLst/>
              <a:gdLst>
                <a:gd name="connsiteX0" fmla="*/ 45832 w 54239"/>
                <a:gd name="connsiteY0" fmla="*/ 1356 h 65087"/>
                <a:gd name="connsiteX1" fmla="*/ 26849 w 54239"/>
                <a:gd name="connsiteY1" fmla="*/ 16543 h 65087"/>
                <a:gd name="connsiteX2" fmla="*/ 26668 w 54239"/>
                <a:gd name="connsiteY2" fmla="*/ 16543 h 65087"/>
                <a:gd name="connsiteX3" fmla="*/ 26668 w 54239"/>
                <a:gd name="connsiteY3" fmla="*/ 1898 h 65087"/>
                <a:gd name="connsiteX4" fmla="*/ 1356 w 54239"/>
                <a:gd name="connsiteY4" fmla="*/ 1898 h 65087"/>
                <a:gd name="connsiteX5" fmla="*/ 1356 w 54239"/>
                <a:gd name="connsiteY5" fmla="*/ 4430 h 65087"/>
                <a:gd name="connsiteX6" fmla="*/ 10577 w 54239"/>
                <a:gd name="connsiteY6" fmla="*/ 7142 h 65087"/>
                <a:gd name="connsiteX7" fmla="*/ 10577 w 54239"/>
                <a:gd name="connsiteY7" fmla="*/ 58850 h 65087"/>
                <a:gd name="connsiteX8" fmla="*/ 1356 w 54239"/>
                <a:gd name="connsiteY8" fmla="*/ 61020 h 65087"/>
                <a:gd name="connsiteX9" fmla="*/ 1356 w 54239"/>
                <a:gd name="connsiteY9" fmla="*/ 63732 h 65087"/>
                <a:gd name="connsiteX10" fmla="*/ 40047 w 54239"/>
                <a:gd name="connsiteY10" fmla="*/ 63732 h 65087"/>
                <a:gd name="connsiteX11" fmla="*/ 40047 w 54239"/>
                <a:gd name="connsiteY11" fmla="*/ 60658 h 65087"/>
                <a:gd name="connsiteX12" fmla="*/ 26668 w 54239"/>
                <a:gd name="connsiteY12" fmla="*/ 58488 h 65087"/>
                <a:gd name="connsiteX13" fmla="*/ 26668 w 54239"/>
                <a:gd name="connsiteY13" fmla="*/ 23413 h 65087"/>
                <a:gd name="connsiteX14" fmla="*/ 39324 w 54239"/>
                <a:gd name="connsiteY14" fmla="*/ 12023 h 65087"/>
                <a:gd name="connsiteX15" fmla="*/ 44929 w 54239"/>
                <a:gd name="connsiteY15" fmla="*/ 14193 h 65087"/>
                <a:gd name="connsiteX16" fmla="*/ 49810 w 54239"/>
                <a:gd name="connsiteY16" fmla="*/ 14735 h 65087"/>
                <a:gd name="connsiteX17" fmla="*/ 53607 w 54239"/>
                <a:gd name="connsiteY17" fmla="*/ 8046 h 65087"/>
                <a:gd name="connsiteX18" fmla="*/ 45832 w 54239"/>
                <a:gd name="connsiteY18" fmla="*/ 1356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39" h="65087">
                  <a:moveTo>
                    <a:pt x="45832" y="1356"/>
                  </a:moveTo>
                  <a:cubicBezTo>
                    <a:pt x="36973" y="1356"/>
                    <a:pt x="30465" y="8407"/>
                    <a:pt x="26849" y="16543"/>
                  </a:cubicBezTo>
                  <a:lnTo>
                    <a:pt x="26668" y="16543"/>
                  </a:lnTo>
                  <a:lnTo>
                    <a:pt x="26668" y="1898"/>
                  </a:lnTo>
                  <a:lnTo>
                    <a:pt x="1356" y="1898"/>
                  </a:lnTo>
                  <a:lnTo>
                    <a:pt x="1356" y="4430"/>
                  </a:lnTo>
                  <a:lnTo>
                    <a:pt x="10577" y="7142"/>
                  </a:lnTo>
                  <a:lnTo>
                    <a:pt x="10577" y="58850"/>
                  </a:lnTo>
                  <a:lnTo>
                    <a:pt x="1356" y="61020"/>
                  </a:lnTo>
                  <a:lnTo>
                    <a:pt x="1356" y="63732"/>
                  </a:lnTo>
                  <a:lnTo>
                    <a:pt x="40047" y="63732"/>
                  </a:lnTo>
                  <a:lnTo>
                    <a:pt x="40047" y="60658"/>
                  </a:lnTo>
                  <a:lnTo>
                    <a:pt x="26668" y="58488"/>
                  </a:lnTo>
                  <a:lnTo>
                    <a:pt x="26668" y="23413"/>
                  </a:lnTo>
                  <a:cubicBezTo>
                    <a:pt x="30284" y="15278"/>
                    <a:pt x="35708" y="12023"/>
                    <a:pt x="39324" y="12023"/>
                  </a:cubicBezTo>
                  <a:cubicBezTo>
                    <a:pt x="41855" y="12023"/>
                    <a:pt x="42940" y="12566"/>
                    <a:pt x="44929" y="14193"/>
                  </a:cubicBezTo>
                  <a:cubicBezTo>
                    <a:pt x="45652" y="14735"/>
                    <a:pt x="48364" y="15458"/>
                    <a:pt x="49810" y="14735"/>
                  </a:cubicBezTo>
                  <a:cubicBezTo>
                    <a:pt x="52884" y="13470"/>
                    <a:pt x="53607" y="11300"/>
                    <a:pt x="53607" y="8046"/>
                  </a:cubicBezTo>
                  <a:cubicBezTo>
                    <a:pt x="53607" y="4610"/>
                    <a:pt x="50172" y="1356"/>
                    <a:pt x="45832" y="1356"/>
                  </a:cubicBezTo>
                  <a:close/>
                </a:path>
              </a:pathLst>
            </a:custGeom>
            <a:solidFill>
              <a:srgbClr val="0057AC"/>
            </a:solidFill>
            <a:ln w="9525" cap="flat">
              <a:noFill/>
              <a:prstDash val="solid"/>
              <a:miter/>
            </a:ln>
          </p:spPr>
          <p:txBody>
            <a:bodyPr rtlCol="0" anchor="ctr"/>
            <a:lstStyle/>
            <a:p>
              <a:endParaRPr lang="fr-CA"/>
            </a:p>
          </p:txBody>
        </p:sp>
        <p:sp>
          <p:nvSpPr>
            <p:cNvPr id="42" name="Forme libre : forme 41">
              <a:extLst>
                <a:ext uri="{FF2B5EF4-FFF2-40B4-BE49-F238E27FC236}">
                  <a16:creationId xmlns:a16="http://schemas.microsoft.com/office/drawing/2014/main" id="{B6F2EBDB-34B4-43FB-BD2B-C6ABF6981361}"/>
                </a:ext>
              </a:extLst>
            </p:cNvPr>
            <p:cNvSpPr/>
            <p:nvPr/>
          </p:nvSpPr>
          <p:spPr>
            <a:xfrm>
              <a:off x="11672595" y="6516874"/>
              <a:ext cx="75935" cy="65088"/>
            </a:xfrm>
            <a:custGeom>
              <a:avLst/>
              <a:gdLst>
                <a:gd name="connsiteX0" fmla="*/ 35165 w 75935"/>
                <a:gd name="connsiteY0" fmla="*/ 61200 h 65087"/>
                <a:gd name="connsiteX1" fmla="*/ 35165 w 75935"/>
                <a:gd name="connsiteY1" fmla="*/ 63912 h 65087"/>
                <a:gd name="connsiteX2" fmla="*/ 1356 w 75935"/>
                <a:gd name="connsiteY2" fmla="*/ 63912 h 65087"/>
                <a:gd name="connsiteX3" fmla="*/ 1356 w 75935"/>
                <a:gd name="connsiteY3" fmla="*/ 61200 h 65087"/>
                <a:gd name="connsiteX4" fmla="*/ 10577 w 75935"/>
                <a:gd name="connsiteY4" fmla="*/ 59031 h 65087"/>
                <a:gd name="connsiteX5" fmla="*/ 10577 w 75935"/>
                <a:gd name="connsiteY5" fmla="*/ 7322 h 65087"/>
                <a:gd name="connsiteX6" fmla="*/ 2260 w 75935"/>
                <a:gd name="connsiteY6" fmla="*/ 4972 h 65087"/>
                <a:gd name="connsiteX7" fmla="*/ 2260 w 75935"/>
                <a:gd name="connsiteY7" fmla="*/ 2079 h 65087"/>
                <a:gd name="connsiteX8" fmla="*/ 26487 w 75935"/>
                <a:gd name="connsiteY8" fmla="*/ 2079 h 65087"/>
                <a:gd name="connsiteX9" fmla="*/ 26487 w 75935"/>
                <a:gd name="connsiteY9" fmla="*/ 11481 h 65087"/>
                <a:gd name="connsiteX10" fmla="*/ 49268 w 75935"/>
                <a:gd name="connsiteY10" fmla="*/ 1356 h 65087"/>
                <a:gd name="connsiteX11" fmla="*/ 66986 w 75935"/>
                <a:gd name="connsiteY11" fmla="*/ 19255 h 65087"/>
                <a:gd name="connsiteX12" fmla="*/ 66986 w 75935"/>
                <a:gd name="connsiteY12" fmla="*/ 58850 h 65087"/>
                <a:gd name="connsiteX13" fmla="*/ 75845 w 75935"/>
                <a:gd name="connsiteY13" fmla="*/ 61020 h 65087"/>
                <a:gd name="connsiteX14" fmla="*/ 75845 w 75935"/>
                <a:gd name="connsiteY14" fmla="*/ 63732 h 65087"/>
                <a:gd name="connsiteX15" fmla="*/ 43121 w 75935"/>
                <a:gd name="connsiteY15" fmla="*/ 63732 h 65087"/>
                <a:gd name="connsiteX16" fmla="*/ 43121 w 75935"/>
                <a:gd name="connsiteY16" fmla="*/ 61020 h 65087"/>
                <a:gd name="connsiteX17" fmla="*/ 51256 w 75935"/>
                <a:gd name="connsiteY17" fmla="*/ 58850 h 65087"/>
                <a:gd name="connsiteX18" fmla="*/ 51256 w 75935"/>
                <a:gd name="connsiteY18" fmla="*/ 20882 h 65087"/>
                <a:gd name="connsiteX19" fmla="*/ 42036 w 75935"/>
                <a:gd name="connsiteY19" fmla="*/ 9673 h 65087"/>
                <a:gd name="connsiteX20" fmla="*/ 26668 w 75935"/>
                <a:gd name="connsiteY20" fmla="*/ 15639 h 65087"/>
                <a:gd name="connsiteX21" fmla="*/ 26668 w 75935"/>
                <a:gd name="connsiteY21" fmla="*/ 58850 h 65087"/>
                <a:gd name="connsiteX22" fmla="*/ 35165 w 75935"/>
                <a:gd name="connsiteY22" fmla="*/ 61200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935" h="65087">
                  <a:moveTo>
                    <a:pt x="35165" y="61200"/>
                  </a:moveTo>
                  <a:lnTo>
                    <a:pt x="35165" y="63912"/>
                  </a:lnTo>
                  <a:lnTo>
                    <a:pt x="1356" y="63912"/>
                  </a:lnTo>
                  <a:lnTo>
                    <a:pt x="1356" y="61200"/>
                  </a:lnTo>
                  <a:lnTo>
                    <a:pt x="10577" y="59031"/>
                  </a:lnTo>
                  <a:lnTo>
                    <a:pt x="10577" y="7322"/>
                  </a:lnTo>
                  <a:lnTo>
                    <a:pt x="2260" y="4972"/>
                  </a:lnTo>
                  <a:lnTo>
                    <a:pt x="2260" y="2079"/>
                  </a:lnTo>
                  <a:lnTo>
                    <a:pt x="26487" y="2079"/>
                  </a:lnTo>
                  <a:lnTo>
                    <a:pt x="26487" y="11481"/>
                  </a:lnTo>
                  <a:cubicBezTo>
                    <a:pt x="29199" y="9130"/>
                    <a:pt x="38058" y="1356"/>
                    <a:pt x="49268" y="1356"/>
                  </a:cubicBezTo>
                  <a:cubicBezTo>
                    <a:pt x="61020" y="1356"/>
                    <a:pt x="66986" y="7865"/>
                    <a:pt x="66986" y="19255"/>
                  </a:cubicBezTo>
                  <a:lnTo>
                    <a:pt x="66986" y="58850"/>
                  </a:lnTo>
                  <a:lnTo>
                    <a:pt x="75845" y="61020"/>
                  </a:lnTo>
                  <a:lnTo>
                    <a:pt x="75845" y="63732"/>
                  </a:lnTo>
                  <a:lnTo>
                    <a:pt x="43121" y="63732"/>
                  </a:lnTo>
                  <a:lnTo>
                    <a:pt x="43121" y="61020"/>
                  </a:lnTo>
                  <a:lnTo>
                    <a:pt x="51256" y="58850"/>
                  </a:lnTo>
                  <a:lnTo>
                    <a:pt x="51256" y="20882"/>
                  </a:lnTo>
                  <a:cubicBezTo>
                    <a:pt x="51256" y="14916"/>
                    <a:pt x="49448" y="9673"/>
                    <a:pt x="42036" y="9673"/>
                  </a:cubicBezTo>
                  <a:cubicBezTo>
                    <a:pt x="35346" y="9673"/>
                    <a:pt x="28476" y="14374"/>
                    <a:pt x="26668" y="15639"/>
                  </a:cubicBezTo>
                  <a:lnTo>
                    <a:pt x="26668" y="58850"/>
                  </a:lnTo>
                  <a:lnTo>
                    <a:pt x="35165" y="61200"/>
                  </a:lnTo>
                  <a:close/>
                </a:path>
              </a:pathLst>
            </a:custGeom>
            <a:solidFill>
              <a:srgbClr val="0057AC"/>
            </a:solidFill>
            <a:ln w="9525" cap="flat">
              <a:noFill/>
              <a:prstDash val="solid"/>
              <a:miter/>
            </a:ln>
          </p:spPr>
          <p:txBody>
            <a:bodyPr rtlCol="0" anchor="ctr"/>
            <a:lstStyle/>
            <a:p>
              <a:endParaRPr lang="fr-CA"/>
            </a:p>
          </p:txBody>
        </p:sp>
        <p:sp>
          <p:nvSpPr>
            <p:cNvPr id="43" name="Forme libre : forme 42">
              <a:extLst>
                <a:ext uri="{FF2B5EF4-FFF2-40B4-BE49-F238E27FC236}">
                  <a16:creationId xmlns:a16="http://schemas.microsoft.com/office/drawing/2014/main" id="{5955B30A-66A2-4CBF-8BEE-EAB75C7CB300}"/>
                </a:ext>
              </a:extLst>
            </p:cNvPr>
            <p:cNvSpPr/>
            <p:nvPr/>
          </p:nvSpPr>
          <p:spPr>
            <a:xfrm>
              <a:off x="11800781" y="6517055"/>
              <a:ext cx="54240" cy="65088"/>
            </a:xfrm>
            <a:custGeom>
              <a:avLst/>
              <a:gdLst>
                <a:gd name="connsiteX0" fmla="*/ 45652 w 54239"/>
                <a:gd name="connsiteY0" fmla="*/ 1356 h 65087"/>
                <a:gd name="connsiteX1" fmla="*/ 26668 w 54239"/>
                <a:gd name="connsiteY1" fmla="*/ 16543 h 65087"/>
                <a:gd name="connsiteX2" fmla="*/ 26306 w 54239"/>
                <a:gd name="connsiteY2" fmla="*/ 16543 h 65087"/>
                <a:gd name="connsiteX3" fmla="*/ 26306 w 54239"/>
                <a:gd name="connsiteY3" fmla="*/ 1898 h 65087"/>
                <a:gd name="connsiteX4" fmla="*/ 1356 w 54239"/>
                <a:gd name="connsiteY4" fmla="*/ 1898 h 65087"/>
                <a:gd name="connsiteX5" fmla="*/ 1356 w 54239"/>
                <a:gd name="connsiteY5" fmla="*/ 4430 h 65087"/>
                <a:gd name="connsiteX6" fmla="*/ 10577 w 54239"/>
                <a:gd name="connsiteY6" fmla="*/ 7142 h 65087"/>
                <a:gd name="connsiteX7" fmla="*/ 10577 w 54239"/>
                <a:gd name="connsiteY7" fmla="*/ 58850 h 65087"/>
                <a:gd name="connsiteX8" fmla="*/ 1356 w 54239"/>
                <a:gd name="connsiteY8" fmla="*/ 61020 h 65087"/>
                <a:gd name="connsiteX9" fmla="*/ 1356 w 54239"/>
                <a:gd name="connsiteY9" fmla="*/ 63732 h 65087"/>
                <a:gd name="connsiteX10" fmla="*/ 40047 w 54239"/>
                <a:gd name="connsiteY10" fmla="*/ 63732 h 65087"/>
                <a:gd name="connsiteX11" fmla="*/ 40047 w 54239"/>
                <a:gd name="connsiteY11" fmla="*/ 60658 h 65087"/>
                <a:gd name="connsiteX12" fmla="*/ 26487 w 54239"/>
                <a:gd name="connsiteY12" fmla="*/ 58488 h 65087"/>
                <a:gd name="connsiteX13" fmla="*/ 26487 w 54239"/>
                <a:gd name="connsiteY13" fmla="*/ 23413 h 65087"/>
                <a:gd name="connsiteX14" fmla="*/ 39143 w 54239"/>
                <a:gd name="connsiteY14" fmla="*/ 12023 h 65087"/>
                <a:gd name="connsiteX15" fmla="*/ 44748 w 54239"/>
                <a:gd name="connsiteY15" fmla="*/ 14193 h 65087"/>
                <a:gd name="connsiteX16" fmla="*/ 49629 w 54239"/>
                <a:gd name="connsiteY16" fmla="*/ 14735 h 65087"/>
                <a:gd name="connsiteX17" fmla="*/ 53426 w 54239"/>
                <a:gd name="connsiteY17" fmla="*/ 8046 h 65087"/>
                <a:gd name="connsiteX18" fmla="*/ 45652 w 54239"/>
                <a:gd name="connsiteY18" fmla="*/ 1356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39" h="65087">
                  <a:moveTo>
                    <a:pt x="45652" y="1356"/>
                  </a:moveTo>
                  <a:cubicBezTo>
                    <a:pt x="36793" y="1356"/>
                    <a:pt x="30284" y="8407"/>
                    <a:pt x="26668" y="16543"/>
                  </a:cubicBezTo>
                  <a:lnTo>
                    <a:pt x="26306" y="16543"/>
                  </a:lnTo>
                  <a:lnTo>
                    <a:pt x="26306" y="1898"/>
                  </a:lnTo>
                  <a:lnTo>
                    <a:pt x="1356" y="1898"/>
                  </a:lnTo>
                  <a:lnTo>
                    <a:pt x="1356" y="4430"/>
                  </a:lnTo>
                  <a:lnTo>
                    <a:pt x="10577" y="7142"/>
                  </a:lnTo>
                  <a:lnTo>
                    <a:pt x="10577" y="58850"/>
                  </a:lnTo>
                  <a:lnTo>
                    <a:pt x="1356" y="61020"/>
                  </a:lnTo>
                  <a:lnTo>
                    <a:pt x="1356" y="63732"/>
                  </a:lnTo>
                  <a:lnTo>
                    <a:pt x="40047" y="63732"/>
                  </a:lnTo>
                  <a:lnTo>
                    <a:pt x="40047" y="60658"/>
                  </a:lnTo>
                  <a:lnTo>
                    <a:pt x="26487" y="58488"/>
                  </a:lnTo>
                  <a:lnTo>
                    <a:pt x="26487" y="23413"/>
                  </a:lnTo>
                  <a:cubicBezTo>
                    <a:pt x="30103" y="15277"/>
                    <a:pt x="35527" y="12023"/>
                    <a:pt x="39143" y="12023"/>
                  </a:cubicBezTo>
                  <a:cubicBezTo>
                    <a:pt x="41674" y="12023"/>
                    <a:pt x="42759" y="12565"/>
                    <a:pt x="44748" y="14193"/>
                  </a:cubicBezTo>
                  <a:cubicBezTo>
                    <a:pt x="45471" y="14735"/>
                    <a:pt x="48183" y="15458"/>
                    <a:pt x="49629" y="14735"/>
                  </a:cubicBezTo>
                  <a:cubicBezTo>
                    <a:pt x="52703" y="13469"/>
                    <a:pt x="53426" y="11300"/>
                    <a:pt x="53426" y="8046"/>
                  </a:cubicBezTo>
                  <a:cubicBezTo>
                    <a:pt x="53426" y="4430"/>
                    <a:pt x="49991" y="1356"/>
                    <a:pt x="45652" y="1356"/>
                  </a:cubicBezTo>
                  <a:close/>
                </a:path>
              </a:pathLst>
            </a:custGeom>
            <a:solidFill>
              <a:srgbClr val="0057AC"/>
            </a:solidFill>
            <a:ln w="9525" cap="flat">
              <a:noFill/>
              <a:prstDash val="solid"/>
              <a:miter/>
            </a:ln>
          </p:spPr>
          <p:txBody>
            <a:bodyPr rtlCol="0" anchor="ctr"/>
            <a:lstStyle/>
            <a:p>
              <a:endParaRPr lang="fr-CA"/>
            </a:p>
          </p:txBody>
        </p:sp>
        <p:sp>
          <p:nvSpPr>
            <p:cNvPr id="44" name="Forme libre : forme 43">
              <a:extLst>
                <a:ext uri="{FF2B5EF4-FFF2-40B4-BE49-F238E27FC236}">
                  <a16:creationId xmlns:a16="http://schemas.microsoft.com/office/drawing/2014/main" id="{29B9F3AE-A283-4990-9E4D-240252F8BA6D}"/>
                </a:ext>
              </a:extLst>
            </p:cNvPr>
            <p:cNvSpPr/>
            <p:nvPr/>
          </p:nvSpPr>
          <p:spPr>
            <a:xfrm>
              <a:off x="11636797" y="6368619"/>
              <a:ext cx="48816" cy="94015"/>
            </a:xfrm>
            <a:custGeom>
              <a:avLst/>
              <a:gdLst>
                <a:gd name="connsiteX0" fmla="*/ 46013 w 48815"/>
                <a:gd name="connsiteY0" fmla="*/ 84704 h 94015"/>
                <a:gd name="connsiteX1" fmla="*/ 37877 w 48815"/>
                <a:gd name="connsiteY1" fmla="*/ 87416 h 94015"/>
                <a:gd name="connsiteX2" fmla="*/ 30465 w 48815"/>
                <a:gd name="connsiteY2" fmla="*/ 74218 h 94015"/>
                <a:gd name="connsiteX3" fmla="*/ 30465 w 48815"/>
                <a:gd name="connsiteY3" fmla="*/ 35346 h 94015"/>
                <a:gd name="connsiteX4" fmla="*/ 46375 w 48815"/>
                <a:gd name="connsiteY4" fmla="*/ 32996 h 94015"/>
                <a:gd name="connsiteX5" fmla="*/ 46375 w 48815"/>
                <a:gd name="connsiteY5" fmla="*/ 29922 h 94015"/>
                <a:gd name="connsiteX6" fmla="*/ 30465 w 48815"/>
                <a:gd name="connsiteY6" fmla="*/ 29922 h 94015"/>
                <a:gd name="connsiteX7" fmla="*/ 30465 w 48815"/>
                <a:gd name="connsiteY7" fmla="*/ 1356 h 94015"/>
                <a:gd name="connsiteX8" fmla="*/ 25221 w 48815"/>
                <a:gd name="connsiteY8" fmla="*/ 1356 h 94015"/>
                <a:gd name="connsiteX9" fmla="*/ 3706 w 48815"/>
                <a:gd name="connsiteY9" fmla="*/ 29922 h 94015"/>
                <a:gd name="connsiteX10" fmla="*/ 1356 w 48815"/>
                <a:gd name="connsiteY10" fmla="*/ 29922 h 94015"/>
                <a:gd name="connsiteX11" fmla="*/ 1356 w 48815"/>
                <a:gd name="connsiteY11" fmla="*/ 32996 h 94015"/>
                <a:gd name="connsiteX12" fmla="*/ 14554 w 48815"/>
                <a:gd name="connsiteY12" fmla="*/ 35346 h 94015"/>
                <a:gd name="connsiteX13" fmla="*/ 14554 w 48815"/>
                <a:gd name="connsiteY13" fmla="*/ 75122 h 94015"/>
                <a:gd name="connsiteX14" fmla="*/ 29380 w 48815"/>
                <a:gd name="connsiteY14" fmla="*/ 93202 h 94015"/>
                <a:gd name="connsiteX15" fmla="*/ 47460 w 48815"/>
                <a:gd name="connsiteY15" fmla="*/ 87416 h 94015"/>
                <a:gd name="connsiteX16" fmla="*/ 46013 w 48815"/>
                <a:gd name="connsiteY16" fmla="*/ 84704 h 9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15" h="94015">
                  <a:moveTo>
                    <a:pt x="46013" y="84704"/>
                  </a:moveTo>
                  <a:cubicBezTo>
                    <a:pt x="43663" y="86331"/>
                    <a:pt x="41313" y="87416"/>
                    <a:pt x="37877" y="87416"/>
                  </a:cubicBezTo>
                  <a:cubicBezTo>
                    <a:pt x="32273" y="87416"/>
                    <a:pt x="30465" y="83258"/>
                    <a:pt x="30465" y="74218"/>
                  </a:cubicBezTo>
                  <a:lnTo>
                    <a:pt x="30465" y="35346"/>
                  </a:lnTo>
                  <a:lnTo>
                    <a:pt x="46375" y="32996"/>
                  </a:lnTo>
                  <a:lnTo>
                    <a:pt x="46375" y="29922"/>
                  </a:lnTo>
                  <a:lnTo>
                    <a:pt x="30465" y="29922"/>
                  </a:lnTo>
                  <a:lnTo>
                    <a:pt x="30465" y="1356"/>
                  </a:lnTo>
                  <a:lnTo>
                    <a:pt x="25221" y="1356"/>
                  </a:lnTo>
                  <a:cubicBezTo>
                    <a:pt x="24137" y="17809"/>
                    <a:pt x="18351" y="28476"/>
                    <a:pt x="3706" y="29922"/>
                  </a:cubicBezTo>
                  <a:lnTo>
                    <a:pt x="1356" y="29922"/>
                  </a:lnTo>
                  <a:lnTo>
                    <a:pt x="1356" y="32996"/>
                  </a:lnTo>
                  <a:lnTo>
                    <a:pt x="14554" y="35346"/>
                  </a:lnTo>
                  <a:lnTo>
                    <a:pt x="14554" y="75122"/>
                  </a:lnTo>
                  <a:cubicBezTo>
                    <a:pt x="14554" y="87778"/>
                    <a:pt x="17628" y="93202"/>
                    <a:pt x="29380" y="93202"/>
                  </a:cubicBezTo>
                  <a:cubicBezTo>
                    <a:pt x="37877" y="93202"/>
                    <a:pt x="44748" y="89947"/>
                    <a:pt x="47460" y="87416"/>
                  </a:cubicBezTo>
                  <a:lnTo>
                    <a:pt x="46013" y="84704"/>
                  </a:lnTo>
                  <a:close/>
                </a:path>
              </a:pathLst>
            </a:custGeom>
            <a:solidFill>
              <a:srgbClr val="0057AC"/>
            </a:solidFill>
            <a:ln w="9525" cap="flat">
              <a:noFill/>
              <a:prstDash val="solid"/>
              <a:miter/>
            </a:ln>
          </p:spPr>
          <p:txBody>
            <a:bodyPr rtlCol="0" anchor="ctr"/>
            <a:lstStyle/>
            <a:p>
              <a:endParaRPr lang="fr-CA"/>
            </a:p>
          </p:txBody>
        </p:sp>
        <p:sp>
          <p:nvSpPr>
            <p:cNvPr id="45" name="Forme libre : forme 44">
              <a:extLst>
                <a:ext uri="{FF2B5EF4-FFF2-40B4-BE49-F238E27FC236}">
                  <a16:creationId xmlns:a16="http://schemas.microsoft.com/office/drawing/2014/main" id="{BDE136E1-5299-434D-8127-AA8F0F2E3D6D}"/>
                </a:ext>
              </a:extLst>
            </p:cNvPr>
            <p:cNvSpPr/>
            <p:nvPr/>
          </p:nvSpPr>
          <p:spPr>
            <a:xfrm>
              <a:off x="11748892" y="6489212"/>
              <a:ext cx="48816" cy="94015"/>
            </a:xfrm>
            <a:custGeom>
              <a:avLst/>
              <a:gdLst>
                <a:gd name="connsiteX0" fmla="*/ 46013 w 48815"/>
                <a:gd name="connsiteY0" fmla="*/ 84704 h 94015"/>
                <a:gd name="connsiteX1" fmla="*/ 37877 w 48815"/>
                <a:gd name="connsiteY1" fmla="*/ 87416 h 94015"/>
                <a:gd name="connsiteX2" fmla="*/ 30465 w 48815"/>
                <a:gd name="connsiteY2" fmla="*/ 74218 h 94015"/>
                <a:gd name="connsiteX3" fmla="*/ 30465 w 48815"/>
                <a:gd name="connsiteY3" fmla="*/ 35346 h 94015"/>
                <a:gd name="connsiteX4" fmla="*/ 46375 w 48815"/>
                <a:gd name="connsiteY4" fmla="*/ 32996 h 94015"/>
                <a:gd name="connsiteX5" fmla="*/ 46375 w 48815"/>
                <a:gd name="connsiteY5" fmla="*/ 29922 h 94015"/>
                <a:gd name="connsiteX6" fmla="*/ 30465 w 48815"/>
                <a:gd name="connsiteY6" fmla="*/ 29922 h 94015"/>
                <a:gd name="connsiteX7" fmla="*/ 30465 w 48815"/>
                <a:gd name="connsiteY7" fmla="*/ 1356 h 94015"/>
                <a:gd name="connsiteX8" fmla="*/ 25221 w 48815"/>
                <a:gd name="connsiteY8" fmla="*/ 1356 h 94015"/>
                <a:gd name="connsiteX9" fmla="*/ 3706 w 48815"/>
                <a:gd name="connsiteY9" fmla="*/ 29922 h 94015"/>
                <a:gd name="connsiteX10" fmla="*/ 1356 w 48815"/>
                <a:gd name="connsiteY10" fmla="*/ 29922 h 94015"/>
                <a:gd name="connsiteX11" fmla="*/ 1356 w 48815"/>
                <a:gd name="connsiteY11" fmla="*/ 32996 h 94015"/>
                <a:gd name="connsiteX12" fmla="*/ 14554 w 48815"/>
                <a:gd name="connsiteY12" fmla="*/ 35346 h 94015"/>
                <a:gd name="connsiteX13" fmla="*/ 14554 w 48815"/>
                <a:gd name="connsiteY13" fmla="*/ 75122 h 94015"/>
                <a:gd name="connsiteX14" fmla="*/ 29380 w 48815"/>
                <a:gd name="connsiteY14" fmla="*/ 93202 h 94015"/>
                <a:gd name="connsiteX15" fmla="*/ 47460 w 48815"/>
                <a:gd name="connsiteY15" fmla="*/ 87416 h 94015"/>
                <a:gd name="connsiteX16" fmla="*/ 46013 w 48815"/>
                <a:gd name="connsiteY16" fmla="*/ 84704 h 9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15" h="94015">
                  <a:moveTo>
                    <a:pt x="46013" y="84704"/>
                  </a:moveTo>
                  <a:cubicBezTo>
                    <a:pt x="43663" y="86331"/>
                    <a:pt x="41313" y="87416"/>
                    <a:pt x="37877" y="87416"/>
                  </a:cubicBezTo>
                  <a:cubicBezTo>
                    <a:pt x="32273" y="87416"/>
                    <a:pt x="30465" y="83258"/>
                    <a:pt x="30465" y="74218"/>
                  </a:cubicBezTo>
                  <a:lnTo>
                    <a:pt x="30465" y="35346"/>
                  </a:lnTo>
                  <a:lnTo>
                    <a:pt x="46375" y="32996"/>
                  </a:lnTo>
                  <a:lnTo>
                    <a:pt x="46375" y="29922"/>
                  </a:lnTo>
                  <a:lnTo>
                    <a:pt x="30465" y="29922"/>
                  </a:lnTo>
                  <a:lnTo>
                    <a:pt x="30465" y="1356"/>
                  </a:lnTo>
                  <a:lnTo>
                    <a:pt x="25221" y="1356"/>
                  </a:lnTo>
                  <a:cubicBezTo>
                    <a:pt x="24137" y="17809"/>
                    <a:pt x="18351" y="28476"/>
                    <a:pt x="3706" y="29922"/>
                  </a:cubicBezTo>
                  <a:lnTo>
                    <a:pt x="1356" y="29922"/>
                  </a:lnTo>
                  <a:lnTo>
                    <a:pt x="1356" y="32996"/>
                  </a:lnTo>
                  <a:lnTo>
                    <a:pt x="14554" y="35346"/>
                  </a:lnTo>
                  <a:lnTo>
                    <a:pt x="14554" y="75122"/>
                  </a:lnTo>
                  <a:cubicBezTo>
                    <a:pt x="14554" y="87778"/>
                    <a:pt x="17628" y="93202"/>
                    <a:pt x="29380" y="93202"/>
                  </a:cubicBezTo>
                  <a:cubicBezTo>
                    <a:pt x="37877" y="93202"/>
                    <a:pt x="44748" y="89947"/>
                    <a:pt x="47460" y="87416"/>
                  </a:cubicBezTo>
                  <a:lnTo>
                    <a:pt x="46013" y="84704"/>
                  </a:lnTo>
                  <a:close/>
                </a:path>
              </a:pathLst>
            </a:custGeom>
            <a:solidFill>
              <a:srgbClr val="0057AC"/>
            </a:solidFill>
            <a:ln w="9525" cap="flat">
              <a:noFill/>
              <a:prstDash val="solid"/>
              <a:miter/>
            </a:ln>
          </p:spPr>
          <p:txBody>
            <a:bodyPr rtlCol="0" anchor="ctr"/>
            <a:lstStyle/>
            <a:p>
              <a:endParaRPr lang="fr-CA"/>
            </a:p>
          </p:txBody>
        </p:sp>
        <p:sp>
          <p:nvSpPr>
            <p:cNvPr id="46" name="Forme libre : forme 45">
              <a:extLst>
                <a:ext uri="{FF2B5EF4-FFF2-40B4-BE49-F238E27FC236}">
                  <a16:creationId xmlns:a16="http://schemas.microsoft.com/office/drawing/2014/main" id="{5F4C5306-80E5-44F0-9ED4-980B928C0CDE}"/>
                </a:ext>
              </a:extLst>
            </p:cNvPr>
            <p:cNvSpPr/>
            <p:nvPr/>
          </p:nvSpPr>
          <p:spPr>
            <a:xfrm>
              <a:off x="11386390" y="6516874"/>
              <a:ext cx="61472" cy="65088"/>
            </a:xfrm>
            <a:custGeom>
              <a:avLst/>
              <a:gdLst>
                <a:gd name="connsiteX0" fmla="*/ 43844 w 61471"/>
                <a:gd name="connsiteY0" fmla="*/ 24317 h 65087"/>
                <a:gd name="connsiteX1" fmla="*/ 19255 w 61471"/>
                <a:gd name="connsiteY1" fmla="*/ 24317 h 65087"/>
                <a:gd name="connsiteX2" fmla="*/ 32092 w 61471"/>
                <a:gd name="connsiteY2" fmla="*/ 6057 h 65087"/>
                <a:gd name="connsiteX3" fmla="*/ 43844 w 61471"/>
                <a:gd name="connsiteY3" fmla="*/ 24317 h 65087"/>
                <a:gd name="connsiteX4" fmla="*/ 18532 w 61471"/>
                <a:gd name="connsiteY4" fmla="*/ 29199 h 65087"/>
                <a:gd name="connsiteX5" fmla="*/ 59392 w 61471"/>
                <a:gd name="connsiteY5" fmla="*/ 29199 h 65087"/>
                <a:gd name="connsiteX6" fmla="*/ 32092 w 61471"/>
                <a:gd name="connsiteY6" fmla="*/ 1356 h 65087"/>
                <a:gd name="connsiteX7" fmla="*/ 1356 w 61471"/>
                <a:gd name="connsiteY7" fmla="*/ 33357 h 65087"/>
                <a:gd name="connsiteX8" fmla="*/ 32273 w 61471"/>
                <a:gd name="connsiteY8" fmla="*/ 65359 h 65087"/>
                <a:gd name="connsiteX9" fmla="*/ 60658 w 61471"/>
                <a:gd name="connsiteY9" fmla="*/ 55776 h 65087"/>
                <a:gd name="connsiteX10" fmla="*/ 57946 w 61471"/>
                <a:gd name="connsiteY10" fmla="*/ 51618 h 65087"/>
                <a:gd name="connsiteX11" fmla="*/ 35165 w 61471"/>
                <a:gd name="connsiteY11" fmla="*/ 57946 h 65087"/>
                <a:gd name="connsiteX12" fmla="*/ 18532 w 61471"/>
                <a:gd name="connsiteY12" fmla="*/ 29199 h 6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71" h="65087">
                  <a:moveTo>
                    <a:pt x="43844" y="24317"/>
                  </a:moveTo>
                  <a:lnTo>
                    <a:pt x="19255" y="24317"/>
                  </a:lnTo>
                  <a:cubicBezTo>
                    <a:pt x="20701" y="13831"/>
                    <a:pt x="24860" y="6057"/>
                    <a:pt x="32092" y="6057"/>
                  </a:cubicBezTo>
                  <a:cubicBezTo>
                    <a:pt x="40589" y="6057"/>
                    <a:pt x="43301" y="15639"/>
                    <a:pt x="43844" y="24317"/>
                  </a:cubicBezTo>
                  <a:close/>
                  <a:moveTo>
                    <a:pt x="18532" y="29199"/>
                  </a:moveTo>
                  <a:lnTo>
                    <a:pt x="59392" y="29199"/>
                  </a:lnTo>
                  <a:cubicBezTo>
                    <a:pt x="59031" y="12204"/>
                    <a:pt x="50172" y="1356"/>
                    <a:pt x="32092" y="1356"/>
                  </a:cubicBezTo>
                  <a:cubicBezTo>
                    <a:pt x="14373" y="1356"/>
                    <a:pt x="1356" y="16543"/>
                    <a:pt x="1356" y="33357"/>
                  </a:cubicBezTo>
                  <a:cubicBezTo>
                    <a:pt x="1356" y="52703"/>
                    <a:pt x="14012" y="65359"/>
                    <a:pt x="32273" y="65359"/>
                  </a:cubicBezTo>
                  <a:cubicBezTo>
                    <a:pt x="47821" y="65359"/>
                    <a:pt x="55957" y="59212"/>
                    <a:pt x="60658" y="55776"/>
                  </a:cubicBezTo>
                  <a:lnTo>
                    <a:pt x="57946" y="51618"/>
                  </a:lnTo>
                  <a:cubicBezTo>
                    <a:pt x="54330" y="53788"/>
                    <a:pt x="47098" y="58669"/>
                    <a:pt x="35165" y="57946"/>
                  </a:cubicBezTo>
                  <a:cubicBezTo>
                    <a:pt x="23233" y="57042"/>
                    <a:pt x="17266" y="44567"/>
                    <a:pt x="18532" y="29199"/>
                  </a:cubicBezTo>
                  <a:close/>
                </a:path>
              </a:pathLst>
            </a:custGeom>
            <a:solidFill>
              <a:srgbClr val="0057AC"/>
            </a:solidFill>
            <a:ln w="9525" cap="flat">
              <a:noFill/>
              <a:prstDash val="solid"/>
              <a:miter/>
            </a:ln>
          </p:spPr>
          <p:txBody>
            <a:bodyPr rtlCol="0" anchor="ctr"/>
            <a:lstStyle/>
            <a:p>
              <a:endParaRPr lang="fr-CA"/>
            </a:p>
          </p:txBody>
        </p:sp>
        <p:sp>
          <p:nvSpPr>
            <p:cNvPr id="47" name="Forme libre : forme 46">
              <a:extLst>
                <a:ext uri="{FF2B5EF4-FFF2-40B4-BE49-F238E27FC236}">
                  <a16:creationId xmlns:a16="http://schemas.microsoft.com/office/drawing/2014/main" id="{B1D4147A-50C1-4282-A662-A8D56983F68E}"/>
                </a:ext>
              </a:extLst>
            </p:cNvPr>
            <p:cNvSpPr/>
            <p:nvPr/>
          </p:nvSpPr>
          <p:spPr>
            <a:xfrm>
              <a:off x="11854298" y="6488308"/>
              <a:ext cx="61472" cy="94015"/>
            </a:xfrm>
            <a:custGeom>
              <a:avLst/>
              <a:gdLst>
                <a:gd name="connsiteX0" fmla="*/ 43663 w 61471"/>
                <a:gd name="connsiteY0" fmla="*/ 52884 h 94015"/>
                <a:gd name="connsiteX1" fmla="*/ 19074 w 61471"/>
                <a:gd name="connsiteY1" fmla="*/ 52884 h 94015"/>
                <a:gd name="connsiteX2" fmla="*/ 31911 w 61471"/>
                <a:gd name="connsiteY2" fmla="*/ 34623 h 94015"/>
                <a:gd name="connsiteX3" fmla="*/ 43663 w 61471"/>
                <a:gd name="connsiteY3" fmla="*/ 52884 h 94015"/>
                <a:gd name="connsiteX4" fmla="*/ 55415 w 61471"/>
                <a:gd name="connsiteY4" fmla="*/ 10215 h 94015"/>
                <a:gd name="connsiteX5" fmla="*/ 49448 w 61471"/>
                <a:gd name="connsiteY5" fmla="*/ 1356 h 94015"/>
                <a:gd name="connsiteX6" fmla="*/ 28114 w 61471"/>
                <a:gd name="connsiteY6" fmla="*/ 17989 h 94015"/>
                <a:gd name="connsiteX7" fmla="*/ 31549 w 61471"/>
                <a:gd name="connsiteY7" fmla="*/ 23052 h 94015"/>
                <a:gd name="connsiteX8" fmla="*/ 55415 w 61471"/>
                <a:gd name="connsiteY8" fmla="*/ 10215 h 94015"/>
                <a:gd name="connsiteX9" fmla="*/ 18532 w 61471"/>
                <a:gd name="connsiteY9" fmla="*/ 57765 h 94015"/>
                <a:gd name="connsiteX10" fmla="*/ 59392 w 61471"/>
                <a:gd name="connsiteY10" fmla="*/ 57765 h 94015"/>
                <a:gd name="connsiteX11" fmla="*/ 32092 w 61471"/>
                <a:gd name="connsiteY11" fmla="*/ 29922 h 94015"/>
                <a:gd name="connsiteX12" fmla="*/ 1356 w 61471"/>
                <a:gd name="connsiteY12" fmla="*/ 61924 h 94015"/>
                <a:gd name="connsiteX13" fmla="*/ 32273 w 61471"/>
                <a:gd name="connsiteY13" fmla="*/ 93925 h 94015"/>
                <a:gd name="connsiteX14" fmla="*/ 60658 w 61471"/>
                <a:gd name="connsiteY14" fmla="*/ 84343 h 94015"/>
                <a:gd name="connsiteX15" fmla="*/ 57946 w 61471"/>
                <a:gd name="connsiteY15" fmla="*/ 80184 h 94015"/>
                <a:gd name="connsiteX16" fmla="*/ 35165 w 61471"/>
                <a:gd name="connsiteY16" fmla="*/ 86512 h 94015"/>
                <a:gd name="connsiteX17" fmla="*/ 18532 w 61471"/>
                <a:gd name="connsiteY17" fmla="*/ 57765 h 9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471" h="94015">
                  <a:moveTo>
                    <a:pt x="43663" y="52884"/>
                  </a:moveTo>
                  <a:lnTo>
                    <a:pt x="19074" y="52884"/>
                  </a:lnTo>
                  <a:cubicBezTo>
                    <a:pt x="20521" y="42397"/>
                    <a:pt x="24679" y="34623"/>
                    <a:pt x="31911" y="34623"/>
                  </a:cubicBezTo>
                  <a:cubicBezTo>
                    <a:pt x="40409" y="34623"/>
                    <a:pt x="43121" y="44205"/>
                    <a:pt x="43663" y="52884"/>
                  </a:cubicBezTo>
                  <a:close/>
                  <a:moveTo>
                    <a:pt x="55415" y="10215"/>
                  </a:moveTo>
                  <a:lnTo>
                    <a:pt x="49448" y="1356"/>
                  </a:lnTo>
                  <a:lnTo>
                    <a:pt x="28114" y="17989"/>
                  </a:lnTo>
                  <a:lnTo>
                    <a:pt x="31549" y="23052"/>
                  </a:lnTo>
                  <a:lnTo>
                    <a:pt x="55415" y="10215"/>
                  </a:lnTo>
                  <a:close/>
                  <a:moveTo>
                    <a:pt x="18532" y="57765"/>
                  </a:moveTo>
                  <a:lnTo>
                    <a:pt x="59392" y="57765"/>
                  </a:lnTo>
                  <a:cubicBezTo>
                    <a:pt x="59031" y="40770"/>
                    <a:pt x="50172" y="29922"/>
                    <a:pt x="32092" y="29922"/>
                  </a:cubicBezTo>
                  <a:cubicBezTo>
                    <a:pt x="14373" y="29922"/>
                    <a:pt x="1356" y="45109"/>
                    <a:pt x="1356" y="61924"/>
                  </a:cubicBezTo>
                  <a:cubicBezTo>
                    <a:pt x="1356" y="81269"/>
                    <a:pt x="14012" y="93925"/>
                    <a:pt x="32273" y="93925"/>
                  </a:cubicBezTo>
                  <a:cubicBezTo>
                    <a:pt x="47821" y="93925"/>
                    <a:pt x="55957" y="87778"/>
                    <a:pt x="60658" y="84343"/>
                  </a:cubicBezTo>
                  <a:lnTo>
                    <a:pt x="57946" y="80184"/>
                  </a:lnTo>
                  <a:cubicBezTo>
                    <a:pt x="54330" y="82354"/>
                    <a:pt x="47098" y="87235"/>
                    <a:pt x="35165" y="86512"/>
                  </a:cubicBezTo>
                  <a:cubicBezTo>
                    <a:pt x="23233" y="85608"/>
                    <a:pt x="17266" y="73133"/>
                    <a:pt x="18532" y="57765"/>
                  </a:cubicBezTo>
                  <a:close/>
                </a:path>
              </a:pathLst>
            </a:custGeom>
            <a:solidFill>
              <a:srgbClr val="0057AC"/>
            </a:solidFill>
            <a:ln w="9525" cap="flat">
              <a:noFill/>
              <a:prstDash val="solid"/>
              <a:miter/>
            </a:ln>
          </p:spPr>
          <p:txBody>
            <a:bodyPr rtlCol="0" anchor="ctr"/>
            <a:lstStyle/>
            <a:p>
              <a:endParaRPr lang="fr-CA"/>
            </a:p>
          </p:txBody>
        </p:sp>
      </p:grpSp>
      <p:sp>
        <p:nvSpPr>
          <p:cNvPr id="4" name="Espace réservé du numéro de diapositive 3">
            <a:extLst>
              <a:ext uri="{FF2B5EF4-FFF2-40B4-BE49-F238E27FC236}">
                <a16:creationId xmlns:a16="http://schemas.microsoft.com/office/drawing/2014/main" id="{2434956D-A087-4A40-8BC1-954E160F5E5D}"/>
              </a:ext>
            </a:extLst>
          </p:cNvPr>
          <p:cNvSpPr>
            <a:spLocks noGrp="1"/>
          </p:cNvSpPr>
          <p:nvPr>
            <p:ph type="sldNum" sz="quarter" idx="16"/>
          </p:nvPr>
        </p:nvSpPr>
        <p:spPr/>
        <p:txBody>
          <a:bodyPr/>
          <a:lstStyle/>
          <a:p>
            <a:pPr marL="200025"/>
            <a:fld id="{81D60167-4931-47E6-BA6A-407CBD079E47}" type="slidenum">
              <a:rPr lang="fr-CA" smtClean="0"/>
              <a:pPr marL="200025"/>
              <a:t>4</a:t>
            </a:fld>
            <a:endParaRPr lang="fr-CA" dirty="0"/>
          </a:p>
        </p:txBody>
      </p:sp>
      <p:pic>
        <p:nvPicPr>
          <p:cNvPr id="48" name="Image 47">
            <a:extLst>
              <a:ext uri="{FF2B5EF4-FFF2-40B4-BE49-F238E27FC236}">
                <a16:creationId xmlns:a16="http://schemas.microsoft.com/office/drawing/2014/main" id="{B71E683B-B3B2-4F8F-9C5D-5DCF14AB4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2989" y="4932102"/>
            <a:ext cx="3108122" cy="1554061"/>
          </a:xfrm>
          <a:prstGeom prst="rect">
            <a:avLst/>
          </a:prstGeom>
        </p:spPr>
      </p:pic>
    </p:spTree>
    <p:extLst>
      <p:ext uri="{BB962C8B-B14F-4D97-AF65-F5344CB8AC3E}">
        <p14:creationId xmlns:p14="http://schemas.microsoft.com/office/powerpoint/2010/main" val="12667689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TotalTime>
  <Words>1007</Words>
  <Application>Microsoft Office PowerPoint</Application>
  <PresentationFormat>Grand écran</PresentationFormat>
  <Paragraphs>203</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Aptos</vt:lpstr>
      <vt:lpstr>Aptos Display</vt:lpstr>
      <vt:lpstr>Arial</vt:lpstr>
      <vt:lpstr>Calibri</vt:lpstr>
      <vt:lpstr>Object Sans</vt:lpstr>
      <vt:lpstr>Times New Roman</vt:lpstr>
      <vt:lpstr>Thème Office</vt:lpstr>
      <vt:lpstr>La maladie lithiasique rénale bilatérale</vt:lpstr>
      <vt:lpstr>Présentation PowerPoint</vt:lpstr>
      <vt:lpstr>Présentation PowerPoint</vt:lpstr>
      <vt:lpstr>Questions et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Brendanc Raizenne</dc:creator>
  <cp:lastModifiedBy>Brendan Raizenne</cp:lastModifiedBy>
  <cp:revision>1</cp:revision>
  <dcterms:created xsi:type="dcterms:W3CDTF">2024-06-02T22:05:46Z</dcterms:created>
  <dcterms:modified xsi:type="dcterms:W3CDTF">2024-06-02T23:56:05Z</dcterms:modified>
</cp:coreProperties>
</file>