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78"/>
  </p:normalViewPr>
  <p:slideViewPr>
    <p:cSldViewPr snapToGrid="0">
      <p:cViewPr>
        <p:scale>
          <a:sx n="180" d="100"/>
          <a:sy n="180" d="100"/>
        </p:scale>
        <p:origin x="-209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7C692-DF3D-5247-9B4F-2FFB45A086F8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708FE-60FA-B543-ABBE-19A3C13BE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28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CA" sz="1200" dirty="0"/>
              <a:t>Interventions chirurgicales (Excision de la tumeur primaire, </a:t>
            </a:r>
            <a:r>
              <a:rPr lang="fr-CA" sz="1200" dirty="0" err="1"/>
              <a:t>Métastasectomie</a:t>
            </a:r>
            <a:r>
              <a:rPr lang="fr-CA" sz="1200" dirty="0"/>
              <a:t>)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CA" sz="1200" dirty="0"/>
              <a:t>SBRT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CA" sz="1200" dirty="0" err="1"/>
              <a:t>Cryoablation</a:t>
            </a:r>
            <a:endParaRPr lang="fr-CA" sz="1200" dirty="0"/>
          </a:p>
          <a:p>
            <a:endParaRPr lang="fr-FR" dirty="0"/>
          </a:p>
          <a:p>
            <a:r>
              <a:rPr lang="fr-FR" dirty="0"/>
              <a:t>Selon la </a:t>
            </a:r>
            <a:r>
              <a:rPr lang="fr-FR" dirty="0" err="1"/>
              <a:t>litérature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708FE-60FA-B543-ABBE-19A3C13BED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2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A916B-364E-E048-9388-7DEE9E1DC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7B02F2-7F1E-3780-2746-F7F96D6D6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EC3504-02C7-A8A9-9B10-96A4966D9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D2523-2E66-1FC1-FF4A-0559205DC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1D2C0B-C868-D707-057A-14E9FB8F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46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4AEEA-4216-8665-13FE-360DE3BFE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1ACFD59-0940-D99E-29FE-664A11D9E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5B2FF5-F75B-B525-84AB-E9ED6963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1750DA-5632-5A90-C035-300654E9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8CB99F-93A6-0C0A-5102-13E107044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70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FCF6D84-BBCD-4B2F-A97F-219CB4D5F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0034E3-B954-F135-0499-7FEFA2AFA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BE2F56-D59C-D7DE-CCF1-50D4EEDB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F98CCC-ADAC-50F4-7DA0-A66776A8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F631D7-833F-23A1-4D38-B84DD4E1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28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C5C7D0-94DF-ADFC-430A-3ADF84434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3AFF4D-ADB2-61FE-2046-FC1A9A53E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9552C4-A71C-BD35-E359-A35578142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FC2CB5-C875-9E27-9365-B6F23FC8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12DC08-230D-7DE4-FBBE-D1E909A7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824067-2D74-7775-37EB-B66FE1182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39C935-3020-746F-929C-1445CE5B0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875012-71B4-2231-AE7F-AF54CE97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C5699C-24E1-E2D0-1906-069AA279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8580AC-91BA-686B-69DB-3637552D4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97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4FF6BF-E7CD-EF6E-1753-2578C0B29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6877F-8853-5A41-6BAB-F086ACE0F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E6E172-D8AE-EA61-F5DB-46BBF6C31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92311D-F9CB-64BA-2571-07C4410C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169C19-71E9-AE57-428B-C0C785A1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488D58-9084-78BC-EA0E-AD9E668C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5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FABD8-E174-A2DE-7769-A308C243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DAFB32-2B57-9970-4F7A-D5CADEA68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E87CB1-4AA9-F8CC-947A-8DABC6C40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05EA696-85C6-78F5-89C1-FB1A23F9A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1B69EAD-DB38-C759-B67A-90F53A895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B93EB2-FB98-BED5-3B22-4C8F43A2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18D7EC0-3F4E-8D1A-CD8A-C6E4DD77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B6C9BE2-BD52-BBA2-5117-1F4BBB8D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69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AE8AE-1854-4C6A-97B4-077BC8AB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E7DE9E6-89C4-4050-EDA7-671F60D0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161316-130A-E695-874B-FB60874C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F3193C-43E7-6450-7ACE-205E369F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59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3EFFBD4-24B0-7477-2039-7B13B418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FBAC85-72E7-3DB2-DB0E-EF3972E5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34CAFE-325E-45C6-3B9D-82427D31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67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B19D3C-0A8F-6ACE-126B-B14F37D34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AC4B21-9E39-C9EC-7AEB-1BD0EAFFD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2E953A-D29C-A806-E062-B147DA756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D22635-1423-8F49-3A8E-ECDA5032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4021BD-F24B-A89F-BC29-EDA6B47A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E051CE-1482-31D2-C3F8-6004909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20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79035-A423-7574-A40F-C20D8E62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31A83CC-9150-21FC-2839-0513DCD7D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D03898-C1DA-5FD1-0E46-AD7EFBD13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720733-8E3C-82BF-0508-575F0013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9ED706-349B-86A0-892F-5D4AEFB4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AECDF7-3A13-596D-3DD0-9B08B116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54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47A906-4D89-77FC-0B86-86B8CCA2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8BE140-994A-37EA-7584-F65379CFA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39C4D6-D34D-566F-37AE-E194E9FDE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39276-77E1-D04F-9188-C30BF43BC3A3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79A790-E8AA-71FD-7B29-891C061DA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225B45-6324-E3D5-F1B1-10699B0ED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3474-B3A0-CB48-BB86-9D81700DBF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10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441937-D3C3-D218-B04D-3A94DC2083B3}"/>
              </a:ext>
            </a:extLst>
          </p:cNvPr>
          <p:cNvSpPr/>
          <p:nvPr/>
        </p:nvSpPr>
        <p:spPr>
          <a:xfrm>
            <a:off x="0" y="-38448"/>
            <a:ext cx="12192000" cy="1199307"/>
          </a:xfrm>
          <a:prstGeom prst="rect">
            <a:avLst/>
          </a:prstGeom>
          <a:solidFill>
            <a:srgbClr val="0E2841">
              <a:lumMod val="90000"/>
              <a:lumOff val="1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0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64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B59929D1-AFBA-F067-258D-6DFE02B1D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63" y="-38449"/>
            <a:ext cx="1392443" cy="124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EA05C1D-3908-09F5-CD95-7598CA8FEAFB}"/>
              </a:ext>
            </a:extLst>
          </p:cNvPr>
          <p:cNvSpPr txBox="1"/>
          <p:nvPr/>
        </p:nvSpPr>
        <p:spPr>
          <a:xfrm>
            <a:off x="2025569" y="-27581"/>
            <a:ext cx="90398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solidFill>
                  <a:schemeClr val="bg1"/>
                </a:solidFill>
                <a:ea typeface="Arial" panose="020B0604020202020204" pitchFamily="34" charset="0"/>
                <a:cs typeface="Arial" panose="020B0604020202020204" pitchFamily="34" charset="0"/>
              </a:rPr>
              <a:t>La prise en charge chirurgicale du cancer du sein </a:t>
            </a:r>
            <a:r>
              <a:rPr lang="fr-CA" sz="2000" b="1" dirty="0" err="1">
                <a:solidFill>
                  <a:schemeClr val="bg1"/>
                </a:solidFill>
                <a:ea typeface="Arial" panose="020B0604020202020204" pitchFamily="34" charset="0"/>
                <a:cs typeface="Arial" panose="020B0604020202020204" pitchFamily="34" charset="0"/>
              </a:rPr>
              <a:t>oligométastatique</a:t>
            </a:r>
            <a:r>
              <a:rPr lang="fr-CA" sz="2000" b="1" dirty="0">
                <a:solidFill>
                  <a:schemeClr val="bg1"/>
                </a:solidFill>
                <a:ea typeface="Arial" panose="020B0604020202020204" pitchFamily="34" charset="0"/>
                <a:cs typeface="Arial" panose="020B0604020202020204" pitchFamily="34" charset="0"/>
              </a:rPr>
              <a:t> : une analyse rétrospective monocentrique</a:t>
            </a:r>
            <a:r>
              <a:rPr lang="fr-CA" sz="20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9516D41-FEF4-C640-FE1A-D4BDDFFCFD52}"/>
              </a:ext>
            </a:extLst>
          </p:cNvPr>
          <p:cNvSpPr txBox="1"/>
          <p:nvPr/>
        </p:nvSpPr>
        <p:spPr>
          <a:xfrm>
            <a:off x="2025569" y="604643"/>
            <a:ext cx="90398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Huang, T.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1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Trabelsi, N.O.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1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</a:t>
            </a:r>
            <a:r>
              <a:rPr lang="fr-CA" sz="900" b="1" u="sng" dirty="0">
                <a:solidFill>
                  <a:schemeClr val="bg1"/>
                </a:solidFill>
                <a:ea typeface="Arial" panose="020B0604020202020204" pitchFamily="34" charset="0"/>
              </a:rPr>
              <a:t>Charest, A.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1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Meloche-Dumas, L.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2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Boyer, E.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3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Bénard, F.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2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</a:t>
            </a:r>
            <a:r>
              <a:rPr lang="fr-CA" sz="900" b="1" dirty="0" err="1">
                <a:solidFill>
                  <a:schemeClr val="bg1"/>
                </a:solidFill>
                <a:ea typeface="Arial" panose="020B0604020202020204" pitchFamily="34" charset="0"/>
              </a:rPr>
              <a:t>Habti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M.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2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Pelletier, F.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2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Younan, R.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2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</a:t>
            </a:r>
            <a:r>
              <a:rPr lang="fr-CA" sz="900" b="1" dirty="0" err="1">
                <a:solidFill>
                  <a:schemeClr val="bg1"/>
                </a:solidFill>
                <a:ea typeface="Arial" panose="020B0604020202020204" pitchFamily="34" charset="0"/>
              </a:rPr>
              <a:t>Boulva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K.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2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</a:t>
            </a:r>
            <a:r>
              <a:rPr lang="fr-CA" sz="900" b="1" dirty="0" err="1">
                <a:solidFill>
                  <a:schemeClr val="bg1"/>
                </a:solidFill>
                <a:ea typeface="Arial" panose="020B0604020202020204" pitchFamily="34" charset="0"/>
              </a:rPr>
              <a:t>Kaviani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A.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2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Azoulay, L.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4,5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</a:t>
            </a:r>
            <a:r>
              <a:rPr lang="fr-CA" sz="900" b="1" dirty="0" err="1">
                <a:solidFill>
                  <a:schemeClr val="bg1"/>
                </a:solidFill>
                <a:ea typeface="Arial" panose="020B0604020202020204" pitchFamily="34" charset="0"/>
              </a:rPr>
              <a:t>Patocskai</a:t>
            </a:r>
            <a:r>
              <a:rPr lang="fr-CA" sz="900" b="1" dirty="0">
                <a:solidFill>
                  <a:schemeClr val="bg1"/>
                </a:solidFill>
                <a:ea typeface="Arial" panose="020B0604020202020204" pitchFamily="34" charset="0"/>
              </a:rPr>
              <a:t>, E.</a:t>
            </a:r>
            <a:r>
              <a:rPr lang="fr-CA" sz="900" b="1" baseline="30000" dirty="0">
                <a:solidFill>
                  <a:schemeClr val="bg1"/>
                </a:solidFill>
                <a:ea typeface="Arial" panose="020B0604020202020204" pitchFamily="34" charset="0"/>
              </a:rPr>
              <a:t>2</a:t>
            </a:r>
            <a:endParaRPr lang="fr-CA" sz="700" b="1" baseline="30000" dirty="0">
              <a:solidFill>
                <a:schemeClr val="bg1"/>
              </a:solidFill>
              <a:ea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B0D044F-A1A2-D8AD-A547-0F9E53A12A8F}"/>
              </a:ext>
            </a:extLst>
          </p:cNvPr>
          <p:cNvSpPr txBox="1"/>
          <p:nvPr/>
        </p:nvSpPr>
        <p:spPr>
          <a:xfrm>
            <a:off x="2025570" y="793751"/>
            <a:ext cx="903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solidFill>
                  <a:schemeClr val="bg1"/>
                </a:solidFill>
              </a:rPr>
              <a:t>1 - Faculté de médecine, Université de Montréal; 2 - </a:t>
            </a:r>
            <a:r>
              <a:rPr lang="fr-CA" sz="700" dirty="0" err="1">
                <a:solidFill>
                  <a:schemeClr val="bg1"/>
                </a:solidFill>
              </a:rPr>
              <a:t>Département</a:t>
            </a:r>
            <a:r>
              <a:rPr lang="fr-CA" sz="700" dirty="0">
                <a:solidFill>
                  <a:schemeClr val="bg1"/>
                </a:solidFill>
              </a:rPr>
              <a:t> de chirurgie oncologique, CHUM; 3 - Département de radio-oncologie, CHUM; 4 - Centre for </a:t>
            </a:r>
            <a:r>
              <a:rPr lang="fr-CA" sz="700" dirty="0" err="1">
                <a:solidFill>
                  <a:schemeClr val="bg1"/>
                </a:solidFill>
              </a:rPr>
              <a:t>Clinical</a:t>
            </a:r>
            <a:r>
              <a:rPr lang="fr-CA" sz="700" dirty="0">
                <a:solidFill>
                  <a:schemeClr val="bg1"/>
                </a:solidFill>
              </a:rPr>
              <a:t> </a:t>
            </a:r>
            <a:r>
              <a:rPr lang="fr-CA" sz="700" dirty="0" err="1">
                <a:solidFill>
                  <a:schemeClr val="bg1"/>
                </a:solidFill>
              </a:rPr>
              <a:t>Epidemiology</a:t>
            </a:r>
            <a:r>
              <a:rPr lang="fr-CA" sz="700" dirty="0">
                <a:solidFill>
                  <a:schemeClr val="bg1"/>
                </a:solidFill>
              </a:rPr>
              <a:t>, Lady Davis Institute for </a:t>
            </a:r>
            <a:r>
              <a:rPr lang="fr-CA" sz="700" dirty="0" err="1">
                <a:solidFill>
                  <a:schemeClr val="bg1"/>
                </a:solidFill>
              </a:rPr>
              <a:t>Medical</a:t>
            </a:r>
            <a:r>
              <a:rPr lang="fr-CA" sz="700" dirty="0">
                <a:solidFill>
                  <a:schemeClr val="bg1"/>
                </a:solidFill>
              </a:rPr>
              <a:t> </a:t>
            </a:r>
            <a:r>
              <a:rPr lang="fr-CA" sz="700" dirty="0" err="1">
                <a:solidFill>
                  <a:schemeClr val="bg1"/>
                </a:solidFill>
              </a:rPr>
              <a:t>Research</a:t>
            </a:r>
            <a:r>
              <a:rPr lang="fr-CA" sz="700" dirty="0">
                <a:solidFill>
                  <a:schemeClr val="bg1"/>
                </a:solidFill>
              </a:rPr>
              <a:t>; 5 - Gerald Bronfman </a:t>
            </a:r>
            <a:r>
              <a:rPr lang="fr-CA" sz="700" dirty="0" err="1">
                <a:solidFill>
                  <a:schemeClr val="bg1"/>
                </a:solidFill>
              </a:rPr>
              <a:t>Department</a:t>
            </a:r>
            <a:r>
              <a:rPr lang="fr-CA" sz="700" dirty="0">
                <a:solidFill>
                  <a:schemeClr val="bg1"/>
                </a:solidFill>
              </a:rPr>
              <a:t> of </a:t>
            </a:r>
            <a:r>
              <a:rPr lang="fr-CA" sz="700" dirty="0" err="1">
                <a:solidFill>
                  <a:schemeClr val="bg1"/>
                </a:solidFill>
              </a:rPr>
              <a:t>Oncology</a:t>
            </a:r>
            <a:r>
              <a:rPr lang="fr-CA" sz="700" dirty="0">
                <a:solidFill>
                  <a:schemeClr val="bg1"/>
                </a:solidFill>
              </a:rPr>
              <a:t>, McGill </a:t>
            </a:r>
            <a:r>
              <a:rPr lang="fr-CA" sz="700" dirty="0" err="1">
                <a:solidFill>
                  <a:schemeClr val="bg1"/>
                </a:solidFill>
              </a:rPr>
              <a:t>University</a:t>
            </a:r>
            <a:endParaRPr lang="fr-CA" sz="700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AAD89FD-6A1C-845C-23F6-E57D63422F78}"/>
              </a:ext>
            </a:extLst>
          </p:cNvPr>
          <p:cNvSpPr txBox="1"/>
          <p:nvPr/>
        </p:nvSpPr>
        <p:spPr>
          <a:xfrm>
            <a:off x="110328" y="1198117"/>
            <a:ext cx="3633900" cy="246221"/>
          </a:xfrm>
          <a:prstGeom prst="rect">
            <a:avLst/>
          </a:prstGeom>
          <a:solidFill>
            <a:srgbClr val="163E64"/>
          </a:solidFill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433917D-C1B6-36A9-9680-8F75A08563BD}"/>
              </a:ext>
            </a:extLst>
          </p:cNvPr>
          <p:cNvSpPr txBox="1"/>
          <p:nvPr/>
        </p:nvSpPr>
        <p:spPr>
          <a:xfrm>
            <a:off x="3914675" y="1198117"/>
            <a:ext cx="8166997" cy="246221"/>
          </a:xfrm>
          <a:prstGeom prst="rect">
            <a:avLst/>
          </a:prstGeom>
          <a:solidFill>
            <a:srgbClr val="163E64"/>
          </a:solidFill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</a:rPr>
              <a:t>Résultats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D805528-32E6-B72A-A287-5A34816E9537}"/>
              </a:ext>
            </a:extLst>
          </p:cNvPr>
          <p:cNvSpPr txBox="1"/>
          <p:nvPr/>
        </p:nvSpPr>
        <p:spPr>
          <a:xfrm>
            <a:off x="110328" y="1432176"/>
            <a:ext cx="363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/>
              <a:t>Le cancer du sein métastatique = </a:t>
            </a:r>
            <a:r>
              <a:rPr lang="fr-FR" sz="900" b="1" dirty="0"/>
              <a:t>incurable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Cancer du sein </a:t>
            </a:r>
            <a:r>
              <a:rPr lang="fr-CA" sz="900" dirty="0" err="1"/>
              <a:t>oligométastatique</a:t>
            </a:r>
            <a:r>
              <a:rPr lang="fr-CA" sz="900" dirty="0"/>
              <a:t> (OMBC) typiquement défini par la présence de </a:t>
            </a:r>
            <a:r>
              <a:rPr lang="fr-CA" sz="900" b="1" dirty="0"/>
              <a:t>1 à 5 métastases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Le OMBC serait un stade intermédiaire avec un meilleur pronostic.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/>
              <a:t>Intérêt pour </a:t>
            </a:r>
            <a:r>
              <a:rPr lang="fr-CA" sz="900" dirty="0"/>
              <a:t>modalités locorégionales agressives (versus thérapie systémique seule):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Chirurgies, SBRT, </a:t>
            </a:r>
            <a:r>
              <a:rPr lang="fr-CA" sz="900" dirty="0" err="1"/>
              <a:t>Cryoablation</a:t>
            </a:r>
            <a:endParaRPr lang="fr-CA" sz="9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E4CA51B-DD5D-F7F2-D1CC-46F9F07C7F82}"/>
              </a:ext>
            </a:extLst>
          </p:cNvPr>
          <p:cNvSpPr txBox="1"/>
          <p:nvPr/>
        </p:nvSpPr>
        <p:spPr>
          <a:xfrm>
            <a:off x="110326" y="2676538"/>
            <a:ext cx="3633900" cy="246221"/>
          </a:xfrm>
          <a:prstGeom prst="rect">
            <a:avLst/>
          </a:prstGeom>
          <a:solidFill>
            <a:srgbClr val="163E64"/>
          </a:solidFill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</a:rPr>
              <a:t>Objectifs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43CED0E-03E7-C8AE-418F-FCA2A47F8AB0}"/>
              </a:ext>
            </a:extLst>
          </p:cNvPr>
          <p:cNvSpPr txBox="1"/>
          <p:nvPr/>
        </p:nvSpPr>
        <p:spPr>
          <a:xfrm>
            <a:off x="110326" y="2915419"/>
            <a:ext cx="36339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>
                <a:ea typeface="Arial" panose="020B0604020202020204" pitchFamily="34" charset="0"/>
              </a:rPr>
              <a:t>Comparer la </a:t>
            </a:r>
            <a:r>
              <a:rPr lang="fr-CA" sz="900" b="1" dirty="0">
                <a:ea typeface="Arial" panose="020B0604020202020204" pitchFamily="34" charset="0"/>
              </a:rPr>
              <a:t>survie</a:t>
            </a:r>
            <a:r>
              <a:rPr lang="fr-CA" sz="900" dirty="0">
                <a:ea typeface="Arial" panose="020B0604020202020204" pitchFamily="34" charset="0"/>
              </a:rPr>
              <a:t> et l'</a:t>
            </a:r>
            <a:r>
              <a:rPr lang="fr-CA" sz="900" b="1" dirty="0">
                <a:ea typeface="Arial" panose="020B0604020202020204" pitchFamily="34" charset="0"/>
              </a:rPr>
              <a:t>intervalle sans progression</a:t>
            </a:r>
            <a:r>
              <a:rPr lang="fr-CA" sz="900" dirty="0">
                <a:ea typeface="Arial" panose="020B0604020202020204" pitchFamily="34" charset="0"/>
              </a:rPr>
              <a:t> des patientes atteintes d’un OMBC ayant bénéficié d’une approche chirurgicale, plutôt qu’une thérapie systémique seule. </a:t>
            </a:r>
            <a:endParaRPr lang="fr-CA" sz="900" dirty="0"/>
          </a:p>
          <a:p>
            <a:pPr algn="just"/>
            <a:endParaRPr lang="fr-CA" sz="10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10DC116-3FD0-761B-7866-B14CF683D852}"/>
              </a:ext>
            </a:extLst>
          </p:cNvPr>
          <p:cNvSpPr txBox="1"/>
          <p:nvPr/>
        </p:nvSpPr>
        <p:spPr>
          <a:xfrm>
            <a:off x="110326" y="3468582"/>
            <a:ext cx="3633901" cy="246221"/>
          </a:xfrm>
          <a:prstGeom prst="rect">
            <a:avLst/>
          </a:prstGeom>
          <a:solidFill>
            <a:srgbClr val="163E64"/>
          </a:solidFill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</a:rPr>
              <a:t>Méthodes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8B3AF08-1D8F-0AC2-E5D1-A27C986107A1}"/>
              </a:ext>
            </a:extLst>
          </p:cNvPr>
          <p:cNvSpPr txBox="1"/>
          <p:nvPr/>
        </p:nvSpPr>
        <p:spPr>
          <a:xfrm>
            <a:off x="110326" y="3687530"/>
            <a:ext cx="3633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Étude rétrospective monocentrique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Patientes traitées au CHUM avec </a:t>
            </a:r>
            <a:r>
              <a:rPr lang="fr-CA" sz="900" dirty="0">
                <a:ea typeface="Arial" panose="020B0604020202020204" pitchFamily="34" charset="0"/>
              </a:rPr>
              <a:t>un diagnostic de cancer du sein et 1-5 métastases viscérales et/ou osseuses </a:t>
            </a:r>
            <a:r>
              <a:rPr lang="fr-CA" sz="900" dirty="0"/>
              <a:t>entre </a:t>
            </a:r>
            <a:r>
              <a:rPr lang="fr-CA" sz="900" dirty="0">
                <a:ea typeface="Arial" panose="020B0604020202020204" pitchFamily="34" charset="0"/>
              </a:rPr>
              <a:t>janvier 2014 et janvier 2023</a:t>
            </a:r>
            <a:r>
              <a:rPr lang="fr-CA" sz="900" dirty="0"/>
              <a:t>. </a:t>
            </a:r>
            <a:endParaRPr lang="fr-CA" sz="900" dirty="0">
              <a:ea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Procédure </a:t>
            </a:r>
            <a:r>
              <a:rPr lang="fr-CA" sz="900" b="1" dirty="0"/>
              <a:t>d’appariement</a:t>
            </a:r>
            <a:r>
              <a:rPr lang="fr-CA" sz="900" dirty="0"/>
              <a:t> avec pondération selon le type de tumeur et la durée du suivi:</a:t>
            </a:r>
          </a:p>
          <a:p>
            <a:pPr marL="628650" lvl="1" indent="-171450" algn="just">
              <a:buFont typeface="Wingdings" pitchFamily="2" charset="2"/>
              <a:buChar char="Ø"/>
            </a:pPr>
            <a:r>
              <a:rPr lang="fr-CA" sz="900" dirty="0"/>
              <a:t>Patientes opérées jumelées à des patientes non-opérées. </a:t>
            </a:r>
          </a:p>
          <a:p>
            <a:pPr marL="628650" lvl="1" indent="-171450" algn="just">
              <a:buFont typeface="Wingdings" pitchFamily="2" charset="2"/>
              <a:buChar char="Ø"/>
            </a:pPr>
            <a:r>
              <a:rPr lang="fr-CA" sz="900" dirty="0"/>
              <a:t>Patientes non-opérées dans les paires appariées pouvaient plus tard être opérées et former une paire jumelée avec patientes non-opérées à ce moment-là.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Analyse multivariée ajustée Cox stratifiée pour évaluer les taux d’incidence et calculer les risques relatifs</a:t>
            </a:r>
          </a:p>
        </p:txBody>
      </p:sp>
      <p:pic>
        <p:nvPicPr>
          <p:cNvPr id="21" name="Picture 20" descr="A diagram of a surgery and surgery&#10;&#10;Description automatically generated">
            <a:extLst>
              <a:ext uri="{FF2B5EF4-FFF2-40B4-BE49-F238E27FC236}">
                <a16:creationId xmlns:a16="http://schemas.microsoft.com/office/drawing/2014/main" id="{3CDC2F28-AD84-CAF1-BB61-654AD662B2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59" y="5389900"/>
            <a:ext cx="2621474" cy="1386387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73FEFDB2-B0C1-2266-06A6-B70096CB189F}"/>
              </a:ext>
            </a:extLst>
          </p:cNvPr>
          <p:cNvSpPr txBox="1"/>
          <p:nvPr/>
        </p:nvSpPr>
        <p:spPr>
          <a:xfrm>
            <a:off x="2306017" y="6621061"/>
            <a:ext cx="134322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b="1" dirty="0"/>
              <a:t>Figure 1. Procédure d’appariement</a:t>
            </a:r>
          </a:p>
        </p:txBody>
      </p:sp>
      <p:pic>
        <p:nvPicPr>
          <p:cNvPr id="25" name="Picture 30">
            <a:extLst>
              <a:ext uri="{FF2B5EF4-FFF2-40B4-BE49-F238E27FC236}">
                <a16:creationId xmlns:a16="http://schemas.microsoft.com/office/drawing/2014/main" id="{69BA90D2-EEAF-25C7-DFDE-0CE38505EF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3197" y="3333537"/>
            <a:ext cx="1980000" cy="1452118"/>
          </a:xfrm>
          <a:prstGeom prst="rect">
            <a:avLst/>
          </a:prstGeom>
        </p:spPr>
      </p:pic>
      <p:pic>
        <p:nvPicPr>
          <p:cNvPr id="26" name="Picture 31">
            <a:extLst>
              <a:ext uri="{FF2B5EF4-FFF2-40B4-BE49-F238E27FC236}">
                <a16:creationId xmlns:a16="http://schemas.microsoft.com/office/drawing/2014/main" id="{DFCD6989-03C8-974F-2B07-91E11324B6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2174" y="3353579"/>
            <a:ext cx="1980000" cy="144886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791AD27-1B3D-E608-3700-C4514377309D}"/>
              </a:ext>
            </a:extLst>
          </p:cNvPr>
          <p:cNvSpPr txBox="1"/>
          <p:nvPr/>
        </p:nvSpPr>
        <p:spPr>
          <a:xfrm>
            <a:off x="3912507" y="4851467"/>
            <a:ext cx="2152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b="1" dirty="0"/>
              <a:t>Figure 2. Courbe Kaplan-Meier de l’incidence cumulée de la progression de la maladie chez les patientes avec chirurgie vs pas de chirurgie sur la tumeur primaire</a:t>
            </a:r>
          </a:p>
        </p:txBody>
      </p:sp>
      <p:sp>
        <p:nvSpPr>
          <p:cNvPr id="28" name="TextBox 26">
            <a:extLst>
              <a:ext uri="{FF2B5EF4-FFF2-40B4-BE49-F238E27FC236}">
                <a16:creationId xmlns:a16="http://schemas.microsoft.com/office/drawing/2014/main" id="{AED511B5-DD94-17F6-48DD-1B2D8A18A1A3}"/>
              </a:ext>
            </a:extLst>
          </p:cNvPr>
          <p:cNvSpPr txBox="1"/>
          <p:nvPr/>
        </p:nvSpPr>
        <p:spPr>
          <a:xfrm>
            <a:off x="6066966" y="4851466"/>
            <a:ext cx="20304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b="1" dirty="0"/>
              <a:t>Figure 3. Courbe Kaplan-Meier de l’incidence cumulée de la mortalité (toutes causes) chez les patientes avec chirurgie vs pas de chirurgie sur la tumeur primaire</a:t>
            </a:r>
          </a:p>
        </p:txBody>
      </p:sp>
      <p:pic>
        <p:nvPicPr>
          <p:cNvPr id="29" name="Picture 36">
            <a:extLst>
              <a:ext uri="{FF2B5EF4-FFF2-40B4-BE49-F238E27FC236}">
                <a16:creationId xmlns:a16="http://schemas.microsoft.com/office/drawing/2014/main" id="{BBC7DFC2-632B-44DE-F799-B6B905D233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2294" y="5181746"/>
            <a:ext cx="1980903" cy="1162294"/>
          </a:xfrm>
          <a:prstGeom prst="rect">
            <a:avLst/>
          </a:prstGeom>
        </p:spPr>
      </p:pic>
      <p:pic>
        <p:nvPicPr>
          <p:cNvPr id="30" name="Picture 44" descr="A table with numbers and a number of patients&#10;&#10;Description automatically generated">
            <a:extLst>
              <a:ext uri="{FF2B5EF4-FFF2-40B4-BE49-F238E27FC236}">
                <a16:creationId xmlns:a16="http://schemas.microsoft.com/office/drawing/2014/main" id="{03341CA9-5B31-22FB-F535-A14561E6A4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61264" y="5181746"/>
            <a:ext cx="1980000" cy="1212140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1C02FAA9-0530-AF22-2872-FA0E2915E083}"/>
              </a:ext>
            </a:extLst>
          </p:cNvPr>
          <p:cNvSpPr txBox="1"/>
          <p:nvPr/>
        </p:nvSpPr>
        <p:spPr>
          <a:xfrm>
            <a:off x="6041559" y="6393886"/>
            <a:ext cx="2020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b="1" dirty="0"/>
              <a:t>Tableau 3. Rapports de risque de la progression de la maladie et de la mortalité comparant les patientes ayant eu une intervention chirurgicale aux patientes sans interventions chirurgicales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3B55F99-79CA-98E3-74B4-545220CF46ED}"/>
              </a:ext>
            </a:extLst>
          </p:cNvPr>
          <p:cNvSpPr txBox="1"/>
          <p:nvPr/>
        </p:nvSpPr>
        <p:spPr>
          <a:xfrm>
            <a:off x="3912430" y="6358267"/>
            <a:ext cx="2039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b="1" dirty="0"/>
              <a:t>Figure 4. Rapports de risque de la progression de la maladie et de la mortalité comparant les patientes ayant eu une chirurgie à la tumeur primaire aux patientes sans chirurgie</a:t>
            </a:r>
          </a:p>
          <a:p>
            <a:r>
              <a:rPr lang="fr-CA" sz="300" dirty="0"/>
              <a:t>*Le modèle a été ajusté pour l’âge, l’IMC, l’hypertension, le diabète, le nombre total de métastase, le site de métastase, et l’année d’entrée dans la cohorte </a:t>
            </a:r>
          </a:p>
          <a:p>
            <a:endParaRPr lang="fr-FR" sz="500" dirty="0"/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BDB81705-DA3E-E3F3-74D9-44448C94F6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14674" y="1498921"/>
            <a:ext cx="1980000" cy="1848209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C3893299-44E0-F1A7-9F48-C220BB5350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45383" y="1498920"/>
            <a:ext cx="2052000" cy="1846800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FD930D0F-02B6-E713-5F18-4CDD4A974278}"/>
              </a:ext>
            </a:extLst>
          </p:cNvPr>
          <p:cNvSpPr txBox="1"/>
          <p:nvPr/>
        </p:nvSpPr>
        <p:spPr>
          <a:xfrm>
            <a:off x="8244150" y="1426421"/>
            <a:ext cx="38505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273 dossiers de patientes analysés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b="1" dirty="0"/>
              <a:t>210 exclusions et 63 inclusions dans l’analyse</a:t>
            </a:r>
            <a:endParaRPr lang="fr-CA" sz="900" dirty="0"/>
          </a:p>
          <a:p>
            <a:pPr algn="just"/>
            <a:endParaRPr lang="fr-CA" sz="900" dirty="0"/>
          </a:p>
          <a:p>
            <a:pPr algn="just"/>
            <a:r>
              <a:rPr lang="fr-CA" sz="900" dirty="0"/>
              <a:t>Appariement de 22 patientes dont la tumeur primaire a été réséquée à 109 patientes non opérées.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b="1" dirty="0"/>
              <a:t>Différence</a:t>
            </a:r>
            <a:r>
              <a:rPr lang="fr-CA" sz="900" dirty="0"/>
              <a:t> </a:t>
            </a:r>
            <a:r>
              <a:rPr lang="fr-CA" sz="900" b="1" dirty="0"/>
              <a:t>non statistiquement significative </a:t>
            </a:r>
            <a:r>
              <a:rPr lang="fr-CA" sz="900" dirty="0"/>
              <a:t>en termes de progression (ratio d’incidence ajusté : 0.67 ; IC 95% : 0.31-1.43) et de mortalité de toute cause (ratio d’incidence ajusté : 0.41; IC 95% : 0.05-3.09). </a:t>
            </a:r>
          </a:p>
          <a:p>
            <a:pPr algn="just"/>
            <a:endParaRPr lang="fr-CA" sz="900" dirty="0"/>
          </a:p>
          <a:p>
            <a:pPr algn="just"/>
            <a:r>
              <a:rPr lang="fr-CA" sz="900" dirty="0"/>
              <a:t>Appariement de 8 patientes ayant reçu une </a:t>
            </a:r>
            <a:r>
              <a:rPr lang="fr-CA" sz="900" dirty="0" err="1"/>
              <a:t>métastasectomie</a:t>
            </a:r>
            <a:r>
              <a:rPr lang="fr-CA" sz="900" dirty="0"/>
              <a:t> à visée curative à 40 patientes non opérées.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b="1" dirty="0"/>
              <a:t>Pas de différence statistiquement significative.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DEA454C-A4B4-3479-64F7-435E33E8B0B8}"/>
              </a:ext>
            </a:extLst>
          </p:cNvPr>
          <p:cNvSpPr txBox="1"/>
          <p:nvPr/>
        </p:nvSpPr>
        <p:spPr>
          <a:xfrm>
            <a:off x="8231144" y="3162830"/>
            <a:ext cx="3850529" cy="246221"/>
          </a:xfrm>
          <a:prstGeom prst="rect">
            <a:avLst/>
          </a:prstGeom>
          <a:solidFill>
            <a:srgbClr val="163E64"/>
          </a:solidFill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</a:rPr>
              <a:t>Discussion et conclusion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4A2DF5C-1D6E-EFB2-0445-D80E72521C80}"/>
              </a:ext>
            </a:extLst>
          </p:cNvPr>
          <p:cNvSpPr txBox="1"/>
          <p:nvPr/>
        </p:nvSpPr>
        <p:spPr>
          <a:xfrm>
            <a:off x="8190012" y="3391799"/>
            <a:ext cx="385052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Le cancer du sein métastatique est une entité hétérogène. Pas de consensus actuel sur la prise en charge chirurgicale du OMBC.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CA" sz="9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Les résultats de notre étude montrent une tendance non statistiquement significative qui suggère qu’un traitement chirurgical sur la tumeur primaire pour les patientes avec OMBC pourrait </a:t>
            </a:r>
            <a:r>
              <a:rPr lang="fr-CA" sz="900" b="1" dirty="0"/>
              <a:t>potentiellement</a:t>
            </a:r>
            <a:r>
              <a:rPr lang="fr-CA" sz="900" dirty="0"/>
              <a:t> </a:t>
            </a:r>
            <a:r>
              <a:rPr lang="fr-CA" sz="900" b="1" dirty="0"/>
              <a:t>diminuer la progression et la mortalité</a:t>
            </a:r>
            <a:r>
              <a:rPr lang="fr-CA" sz="900" dirty="0"/>
              <a:t> de la maladie par rapport à une approche systémique seule.</a:t>
            </a:r>
          </a:p>
          <a:p>
            <a:pPr algn="just"/>
            <a:endParaRPr lang="fr-CA" sz="9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b="1" dirty="0"/>
              <a:t>Limitations</a:t>
            </a:r>
            <a:r>
              <a:rPr lang="fr-CA" sz="900" dirty="0"/>
              <a:t> de notre étude: </a:t>
            </a:r>
          </a:p>
          <a:p>
            <a:pPr marL="628650" lvl="1" indent="-171450" algn="just">
              <a:buFont typeface="Wingdings" pitchFamily="2" charset="2"/>
              <a:buChar char="Ø"/>
            </a:pPr>
            <a:r>
              <a:rPr lang="fr-CA" sz="900" dirty="0"/>
              <a:t>Étude rétrospective.</a:t>
            </a:r>
          </a:p>
          <a:p>
            <a:pPr marL="628650" lvl="1" indent="-171450" algn="just">
              <a:buFont typeface="Wingdings" pitchFamily="2" charset="2"/>
              <a:buChar char="Ø"/>
            </a:pPr>
            <a:r>
              <a:rPr lang="fr-CA" sz="900" dirty="0"/>
              <a:t>Étude monocentrique.</a:t>
            </a:r>
          </a:p>
          <a:p>
            <a:pPr marL="628650" lvl="1" indent="-171450" algn="just">
              <a:buFont typeface="Wingdings" pitchFamily="2" charset="2"/>
              <a:buChar char="Ø"/>
            </a:pPr>
            <a:r>
              <a:rPr lang="fr-CA" sz="900" dirty="0"/>
              <a:t>Nombre insuffisant de patients</a:t>
            </a:r>
          </a:p>
          <a:p>
            <a:pPr algn="just"/>
            <a:endParaRPr lang="fr-CA" sz="9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Nombre insuffisant de patientes dans l’étude pour démontrer l’efficacité de la </a:t>
            </a:r>
            <a:r>
              <a:rPr lang="fr-CA" sz="900" dirty="0" err="1"/>
              <a:t>métastasectomie</a:t>
            </a:r>
            <a:r>
              <a:rPr lang="fr-CA" sz="900" dirty="0"/>
              <a:t> sur la progression de la maladie et sur la mortalité.</a:t>
            </a:r>
          </a:p>
          <a:p>
            <a:pPr algn="just"/>
            <a:endParaRPr lang="fr-CA" sz="9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b="1" dirty="0"/>
              <a:t>Une étude de plus grande taille et puissance serait nécessaire</a:t>
            </a:r>
            <a:r>
              <a:rPr lang="fr-CA" sz="900" dirty="0"/>
              <a:t>. </a:t>
            </a:r>
          </a:p>
          <a:p>
            <a:pPr algn="just"/>
            <a:endParaRPr lang="fr-CA" sz="9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CA" sz="900" dirty="0"/>
              <a:t>Le rôle d’une approche locorégionale chirurgicale dans le traitement du cancer </a:t>
            </a:r>
            <a:r>
              <a:rPr lang="fr-CA" sz="900" dirty="0" err="1"/>
              <a:t>oligométastatique</a:t>
            </a:r>
            <a:r>
              <a:rPr lang="fr-CA" sz="900" dirty="0"/>
              <a:t> du sein reste encore à clarifier dans le contexte des avancées dans les traitements systémiques et radio-oncologiques. </a:t>
            </a:r>
            <a:r>
              <a:rPr lang="fr-CA" sz="900" dirty="0">
                <a:latin typeface="Aptos" panose="020B0004020202020204" pitchFamily="34" charset="0"/>
              </a:rPr>
              <a:t>Il y a intérêt à </a:t>
            </a:r>
            <a:r>
              <a:rPr lang="fr-CA" sz="900" dirty="0">
                <a:solidFill>
                  <a:srgbClr val="000000"/>
                </a:solidFill>
                <a:latin typeface="Aptos" panose="020B0004020202020204" pitchFamily="34" charset="0"/>
              </a:rPr>
              <a:t>continuer les investigations en ce sens avec une cohorte plus large dans le futur.</a:t>
            </a:r>
          </a:p>
        </p:txBody>
      </p:sp>
    </p:spTree>
    <p:extLst>
      <p:ext uri="{BB962C8B-B14F-4D97-AF65-F5344CB8AC3E}">
        <p14:creationId xmlns:p14="http://schemas.microsoft.com/office/powerpoint/2010/main" val="6749622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745</Words>
  <Application>Microsoft Macintosh PowerPoint</Application>
  <PresentationFormat>Grand écran</PresentationFormat>
  <Paragraphs>54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Charest</dc:creator>
  <cp:lastModifiedBy>Antoine Charest</cp:lastModifiedBy>
  <cp:revision>12</cp:revision>
  <dcterms:created xsi:type="dcterms:W3CDTF">2024-06-03T01:39:33Z</dcterms:created>
  <dcterms:modified xsi:type="dcterms:W3CDTF">2024-06-04T03:07:15Z</dcterms:modified>
</cp:coreProperties>
</file>