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5751"/>
    <a:srgbClr val="ECCDC5"/>
    <a:srgbClr val="FBF8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AC8C2B-5222-B575-A2BC-ADDAC46CDE50}" v="627" dt="2024-06-04T21:20:38.930"/>
    <p1510:client id="{D34CE821-BA1F-6DEB-40E9-BB2010FE2E70}" v="450" dt="2024-06-04T23:21:32.46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76"/>
    <p:restoredTop sz="94650"/>
  </p:normalViewPr>
  <p:slideViewPr>
    <p:cSldViewPr snapToGrid="0">
      <p:cViewPr>
        <p:scale>
          <a:sx n="94" d="100"/>
          <a:sy n="94" d="100"/>
        </p:scale>
        <p:origin x="-15344" y="-10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8F87A9-6BDE-4042-8C52-3B49A42FC5A5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F36B21DD-6015-402A-84ED-18A19AA6D0EF}">
      <dgm:prSet phldrT="[Texte]" phldr="0"/>
      <dgm:spPr/>
      <dgm:t>
        <a:bodyPr/>
        <a:lstStyle/>
        <a:p>
          <a:pPr rtl="0"/>
          <a:r>
            <a:rPr lang="fr-CA" dirty="0"/>
            <a:t>Création d’une base de données rétrospective [2016, 2020]  </a:t>
          </a:r>
          <a:endParaRPr lang="fr-FR" dirty="0"/>
        </a:p>
      </dgm:t>
    </dgm:pt>
    <dgm:pt modelId="{4744F404-FE5F-4E38-832B-04E2DA95E17E}" type="parTrans" cxnId="{5179E4C5-C432-4F92-A94E-21E2E56BAE67}">
      <dgm:prSet/>
      <dgm:spPr/>
    </dgm:pt>
    <dgm:pt modelId="{A465F6B2-951D-4922-B9A8-6A8560B7E9FB}" type="sibTrans" cxnId="{5179E4C5-C432-4F92-A94E-21E2E56BAE67}">
      <dgm:prSet/>
      <dgm:spPr/>
      <dgm:t>
        <a:bodyPr/>
        <a:lstStyle/>
        <a:p>
          <a:endParaRPr lang="fr-FR"/>
        </a:p>
      </dgm:t>
    </dgm:pt>
    <dgm:pt modelId="{9D854F65-E046-4DD4-A9B4-388336C643DE}">
      <dgm:prSet phldrT="[Texte]" phldr="0"/>
      <dgm:spPr/>
      <dgm:t>
        <a:bodyPr/>
        <a:lstStyle/>
        <a:p>
          <a:pPr rtl="0"/>
          <a:r>
            <a:rPr lang="fr-CA" dirty="0"/>
            <a:t>Application de critères d'exclusion pour le don cardiaque</a:t>
          </a:r>
          <a:endParaRPr lang="fr-FR" dirty="0"/>
        </a:p>
      </dgm:t>
    </dgm:pt>
    <dgm:pt modelId="{897EF9AB-2702-4862-AE3C-3F2E41E07C52}" type="parTrans" cxnId="{23EA879C-14FB-49E1-B771-6FD58B7A7A2E}">
      <dgm:prSet/>
      <dgm:spPr/>
    </dgm:pt>
    <dgm:pt modelId="{7720048F-A296-4601-B4F8-AA82AE09FC72}" type="sibTrans" cxnId="{23EA879C-14FB-49E1-B771-6FD58B7A7A2E}">
      <dgm:prSet/>
      <dgm:spPr/>
      <dgm:t>
        <a:bodyPr/>
        <a:lstStyle/>
        <a:p>
          <a:endParaRPr lang="fr-FR"/>
        </a:p>
      </dgm:t>
    </dgm:pt>
    <dgm:pt modelId="{6B7EA466-89F2-48FD-95C3-9E9C2152E234}">
      <dgm:prSet phldr="0"/>
      <dgm:spPr/>
      <dgm:t>
        <a:bodyPr/>
        <a:lstStyle/>
        <a:p>
          <a:pPr rtl="0"/>
          <a:r>
            <a:rPr lang="fr-CA" dirty="0">
              <a:latin typeface="Arial"/>
              <a:cs typeface="Arial"/>
            </a:rPr>
            <a:t>Consultation des dossiers de Transplant Québec </a:t>
          </a:r>
          <a:r>
            <a:rPr lang="fr-CA" dirty="0"/>
            <a:t>DDC ≤ 60 ans</a:t>
          </a:r>
          <a:endParaRPr lang="en-US" dirty="0">
            <a:latin typeface="Arial"/>
            <a:cs typeface="Arial"/>
          </a:endParaRPr>
        </a:p>
      </dgm:t>
    </dgm:pt>
    <dgm:pt modelId="{0F1E9320-A45A-4B49-8898-11B377AEAE73}" type="parTrans" cxnId="{463E8C6E-900A-4290-8D9E-9F7E1CEF6472}">
      <dgm:prSet/>
      <dgm:spPr/>
    </dgm:pt>
    <dgm:pt modelId="{E43F527E-F2BE-44EA-BB42-5AF3E573DF71}" type="sibTrans" cxnId="{463E8C6E-900A-4290-8D9E-9F7E1CEF6472}">
      <dgm:prSet/>
      <dgm:spPr/>
      <dgm:t>
        <a:bodyPr/>
        <a:lstStyle/>
        <a:p>
          <a:endParaRPr lang="fr-FR"/>
        </a:p>
      </dgm:t>
    </dgm:pt>
    <dgm:pt modelId="{84A6F4D0-4601-4FB4-A222-D8283277EE5C}">
      <dgm:prSet phldr="0"/>
      <dgm:spPr/>
      <dgm:t>
        <a:bodyPr/>
        <a:lstStyle/>
        <a:p>
          <a:pPr rtl="0"/>
          <a:r>
            <a:rPr lang="fr-CA" dirty="0"/>
            <a:t>Identification des donneurs DDC éligibles au don cardiaque</a:t>
          </a:r>
          <a:endParaRPr lang="fr-CA" dirty="0">
            <a:latin typeface="Calibri Light" panose="020F0302020204030204"/>
          </a:endParaRPr>
        </a:p>
      </dgm:t>
    </dgm:pt>
    <dgm:pt modelId="{B77D538F-FD52-4021-9494-F25FBB7A4829}" type="parTrans" cxnId="{B9F1B211-1F2F-410B-926C-584ADC7C3B91}">
      <dgm:prSet/>
      <dgm:spPr/>
    </dgm:pt>
    <dgm:pt modelId="{E2D59FF2-A9FE-406A-BA00-A1F7534F0463}" type="sibTrans" cxnId="{B9F1B211-1F2F-410B-926C-584ADC7C3B91}">
      <dgm:prSet/>
      <dgm:spPr/>
    </dgm:pt>
    <dgm:pt modelId="{6757354E-324C-4D36-8544-C80123E635A4}" type="pres">
      <dgm:prSet presAssocID="{AA8F87A9-6BDE-4042-8C52-3B49A42FC5A5}" presName="Name0" presStyleCnt="0">
        <dgm:presLayoutVars>
          <dgm:dir/>
          <dgm:resizeHandles val="exact"/>
        </dgm:presLayoutVars>
      </dgm:prSet>
      <dgm:spPr/>
    </dgm:pt>
    <dgm:pt modelId="{CB50A152-5583-4BDD-A7F8-A7537EA9D76D}" type="pres">
      <dgm:prSet presAssocID="{6B7EA466-89F2-48FD-95C3-9E9C2152E234}" presName="node" presStyleLbl="node1" presStyleIdx="0" presStyleCnt="4">
        <dgm:presLayoutVars>
          <dgm:bulletEnabled val="1"/>
        </dgm:presLayoutVars>
      </dgm:prSet>
      <dgm:spPr/>
    </dgm:pt>
    <dgm:pt modelId="{A4FD1CB2-E9EA-4750-8777-E26C6925551C}" type="pres">
      <dgm:prSet presAssocID="{E43F527E-F2BE-44EA-BB42-5AF3E573DF71}" presName="sibTrans" presStyleLbl="sibTrans2D1" presStyleIdx="0" presStyleCnt="3"/>
      <dgm:spPr/>
    </dgm:pt>
    <dgm:pt modelId="{5BE8759F-F274-4DAD-B5DC-50A6C339FEF8}" type="pres">
      <dgm:prSet presAssocID="{E43F527E-F2BE-44EA-BB42-5AF3E573DF71}" presName="connectorText" presStyleLbl="sibTrans2D1" presStyleIdx="0" presStyleCnt="3"/>
      <dgm:spPr/>
    </dgm:pt>
    <dgm:pt modelId="{F6C2B992-E9DC-4126-84A1-9927ADD5BD6E}" type="pres">
      <dgm:prSet presAssocID="{F36B21DD-6015-402A-84ED-18A19AA6D0EF}" presName="node" presStyleLbl="node1" presStyleIdx="1" presStyleCnt="4">
        <dgm:presLayoutVars>
          <dgm:bulletEnabled val="1"/>
        </dgm:presLayoutVars>
      </dgm:prSet>
      <dgm:spPr/>
    </dgm:pt>
    <dgm:pt modelId="{D18575D3-FB60-45BA-9E6C-482C860B5416}" type="pres">
      <dgm:prSet presAssocID="{A465F6B2-951D-4922-B9A8-6A8560B7E9FB}" presName="sibTrans" presStyleLbl="sibTrans2D1" presStyleIdx="1" presStyleCnt="3"/>
      <dgm:spPr/>
    </dgm:pt>
    <dgm:pt modelId="{53FD00FF-69AC-4833-A384-B28520C136D9}" type="pres">
      <dgm:prSet presAssocID="{A465F6B2-951D-4922-B9A8-6A8560B7E9FB}" presName="connectorText" presStyleLbl="sibTrans2D1" presStyleIdx="1" presStyleCnt="3"/>
      <dgm:spPr/>
    </dgm:pt>
    <dgm:pt modelId="{51DEDB31-7346-4B90-B734-DE4994D639FF}" type="pres">
      <dgm:prSet presAssocID="{9D854F65-E046-4DD4-A9B4-388336C643DE}" presName="node" presStyleLbl="node1" presStyleIdx="2" presStyleCnt="4">
        <dgm:presLayoutVars>
          <dgm:bulletEnabled val="1"/>
        </dgm:presLayoutVars>
      </dgm:prSet>
      <dgm:spPr/>
    </dgm:pt>
    <dgm:pt modelId="{B4806154-9969-41E3-A258-295398F386D9}" type="pres">
      <dgm:prSet presAssocID="{7720048F-A296-4601-B4F8-AA82AE09FC72}" presName="sibTrans" presStyleLbl="sibTrans2D1" presStyleIdx="2" presStyleCnt="3"/>
      <dgm:spPr/>
    </dgm:pt>
    <dgm:pt modelId="{20444221-ACF2-4598-9504-FFC3DCCF2373}" type="pres">
      <dgm:prSet presAssocID="{7720048F-A296-4601-B4F8-AA82AE09FC72}" presName="connectorText" presStyleLbl="sibTrans2D1" presStyleIdx="2" presStyleCnt="3"/>
      <dgm:spPr/>
    </dgm:pt>
    <dgm:pt modelId="{3970C22D-318A-460F-BABD-3F3D15C36340}" type="pres">
      <dgm:prSet presAssocID="{84A6F4D0-4601-4FB4-A222-D8283277EE5C}" presName="node" presStyleLbl="node1" presStyleIdx="3" presStyleCnt="4">
        <dgm:presLayoutVars>
          <dgm:bulletEnabled val="1"/>
        </dgm:presLayoutVars>
      </dgm:prSet>
      <dgm:spPr/>
    </dgm:pt>
  </dgm:ptLst>
  <dgm:cxnLst>
    <dgm:cxn modelId="{B9F1B211-1F2F-410B-926C-584ADC7C3B91}" srcId="{AA8F87A9-6BDE-4042-8C52-3B49A42FC5A5}" destId="{84A6F4D0-4601-4FB4-A222-D8283277EE5C}" srcOrd="3" destOrd="0" parTransId="{B77D538F-FD52-4021-9494-F25FBB7A4829}" sibTransId="{E2D59FF2-A9FE-406A-BA00-A1F7534F0463}"/>
    <dgm:cxn modelId="{78E3FF1B-5EA7-4515-9158-0CCCFFAAEBC4}" type="presOf" srcId="{AA8F87A9-6BDE-4042-8C52-3B49A42FC5A5}" destId="{6757354E-324C-4D36-8544-C80123E635A4}" srcOrd="0" destOrd="0" presId="urn:microsoft.com/office/officeart/2005/8/layout/process1"/>
    <dgm:cxn modelId="{6896F33B-D586-42F7-AD76-56125479B710}" type="presOf" srcId="{84A6F4D0-4601-4FB4-A222-D8283277EE5C}" destId="{3970C22D-318A-460F-BABD-3F3D15C36340}" srcOrd="0" destOrd="0" presId="urn:microsoft.com/office/officeart/2005/8/layout/process1"/>
    <dgm:cxn modelId="{C1371768-80C8-47F2-92B1-505D1FE1EB55}" type="presOf" srcId="{E43F527E-F2BE-44EA-BB42-5AF3E573DF71}" destId="{A4FD1CB2-E9EA-4750-8777-E26C6925551C}" srcOrd="0" destOrd="0" presId="urn:microsoft.com/office/officeart/2005/8/layout/process1"/>
    <dgm:cxn modelId="{463E8C6E-900A-4290-8D9E-9F7E1CEF6472}" srcId="{AA8F87A9-6BDE-4042-8C52-3B49A42FC5A5}" destId="{6B7EA466-89F2-48FD-95C3-9E9C2152E234}" srcOrd="0" destOrd="0" parTransId="{0F1E9320-A45A-4B49-8898-11B377AEAE73}" sibTransId="{E43F527E-F2BE-44EA-BB42-5AF3E573DF71}"/>
    <dgm:cxn modelId="{5AE25171-F8E0-4F73-9AEA-55D6A8B35B55}" type="presOf" srcId="{6B7EA466-89F2-48FD-95C3-9E9C2152E234}" destId="{CB50A152-5583-4BDD-A7F8-A7537EA9D76D}" srcOrd="0" destOrd="0" presId="urn:microsoft.com/office/officeart/2005/8/layout/process1"/>
    <dgm:cxn modelId="{FD1C4973-C755-4563-A832-44B4886B5129}" type="presOf" srcId="{F36B21DD-6015-402A-84ED-18A19AA6D0EF}" destId="{F6C2B992-E9DC-4126-84A1-9927ADD5BD6E}" srcOrd="0" destOrd="0" presId="urn:microsoft.com/office/officeart/2005/8/layout/process1"/>
    <dgm:cxn modelId="{131E0A75-5A3A-4036-A97D-B2BFECEDF663}" type="presOf" srcId="{A465F6B2-951D-4922-B9A8-6A8560B7E9FB}" destId="{53FD00FF-69AC-4833-A384-B28520C136D9}" srcOrd="1" destOrd="0" presId="urn:microsoft.com/office/officeart/2005/8/layout/process1"/>
    <dgm:cxn modelId="{FA8BA68C-5EF0-439C-8566-62E7172F7733}" type="presOf" srcId="{9D854F65-E046-4DD4-A9B4-388336C643DE}" destId="{51DEDB31-7346-4B90-B734-DE4994D639FF}" srcOrd="0" destOrd="0" presId="urn:microsoft.com/office/officeart/2005/8/layout/process1"/>
    <dgm:cxn modelId="{7AFC1599-EF4D-4706-80EB-6B3D2213BA9B}" type="presOf" srcId="{7720048F-A296-4601-B4F8-AA82AE09FC72}" destId="{B4806154-9969-41E3-A258-295398F386D9}" srcOrd="0" destOrd="0" presId="urn:microsoft.com/office/officeart/2005/8/layout/process1"/>
    <dgm:cxn modelId="{23EA879C-14FB-49E1-B771-6FD58B7A7A2E}" srcId="{AA8F87A9-6BDE-4042-8C52-3B49A42FC5A5}" destId="{9D854F65-E046-4DD4-A9B4-388336C643DE}" srcOrd="2" destOrd="0" parTransId="{897EF9AB-2702-4862-AE3C-3F2E41E07C52}" sibTransId="{7720048F-A296-4601-B4F8-AA82AE09FC72}"/>
    <dgm:cxn modelId="{5179E4C5-C432-4F92-A94E-21E2E56BAE67}" srcId="{AA8F87A9-6BDE-4042-8C52-3B49A42FC5A5}" destId="{F36B21DD-6015-402A-84ED-18A19AA6D0EF}" srcOrd="1" destOrd="0" parTransId="{4744F404-FE5F-4E38-832B-04E2DA95E17E}" sibTransId="{A465F6B2-951D-4922-B9A8-6A8560B7E9FB}"/>
    <dgm:cxn modelId="{BBC0FDC9-9C33-4117-9D57-DC049F6C47AD}" type="presOf" srcId="{7720048F-A296-4601-B4F8-AA82AE09FC72}" destId="{20444221-ACF2-4598-9504-FFC3DCCF2373}" srcOrd="1" destOrd="0" presId="urn:microsoft.com/office/officeart/2005/8/layout/process1"/>
    <dgm:cxn modelId="{F6691AE6-CBB5-4686-9891-7B606CBD9706}" type="presOf" srcId="{A465F6B2-951D-4922-B9A8-6A8560B7E9FB}" destId="{D18575D3-FB60-45BA-9E6C-482C860B5416}" srcOrd="0" destOrd="0" presId="urn:microsoft.com/office/officeart/2005/8/layout/process1"/>
    <dgm:cxn modelId="{31055DEB-2D81-464A-BECF-B3D46E6EF2E5}" type="presOf" srcId="{E43F527E-F2BE-44EA-BB42-5AF3E573DF71}" destId="{5BE8759F-F274-4DAD-B5DC-50A6C339FEF8}" srcOrd="1" destOrd="0" presId="urn:microsoft.com/office/officeart/2005/8/layout/process1"/>
    <dgm:cxn modelId="{7A9FD7BC-A18F-45CE-B1E3-F06CD4AC5E24}" type="presParOf" srcId="{6757354E-324C-4D36-8544-C80123E635A4}" destId="{CB50A152-5583-4BDD-A7F8-A7537EA9D76D}" srcOrd="0" destOrd="0" presId="urn:microsoft.com/office/officeart/2005/8/layout/process1"/>
    <dgm:cxn modelId="{0E2E6D09-6FB8-41D5-AC36-7E6CAAD915D7}" type="presParOf" srcId="{6757354E-324C-4D36-8544-C80123E635A4}" destId="{A4FD1CB2-E9EA-4750-8777-E26C6925551C}" srcOrd="1" destOrd="0" presId="urn:microsoft.com/office/officeart/2005/8/layout/process1"/>
    <dgm:cxn modelId="{3882EF76-B623-4033-BFEA-72818B46895D}" type="presParOf" srcId="{A4FD1CB2-E9EA-4750-8777-E26C6925551C}" destId="{5BE8759F-F274-4DAD-B5DC-50A6C339FEF8}" srcOrd="0" destOrd="0" presId="urn:microsoft.com/office/officeart/2005/8/layout/process1"/>
    <dgm:cxn modelId="{263B26B5-9421-4B33-8306-46BC029D0B9A}" type="presParOf" srcId="{6757354E-324C-4D36-8544-C80123E635A4}" destId="{F6C2B992-E9DC-4126-84A1-9927ADD5BD6E}" srcOrd="2" destOrd="0" presId="urn:microsoft.com/office/officeart/2005/8/layout/process1"/>
    <dgm:cxn modelId="{2A367846-4E6A-412C-8F1E-554550EFDD62}" type="presParOf" srcId="{6757354E-324C-4D36-8544-C80123E635A4}" destId="{D18575D3-FB60-45BA-9E6C-482C860B5416}" srcOrd="3" destOrd="0" presId="urn:microsoft.com/office/officeart/2005/8/layout/process1"/>
    <dgm:cxn modelId="{8F513B9A-A106-432F-84D3-9156ADA05B08}" type="presParOf" srcId="{D18575D3-FB60-45BA-9E6C-482C860B5416}" destId="{53FD00FF-69AC-4833-A384-B28520C136D9}" srcOrd="0" destOrd="0" presId="urn:microsoft.com/office/officeart/2005/8/layout/process1"/>
    <dgm:cxn modelId="{24CD6634-55A2-484F-A413-65FDD699DEF9}" type="presParOf" srcId="{6757354E-324C-4D36-8544-C80123E635A4}" destId="{51DEDB31-7346-4B90-B734-DE4994D639FF}" srcOrd="4" destOrd="0" presId="urn:microsoft.com/office/officeart/2005/8/layout/process1"/>
    <dgm:cxn modelId="{07800932-A52E-4812-AC3E-0B6F29525BA2}" type="presParOf" srcId="{6757354E-324C-4D36-8544-C80123E635A4}" destId="{B4806154-9969-41E3-A258-295398F386D9}" srcOrd="5" destOrd="0" presId="urn:microsoft.com/office/officeart/2005/8/layout/process1"/>
    <dgm:cxn modelId="{3264E1D8-F7EC-4933-88CA-ECE1592741B4}" type="presParOf" srcId="{B4806154-9969-41E3-A258-295398F386D9}" destId="{20444221-ACF2-4598-9504-FFC3DCCF2373}" srcOrd="0" destOrd="0" presId="urn:microsoft.com/office/officeart/2005/8/layout/process1"/>
    <dgm:cxn modelId="{FB34E20B-5049-4FCC-A4CA-C79D56E4E753}" type="presParOf" srcId="{6757354E-324C-4D36-8544-C80123E635A4}" destId="{3970C22D-318A-460F-BABD-3F3D15C3634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0A152-5583-4BDD-A7F8-A7537EA9D76D}">
      <dsp:nvSpPr>
        <dsp:cNvPr id="0" name=""/>
        <dsp:cNvSpPr/>
      </dsp:nvSpPr>
      <dsp:spPr>
        <a:xfrm>
          <a:off x="2412" y="1671106"/>
          <a:ext cx="1054809" cy="632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800" kern="1200" dirty="0">
              <a:latin typeface="Arial"/>
              <a:cs typeface="Arial"/>
            </a:rPr>
            <a:t>Consultation des dossiers de Transplant Québec </a:t>
          </a:r>
          <a:r>
            <a:rPr lang="fr-CA" sz="800" kern="1200" dirty="0"/>
            <a:t>DDC ≤ 60 ans</a:t>
          </a:r>
          <a:endParaRPr lang="en-US" sz="800" kern="1200" dirty="0">
            <a:latin typeface="Arial"/>
            <a:cs typeface="Arial"/>
          </a:endParaRPr>
        </a:p>
      </dsp:txBody>
      <dsp:txXfrm>
        <a:off x="20949" y="1689643"/>
        <a:ext cx="1017735" cy="595811"/>
      </dsp:txXfrm>
    </dsp:sp>
    <dsp:sp modelId="{A4FD1CB2-E9EA-4750-8777-E26C6925551C}">
      <dsp:nvSpPr>
        <dsp:cNvPr id="0" name=""/>
        <dsp:cNvSpPr/>
      </dsp:nvSpPr>
      <dsp:spPr>
        <a:xfrm>
          <a:off x="1162702" y="1856753"/>
          <a:ext cx="223619" cy="261592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/>
        </a:p>
      </dsp:txBody>
      <dsp:txXfrm>
        <a:off x="1162702" y="1909071"/>
        <a:ext cx="156533" cy="156956"/>
      </dsp:txXfrm>
    </dsp:sp>
    <dsp:sp modelId="{F6C2B992-E9DC-4126-84A1-9927ADD5BD6E}">
      <dsp:nvSpPr>
        <dsp:cNvPr id="0" name=""/>
        <dsp:cNvSpPr/>
      </dsp:nvSpPr>
      <dsp:spPr>
        <a:xfrm>
          <a:off x="1479145" y="1671106"/>
          <a:ext cx="1054809" cy="632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800" kern="1200" dirty="0"/>
            <a:t>Création d’une base de données rétrospective [2016, 2020]  </a:t>
          </a:r>
          <a:endParaRPr lang="fr-FR" sz="800" kern="1200" dirty="0"/>
        </a:p>
      </dsp:txBody>
      <dsp:txXfrm>
        <a:off x="1497682" y="1689643"/>
        <a:ext cx="1017735" cy="595811"/>
      </dsp:txXfrm>
    </dsp:sp>
    <dsp:sp modelId="{D18575D3-FB60-45BA-9E6C-482C860B5416}">
      <dsp:nvSpPr>
        <dsp:cNvPr id="0" name=""/>
        <dsp:cNvSpPr/>
      </dsp:nvSpPr>
      <dsp:spPr>
        <a:xfrm>
          <a:off x="2639436" y="1856753"/>
          <a:ext cx="223619" cy="261592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/>
        </a:p>
      </dsp:txBody>
      <dsp:txXfrm>
        <a:off x="2639436" y="1909071"/>
        <a:ext cx="156533" cy="156956"/>
      </dsp:txXfrm>
    </dsp:sp>
    <dsp:sp modelId="{51DEDB31-7346-4B90-B734-DE4994D639FF}">
      <dsp:nvSpPr>
        <dsp:cNvPr id="0" name=""/>
        <dsp:cNvSpPr/>
      </dsp:nvSpPr>
      <dsp:spPr>
        <a:xfrm>
          <a:off x="2955878" y="1671106"/>
          <a:ext cx="1054809" cy="632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800" kern="1200" dirty="0"/>
            <a:t>Application de critères d'exclusion pour le don cardiaque</a:t>
          </a:r>
          <a:endParaRPr lang="fr-FR" sz="800" kern="1200" dirty="0"/>
        </a:p>
      </dsp:txBody>
      <dsp:txXfrm>
        <a:off x="2974415" y="1689643"/>
        <a:ext cx="1017735" cy="595811"/>
      </dsp:txXfrm>
    </dsp:sp>
    <dsp:sp modelId="{B4806154-9969-41E3-A258-295398F386D9}">
      <dsp:nvSpPr>
        <dsp:cNvPr id="0" name=""/>
        <dsp:cNvSpPr/>
      </dsp:nvSpPr>
      <dsp:spPr>
        <a:xfrm>
          <a:off x="4116169" y="1856753"/>
          <a:ext cx="223619" cy="261592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/>
        </a:p>
      </dsp:txBody>
      <dsp:txXfrm>
        <a:off x="4116169" y="1909071"/>
        <a:ext cx="156533" cy="156956"/>
      </dsp:txXfrm>
    </dsp:sp>
    <dsp:sp modelId="{3970C22D-318A-460F-BABD-3F3D15C36340}">
      <dsp:nvSpPr>
        <dsp:cNvPr id="0" name=""/>
        <dsp:cNvSpPr/>
      </dsp:nvSpPr>
      <dsp:spPr>
        <a:xfrm>
          <a:off x="4432612" y="1671106"/>
          <a:ext cx="1054809" cy="632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800" kern="1200" dirty="0"/>
            <a:t>Identification des donneurs DDC éligibles au don cardiaque</a:t>
          </a:r>
          <a:endParaRPr lang="fr-CA" sz="800" kern="1200" dirty="0">
            <a:latin typeface="Calibri Light" panose="020F0302020204030204"/>
          </a:endParaRPr>
        </a:p>
      </dsp:txBody>
      <dsp:txXfrm>
        <a:off x="4451149" y="1689643"/>
        <a:ext cx="1017735" cy="5958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1ED44-C346-7C44-AFBA-BB5B9347E56D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1143000"/>
            <a:ext cx="2806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A0D12-67F1-8949-B3DE-C83ABE06B2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191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550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275" algn="l" defTabSz="3686550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550" algn="l" defTabSz="3686550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825" algn="l" defTabSz="3686550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100" algn="l" defTabSz="3686550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375" algn="l" defTabSz="3686550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650" algn="l" defTabSz="3686550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2925" algn="l" defTabSz="3686550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200" algn="l" defTabSz="3686550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4092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637"/>
            </a:lvl1pPr>
            <a:lvl2pPr marL="311810" indent="0" algn="ctr">
              <a:buNone/>
              <a:defRPr sz="1364"/>
            </a:lvl2pPr>
            <a:lvl3pPr marL="623621" indent="0" algn="ctr">
              <a:buNone/>
              <a:defRPr sz="1228"/>
            </a:lvl3pPr>
            <a:lvl4pPr marL="935431" indent="0" algn="ctr">
              <a:buNone/>
              <a:defRPr sz="1091"/>
            </a:lvl4pPr>
            <a:lvl5pPr marL="1247242" indent="0" algn="ctr">
              <a:buNone/>
              <a:defRPr sz="1091"/>
            </a:lvl5pPr>
            <a:lvl6pPr marL="1559052" indent="0" algn="ctr">
              <a:buNone/>
              <a:defRPr sz="1091"/>
            </a:lvl6pPr>
            <a:lvl7pPr marL="1870862" indent="0" algn="ctr">
              <a:buNone/>
              <a:defRPr sz="1091"/>
            </a:lvl7pPr>
            <a:lvl8pPr marL="2182673" indent="0" algn="ctr">
              <a:buNone/>
              <a:defRPr sz="1091"/>
            </a:lvl8pPr>
            <a:lvl9pPr marL="2494483" indent="0" algn="ctr">
              <a:buNone/>
              <a:defRPr sz="1091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DE62-2249-F34D-ACC5-177070793A95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6DDC-E7CC-E341-972B-3035B78EEBE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802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DE62-2249-F34D-ACC5-177070793A95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6DDC-E7CC-E341-972B-3035B78EEBE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214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DE62-2249-F34D-ACC5-177070793A95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6DDC-E7CC-E341-972B-3035B78EEBE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287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DE62-2249-F34D-ACC5-177070793A95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6DDC-E7CC-E341-972B-3035B78EEBE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686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092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637">
                <a:solidFill>
                  <a:schemeClr val="tx1"/>
                </a:solidFill>
              </a:defRPr>
            </a:lvl1pPr>
            <a:lvl2pPr marL="311810" indent="0">
              <a:buNone/>
              <a:defRPr sz="1364">
                <a:solidFill>
                  <a:schemeClr val="tx1">
                    <a:tint val="75000"/>
                  </a:schemeClr>
                </a:solidFill>
              </a:defRPr>
            </a:lvl2pPr>
            <a:lvl3pPr marL="623621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3pPr>
            <a:lvl4pPr marL="935431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4pPr>
            <a:lvl5pPr marL="1247242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5pPr>
            <a:lvl6pPr marL="1559052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6pPr>
            <a:lvl7pPr marL="1870862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7pPr>
            <a:lvl8pPr marL="2182673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8pPr>
            <a:lvl9pPr marL="2494483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DE62-2249-F34D-ACC5-177070793A95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6DDC-E7CC-E341-972B-3035B78EEBE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054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DE62-2249-F34D-ACC5-177070793A95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6DDC-E7CC-E341-972B-3035B78EEBE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353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637" b="1"/>
            </a:lvl1pPr>
            <a:lvl2pPr marL="311810" indent="0">
              <a:buNone/>
              <a:defRPr sz="1364" b="1"/>
            </a:lvl2pPr>
            <a:lvl3pPr marL="623621" indent="0">
              <a:buNone/>
              <a:defRPr sz="1228" b="1"/>
            </a:lvl3pPr>
            <a:lvl4pPr marL="935431" indent="0">
              <a:buNone/>
              <a:defRPr sz="1091" b="1"/>
            </a:lvl4pPr>
            <a:lvl5pPr marL="1247242" indent="0">
              <a:buNone/>
              <a:defRPr sz="1091" b="1"/>
            </a:lvl5pPr>
            <a:lvl6pPr marL="1559052" indent="0">
              <a:buNone/>
              <a:defRPr sz="1091" b="1"/>
            </a:lvl6pPr>
            <a:lvl7pPr marL="1870862" indent="0">
              <a:buNone/>
              <a:defRPr sz="1091" b="1"/>
            </a:lvl7pPr>
            <a:lvl8pPr marL="2182673" indent="0">
              <a:buNone/>
              <a:defRPr sz="1091" b="1"/>
            </a:lvl8pPr>
            <a:lvl9pPr marL="2494483" indent="0">
              <a:buNone/>
              <a:defRPr sz="1091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637" b="1"/>
            </a:lvl1pPr>
            <a:lvl2pPr marL="311810" indent="0">
              <a:buNone/>
              <a:defRPr sz="1364" b="1"/>
            </a:lvl2pPr>
            <a:lvl3pPr marL="623621" indent="0">
              <a:buNone/>
              <a:defRPr sz="1228" b="1"/>
            </a:lvl3pPr>
            <a:lvl4pPr marL="935431" indent="0">
              <a:buNone/>
              <a:defRPr sz="1091" b="1"/>
            </a:lvl4pPr>
            <a:lvl5pPr marL="1247242" indent="0">
              <a:buNone/>
              <a:defRPr sz="1091" b="1"/>
            </a:lvl5pPr>
            <a:lvl6pPr marL="1559052" indent="0">
              <a:buNone/>
              <a:defRPr sz="1091" b="1"/>
            </a:lvl6pPr>
            <a:lvl7pPr marL="1870862" indent="0">
              <a:buNone/>
              <a:defRPr sz="1091" b="1"/>
            </a:lvl7pPr>
            <a:lvl8pPr marL="2182673" indent="0">
              <a:buNone/>
              <a:defRPr sz="1091" b="1"/>
            </a:lvl8pPr>
            <a:lvl9pPr marL="2494483" indent="0">
              <a:buNone/>
              <a:defRPr sz="1091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DE62-2249-F34D-ACC5-177070793A95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6DDC-E7CC-E341-972B-3035B78EEBE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653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DE62-2249-F34D-ACC5-177070793A95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6DDC-E7CC-E341-972B-3035B78EEBE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095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DE62-2249-F34D-ACC5-177070793A95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6DDC-E7CC-E341-972B-3035B78EEBE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004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182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182"/>
            </a:lvl1pPr>
            <a:lvl2pPr>
              <a:defRPr sz="1910"/>
            </a:lvl2pPr>
            <a:lvl3pPr>
              <a:defRPr sz="1637"/>
            </a:lvl3pPr>
            <a:lvl4pPr>
              <a:defRPr sz="1364"/>
            </a:lvl4pPr>
            <a:lvl5pPr>
              <a:defRPr sz="1364"/>
            </a:lvl5pPr>
            <a:lvl6pPr>
              <a:defRPr sz="1364"/>
            </a:lvl6pPr>
            <a:lvl7pPr>
              <a:defRPr sz="1364"/>
            </a:lvl7pPr>
            <a:lvl8pPr>
              <a:defRPr sz="1364"/>
            </a:lvl8pPr>
            <a:lvl9pPr>
              <a:defRPr sz="1364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091"/>
            </a:lvl1pPr>
            <a:lvl2pPr marL="311810" indent="0">
              <a:buNone/>
              <a:defRPr sz="955"/>
            </a:lvl2pPr>
            <a:lvl3pPr marL="623621" indent="0">
              <a:buNone/>
              <a:defRPr sz="818"/>
            </a:lvl3pPr>
            <a:lvl4pPr marL="935431" indent="0">
              <a:buNone/>
              <a:defRPr sz="682"/>
            </a:lvl4pPr>
            <a:lvl5pPr marL="1247242" indent="0">
              <a:buNone/>
              <a:defRPr sz="682"/>
            </a:lvl5pPr>
            <a:lvl6pPr marL="1559052" indent="0">
              <a:buNone/>
              <a:defRPr sz="682"/>
            </a:lvl6pPr>
            <a:lvl7pPr marL="1870862" indent="0">
              <a:buNone/>
              <a:defRPr sz="682"/>
            </a:lvl7pPr>
            <a:lvl8pPr marL="2182673" indent="0">
              <a:buNone/>
              <a:defRPr sz="682"/>
            </a:lvl8pPr>
            <a:lvl9pPr marL="2494483" indent="0">
              <a:buNone/>
              <a:defRPr sz="682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DE62-2249-F34D-ACC5-177070793A95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6DDC-E7CC-E341-972B-3035B78EEBE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714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182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2182"/>
            </a:lvl1pPr>
            <a:lvl2pPr marL="311810" indent="0">
              <a:buNone/>
              <a:defRPr sz="1910"/>
            </a:lvl2pPr>
            <a:lvl3pPr marL="623621" indent="0">
              <a:buNone/>
              <a:defRPr sz="1637"/>
            </a:lvl3pPr>
            <a:lvl4pPr marL="935431" indent="0">
              <a:buNone/>
              <a:defRPr sz="1364"/>
            </a:lvl4pPr>
            <a:lvl5pPr marL="1247242" indent="0">
              <a:buNone/>
              <a:defRPr sz="1364"/>
            </a:lvl5pPr>
            <a:lvl6pPr marL="1559052" indent="0">
              <a:buNone/>
              <a:defRPr sz="1364"/>
            </a:lvl6pPr>
            <a:lvl7pPr marL="1870862" indent="0">
              <a:buNone/>
              <a:defRPr sz="1364"/>
            </a:lvl7pPr>
            <a:lvl8pPr marL="2182673" indent="0">
              <a:buNone/>
              <a:defRPr sz="1364"/>
            </a:lvl8pPr>
            <a:lvl9pPr marL="2494483" indent="0">
              <a:buNone/>
              <a:defRPr sz="1364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091"/>
            </a:lvl1pPr>
            <a:lvl2pPr marL="311810" indent="0">
              <a:buNone/>
              <a:defRPr sz="955"/>
            </a:lvl2pPr>
            <a:lvl3pPr marL="623621" indent="0">
              <a:buNone/>
              <a:defRPr sz="818"/>
            </a:lvl3pPr>
            <a:lvl4pPr marL="935431" indent="0">
              <a:buNone/>
              <a:defRPr sz="682"/>
            </a:lvl4pPr>
            <a:lvl5pPr marL="1247242" indent="0">
              <a:buNone/>
              <a:defRPr sz="682"/>
            </a:lvl5pPr>
            <a:lvl6pPr marL="1559052" indent="0">
              <a:buNone/>
              <a:defRPr sz="682"/>
            </a:lvl6pPr>
            <a:lvl7pPr marL="1870862" indent="0">
              <a:buNone/>
              <a:defRPr sz="682"/>
            </a:lvl7pPr>
            <a:lvl8pPr marL="2182673" indent="0">
              <a:buNone/>
              <a:defRPr sz="682"/>
            </a:lvl8pPr>
            <a:lvl9pPr marL="2494483" indent="0">
              <a:buNone/>
              <a:defRPr sz="682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DE62-2249-F34D-ACC5-177070793A95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6DDC-E7CC-E341-972B-3035B78EEBE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143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5DE62-2249-F34D-ACC5-177070793A95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B6DDC-E7CC-E341-972B-3035B78EEBE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695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image" Target="../media/image7.png"/><Relationship Id="rId18" Type="http://schemas.openxmlformats.org/officeDocument/2006/relationships/image" Target="../media/image12.emf"/><Relationship Id="rId26" Type="http://schemas.openxmlformats.org/officeDocument/2006/relationships/image" Target="../media/image20.svg"/><Relationship Id="rId3" Type="http://schemas.openxmlformats.org/officeDocument/2006/relationships/diagramData" Target="../diagrams/data1.xml"/><Relationship Id="rId21" Type="http://schemas.openxmlformats.org/officeDocument/2006/relationships/image" Target="../media/image15.png"/><Relationship Id="rId7" Type="http://schemas.microsoft.com/office/2007/relationships/diagramDrawing" Target="../diagrams/drawing1.xml"/><Relationship Id="rId12" Type="http://schemas.openxmlformats.org/officeDocument/2006/relationships/image" Target="../media/image6.svg"/><Relationship Id="rId17" Type="http://schemas.openxmlformats.org/officeDocument/2006/relationships/image" Target="../media/image11.emf"/><Relationship Id="rId25" Type="http://schemas.openxmlformats.org/officeDocument/2006/relationships/image" Target="../media/image19.png"/><Relationship Id="rId2" Type="http://schemas.openxmlformats.org/officeDocument/2006/relationships/image" Target="../media/image1.png"/><Relationship Id="rId16" Type="http://schemas.openxmlformats.org/officeDocument/2006/relationships/image" Target="../media/image10.emf"/><Relationship Id="rId20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24" Type="http://schemas.openxmlformats.org/officeDocument/2006/relationships/image" Target="../media/image18.sv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emf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Relationship Id="rId14" Type="http://schemas.openxmlformats.org/officeDocument/2006/relationships/image" Target="../media/image8.svg"/><Relationship Id="rId22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2" name="Image 581" descr="Une image contenant clipart, cœur, croquis, conception&#10;&#10;Description générée automatiquement">
            <a:extLst>
              <a:ext uri="{FF2B5EF4-FFF2-40B4-BE49-F238E27FC236}">
                <a16:creationId xmlns:a16="http://schemas.microsoft.com/office/drawing/2014/main" id="{8FF7221E-DCB5-81ED-3111-4FD0045414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53" t="8603" r="97" b="2284"/>
          <a:stretch/>
        </p:blipFill>
        <p:spPr>
          <a:xfrm>
            <a:off x="5992790" y="1354727"/>
            <a:ext cx="1021943" cy="983476"/>
          </a:xfrm>
          <a:prstGeom prst="rect">
            <a:avLst/>
          </a:prstGeom>
          <a:ln>
            <a:noFill/>
          </a:ln>
        </p:spPr>
      </p:pic>
      <p:graphicFrame>
        <p:nvGraphicFramePr>
          <p:cNvPr id="18" name="Diagramme 17">
            <a:extLst>
              <a:ext uri="{FF2B5EF4-FFF2-40B4-BE49-F238E27FC236}">
                <a16:creationId xmlns:a16="http://schemas.microsoft.com/office/drawing/2014/main" id="{810B4AC0-7DD0-730B-7B61-74A93124CD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0777347"/>
              </p:ext>
            </p:extLst>
          </p:nvPr>
        </p:nvGraphicFramePr>
        <p:xfrm>
          <a:off x="88229" y="1628454"/>
          <a:ext cx="5489834" cy="3975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776EE6E-D230-474C-4403-BDCD3A8DA780}"/>
              </a:ext>
            </a:extLst>
          </p:cNvPr>
          <p:cNvSpPr/>
          <p:nvPr/>
        </p:nvSpPr>
        <p:spPr>
          <a:xfrm>
            <a:off x="1167" y="3970"/>
            <a:ext cx="11124108" cy="102746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 sz="477">
              <a:latin typeface="Athelas" panose="02000503000000020003" pitchFamily="2" charset="77"/>
            </a:endParaRPr>
          </a:p>
        </p:txBody>
      </p:sp>
      <p:sp>
        <p:nvSpPr>
          <p:cNvPr id="3" name="ZoneTexte 4">
            <a:extLst>
              <a:ext uri="{FF2B5EF4-FFF2-40B4-BE49-F238E27FC236}">
                <a16:creationId xmlns:a16="http://schemas.microsoft.com/office/drawing/2014/main" id="{AC5D0ECE-9AE4-5E53-75C3-F75A4C9E1380}"/>
              </a:ext>
            </a:extLst>
          </p:cNvPr>
          <p:cNvSpPr txBox="1"/>
          <p:nvPr/>
        </p:nvSpPr>
        <p:spPr>
          <a:xfrm>
            <a:off x="278904" y="13916"/>
            <a:ext cx="7279413" cy="10394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000" dirty="0">
                <a:solidFill>
                  <a:schemeClr val="bg1"/>
                </a:solidFill>
                <a:latin typeface="Athelas"/>
              </a:rPr>
              <a:t>ÉVALUATION DU POTENTIEL DU DON CARDIAQUE CHEZ LES DONNEURS DÉCÉDÉS PAR ARRÊT CARDIOCIRCULATOIRE (DDC) AU QUÉBEC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48FBA95F-637F-F44C-3D9C-6EAAC6BAEF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31130" y="784082"/>
            <a:ext cx="938212" cy="419099"/>
          </a:xfrm>
          <a:prstGeom prst="rect">
            <a:avLst/>
          </a:prstGeom>
        </p:spPr>
      </p:pic>
      <p:pic>
        <p:nvPicPr>
          <p:cNvPr id="5" name="Image 4" descr="University of Montreal (UdeM)">
            <a:extLst>
              <a:ext uri="{FF2B5EF4-FFF2-40B4-BE49-F238E27FC236}">
                <a16:creationId xmlns:a16="http://schemas.microsoft.com/office/drawing/2014/main" id="{5C61717F-E73D-A6CA-B866-B1D265FABB5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49748" y="290"/>
            <a:ext cx="781050" cy="433388"/>
          </a:xfrm>
          <a:prstGeom prst="rect">
            <a:avLst/>
          </a:prstGeom>
        </p:spPr>
      </p:pic>
      <p:pic>
        <p:nvPicPr>
          <p:cNvPr id="6" name="Image 5" descr="PREMIER : PRogramme d&amp;#39;Excellence en Médecine pour l&amp;#39;Initiation En Recherche">
            <a:extLst>
              <a:ext uri="{FF2B5EF4-FFF2-40B4-BE49-F238E27FC236}">
                <a16:creationId xmlns:a16="http://schemas.microsoft.com/office/drawing/2014/main" id="{3AB85BAE-6BC7-5667-5540-35AE7649B55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306465" y="433966"/>
            <a:ext cx="790574" cy="309562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4C721CE7-EA7C-3443-DF7B-D688E0FADF1E}"/>
              </a:ext>
            </a:extLst>
          </p:cNvPr>
          <p:cNvSpPr/>
          <p:nvPr/>
        </p:nvSpPr>
        <p:spPr>
          <a:xfrm>
            <a:off x="390373" y="1127340"/>
            <a:ext cx="3118179" cy="1707801"/>
          </a:xfrm>
          <a:custGeom>
            <a:avLst/>
            <a:gdLst>
              <a:gd name="connsiteX0" fmla="*/ 0 w 3118179"/>
              <a:gd name="connsiteY0" fmla="*/ 0 h 1707801"/>
              <a:gd name="connsiteX1" fmla="*/ 0 w 3118179"/>
              <a:gd name="connsiteY1" fmla="*/ 0 h 1707801"/>
              <a:gd name="connsiteX2" fmla="*/ 592454 w 3118179"/>
              <a:gd name="connsiteY2" fmla="*/ 0 h 1707801"/>
              <a:gd name="connsiteX3" fmla="*/ 1122544 w 3118179"/>
              <a:gd name="connsiteY3" fmla="*/ 0 h 1707801"/>
              <a:gd name="connsiteX4" fmla="*/ 1683817 w 3118179"/>
              <a:gd name="connsiteY4" fmla="*/ 0 h 1707801"/>
              <a:gd name="connsiteX5" fmla="*/ 2338634 w 3118179"/>
              <a:gd name="connsiteY5" fmla="*/ 0 h 1707801"/>
              <a:gd name="connsiteX6" fmla="*/ 3118179 w 3118179"/>
              <a:gd name="connsiteY6" fmla="*/ 0 h 1707801"/>
              <a:gd name="connsiteX7" fmla="*/ 3118179 w 3118179"/>
              <a:gd name="connsiteY7" fmla="*/ 0 h 1707801"/>
              <a:gd name="connsiteX8" fmla="*/ 3118179 w 3118179"/>
              <a:gd name="connsiteY8" fmla="*/ 535111 h 1707801"/>
              <a:gd name="connsiteX9" fmla="*/ 3118179 w 3118179"/>
              <a:gd name="connsiteY9" fmla="*/ 1053144 h 1707801"/>
              <a:gd name="connsiteX10" fmla="*/ 3118179 w 3118179"/>
              <a:gd name="connsiteY10" fmla="*/ 1707801 h 1707801"/>
              <a:gd name="connsiteX11" fmla="*/ 3118179 w 3118179"/>
              <a:gd name="connsiteY11" fmla="*/ 1707801 h 1707801"/>
              <a:gd name="connsiteX12" fmla="*/ 2494543 w 3118179"/>
              <a:gd name="connsiteY12" fmla="*/ 1707801 h 1707801"/>
              <a:gd name="connsiteX13" fmla="*/ 1933271 w 3118179"/>
              <a:gd name="connsiteY13" fmla="*/ 1707801 h 1707801"/>
              <a:gd name="connsiteX14" fmla="*/ 1247272 w 3118179"/>
              <a:gd name="connsiteY14" fmla="*/ 1707801 h 1707801"/>
              <a:gd name="connsiteX15" fmla="*/ 654818 w 3118179"/>
              <a:gd name="connsiteY15" fmla="*/ 1707801 h 1707801"/>
              <a:gd name="connsiteX16" fmla="*/ 0 w 3118179"/>
              <a:gd name="connsiteY16" fmla="*/ 1707801 h 1707801"/>
              <a:gd name="connsiteX17" fmla="*/ 0 w 3118179"/>
              <a:gd name="connsiteY17" fmla="*/ 1707801 h 1707801"/>
              <a:gd name="connsiteX18" fmla="*/ 0 w 3118179"/>
              <a:gd name="connsiteY18" fmla="*/ 1121456 h 1707801"/>
              <a:gd name="connsiteX19" fmla="*/ 0 w 3118179"/>
              <a:gd name="connsiteY19" fmla="*/ 569267 h 1707801"/>
              <a:gd name="connsiteX20" fmla="*/ 0 w 3118179"/>
              <a:gd name="connsiteY20" fmla="*/ 0 h 1707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18179" h="1707801" fill="none" extrusionOk="0">
                <a:moveTo>
                  <a:pt x="0" y="0"/>
                </a:moveTo>
                <a:lnTo>
                  <a:pt x="0" y="0"/>
                </a:lnTo>
                <a:cubicBezTo>
                  <a:pt x="125175" y="-20740"/>
                  <a:pt x="349915" y="20154"/>
                  <a:pt x="592454" y="0"/>
                </a:cubicBezTo>
                <a:cubicBezTo>
                  <a:pt x="834993" y="-20154"/>
                  <a:pt x="876526" y="18704"/>
                  <a:pt x="1122544" y="0"/>
                </a:cubicBezTo>
                <a:cubicBezTo>
                  <a:pt x="1368562" y="-18704"/>
                  <a:pt x="1418253" y="28025"/>
                  <a:pt x="1683817" y="0"/>
                </a:cubicBezTo>
                <a:cubicBezTo>
                  <a:pt x="1949381" y="-28025"/>
                  <a:pt x="2031287" y="-28371"/>
                  <a:pt x="2338634" y="0"/>
                </a:cubicBezTo>
                <a:cubicBezTo>
                  <a:pt x="2645981" y="28371"/>
                  <a:pt x="2898780" y="2685"/>
                  <a:pt x="3118179" y="0"/>
                </a:cubicBezTo>
                <a:lnTo>
                  <a:pt x="3118179" y="0"/>
                </a:lnTo>
                <a:cubicBezTo>
                  <a:pt x="3100652" y="111889"/>
                  <a:pt x="3140577" y="278796"/>
                  <a:pt x="3118179" y="535111"/>
                </a:cubicBezTo>
                <a:cubicBezTo>
                  <a:pt x="3095781" y="791426"/>
                  <a:pt x="3135510" y="892152"/>
                  <a:pt x="3118179" y="1053144"/>
                </a:cubicBezTo>
                <a:cubicBezTo>
                  <a:pt x="3100848" y="1214136"/>
                  <a:pt x="3143575" y="1490501"/>
                  <a:pt x="3118179" y="1707801"/>
                </a:cubicBezTo>
                <a:lnTo>
                  <a:pt x="3118179" y="1707801"/>
                </a:lnTo>
                <a:cubicBezTo>
                  <a:pt x="2965920" y="1712803"/>
                  <a:pt x="2784931" y="1735892"/>
                  <a:pt x="2494543" y="1707801"/>
                </a:cubicBezTo>
                <a:cubicBezTo>
                  <a:pt x="2204155" y="1679710"/>
                  <a:pt x="2180018" y="1702306"/>
                  <a:pt x="1933271" y="1707801"/>
                </a:cubicBezTo>
                <a:cubicBezTo>
                  <a:pt x="1686524" y="1713296"/>
                  <a:pt x="1486736" y="1737128"/>
                  <a:pt x="1247272" y="1707801"/>
                </a:cubicBezTo>
                <a:cubicBezTo>
                  <a:pt x="1007808" y="1678474"/>
                  <a:pt x="899633" y="1714270"/>
                  <a:pt x="654818" y="1707801"/>
                </a:cubicBezTo>
                <a:cubicBezTo>
                  <a:pt x="410003" y="1701332"/>
                  <a:pt x="298381" y="1682560"/>
                  <a:pt x="0" y="1707801"/>
                </a:cubicBezTo>
                <a:lnTo>
                  <a:pt x="0" y="1707801"/>
                </a:lnTo>
                <a:cubicBezTo>
                  <a:pt x="-13597" y="1478026"/>
                  <a:pt x="1784" y="1270920"/>
                  <a:pt x="0" y="1121456"/>
                </a:cubicBezTo>
                <a:cubicBezTo>
                  <a:pt x="-1784" y="971992"/>
                  <a:pt x="13140" y="712627"/>
                  <a:pt x="0" y="569267"/>
                </a:cubicBezTo>
                <a:cubicBezTo>
                  <a:pt x="-13140" y="425907"/>
                  <a:pt x="17908" y="197752"/>
                  <a:pt x="0" y="0"/>
                </a:cubicBezTo>
                <a:close/>
              </a:path>
              <a:path w="3118179" h="1707801" stroke="0" extrusionOk="0">
                <a:moveTo>
                  <a:pt x="0" y="0"/>
                </a:moveTo>
                <a:lnTo>
                  <a:pt x="0" y="0"/>
                </a:lnTo>
                <a:cubicBezTo>
                  <a:pt x="151992" y="15135"/>
                  <a:pt x="345033" y="-28551"/>
                  <a:pt x="592454" y="0"/>
                </a:cubicBezTo>
                <a:cubicBezTo>
                  <a:pt x="839875" y="28551"/>
                  <a:pt x="964486" y="-20854"/>
                  <a:pt x="1122544" y="0"/>
                </a:cubicBezTo>
                <a:cubicBezTo>
                  <a:pt x="1280602" y="20854"/>
                  <a:pt x="1638907" y="-19279"/>
                  <a:pt x="1808544" y="0"/>
                </a:cubicBezTo>
                <a:cubicBezTo>
                  <a:pt x="1978181" y="19279"/>
                  <a:pt x="2204408" y="-3982"/>
                  <a:pt x="2400998" y="0"/>
                </a:cubicBezTo>
                <a:cubicBezTo>
                  <a:pt x="2597588" y="3982"/>
                  <a:pt x="2794899" y="-17815"/>
                  <a:pt x="3118179" y="0"/>
                </a:cubicBezTo>
                <a:lnTo>
                  <a:pt x="3118179" y="0"/>
                </a:lnTo>
                <a:cubicBezTo>
                  <a:pt x="3099844" y="141510"/>
                  <a:pt x="3141144" y="329608"/>
                  <a:pt x="3118179" y="603423"/>
                </a:cubicBezTo>
                <a:cubicBezTo>
                  <a:pt x="3095214" y="877238"/>
                  <a:pt x="3094540" y="1051611"/>
                  <a:pt x="3118179" y="1172690"/>
                </a:cubicBezTo>
                <a:cubicBezTo>
                  <a:pt x="3141818" y="1293769"/>
                  <a:pt x="3116272" y="1505651"/>
                  <a:pt x="3118179" y="1707801"/>
                </a:cubicBezTo>
                <a:lnTo>
                  <a:pt x="3118179" y="1707801"/>
                </a:lnTo>
                <a:cubicBezTo>
                  <a:pt x="3002203" y="1708317"/>
                  <a:pt x="2796096" y="1691013"/>
                  <a:pt x="2556907" y="1707801"/>
                </a:cubicBezTo>
                <a:cubicBezTo>
                  <a:pt x="2317718" y="1724589"/>
                  <a:pt x="2204207" y="1711601"/>
                  <a:pt x="1933271" y="1707801"/>
                </a:cubicBezTo>
                <a:cubicBezTo>
                  <a:pt x="1662335" y="1704001"/>
                  <a:pt x="1461001" y="1701678"/>
                  <a:pt x="1309635" y="1707801"/>
                </a:cubicBezTo>
                <a:cubicBezTo>
                  <a:pt x="1158269" y="1713924"/>
                  <a:pt x="985076" y="1692659"/>
                  <a:pt x="717181" y="1707801"/>
                </a:cubicBezTo>
                <a:cubicBezTo>
                  <a:pt x="449286" y="1722943"/>
                  <a:pt x="304350" y="1714697"/>
                  <a:pt x="0" y="1707801"/>
                </a:cubicBezTo>
                <a:lnTo>
                  <a:pt x="0" y="1707801"/>
                </a:lnTo>
                <a:cubicBezTo>
                  <a:pt x="-14869" y="1549874"/>
                  <a:pt x="21300" y="1369747"/>
                  <a:pt x="0" y="1104378"/>
                </a:cubicBezTo>
                <a:cubicBezTo>
                  <a:pt x="-21300" y="839009"/>
                  <a:pt x="13111" y="710643"/>
                  <a:pt x="0" y="500955"/>
                </a:cubicBezTo>
                <a:cubicBezTo>
                  <a:pt x="-13111" y="291267"/>
                  <a:pt x="-3273" y="179301"/>
                  <a:pt x="0" y="0"/>
                </a:cubicBezTo>
                <a:close/>
              </a:path>
            </a:pathLst>
          </a:custGeom>
          <a:solidFill>
            <a:srgbClr val="ECCDC5"/>
          </a:solidFill>
          <a:ln w="57150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sz="477" dirty="0">
              <a:latin typeface="Athelas" panose="02000503000000020003" pitchFamily="2" charset="77"/>
            </a:endParaRPr>
          </a:p>
        </p:txBody>
      </p:sp>
      <p:sp>
        <p:nvSpPr>
          <p:cNvPr id="8" name="ZoneTexte 21">
            <a:extLst>
              <a:ext uri="{FF2B5EF4-FFF2-40B4-BE49-F238E27FC236}">
                <a16:creationId xmlns:a16="http://schemas.microsoft.com/office/drawing/2014/main" id="{1217DAC6-776F-F737-D3B4-223EF1B3950A}"/>
              </a:ext>
            </a:extLst>
          </p:cNvPr>
          <p:cNvSpPr txBox="1"/>
          <p:nvPr/>
        </p:nvSpPr>
        <p:spPr>
          <a:xfrm>
            <a:off x="418007" y="1935802"/>
            <a:ext cx="108832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953" marR="0" lvl="0" indent="-77953" algn="ctr" defTabSz="779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A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 panose="02000503000000020003" pitchFamily="2" charset="77"/>
              </a:rPr>
              <a:t> 0,75 donneur cardiaque/receveur</a:t>
            </a:r>
            <a:r>
              <a:rPr lang="fr-CA" sz="700" dirty="0">
                <a:solidFill>
                  <a:prstClr val="black"/>
                </a:solidFill>
                <a:latin typeface="Athelas" panose="02000503000000020003" pitchFamily="2" charset="77"/>
              </a:rPr>
              <a:t> </a:t>
            </a:r>
          </a:p>
          <a:p>
            <a:pPr marL="77953" marR="0" lvl="0" indent="-77953" algn="ctr" defTabSz="779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A" sz="700" dirty="0">
                <a:solidFill>
                  <a:prstClr val="black"/>
                </a:solidFill>
                <a:latin typeface="Athelas" panose="02000503000000020003" pitchFamily="2" charset="77"/>
              </a:rPr>
              <a:t>Délai</a:t>
            </a:r>
            <a:r>
              <a:rPr kumimoji="0" lang="fr-CA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 panose="02000503000000020003" pitchFamily="2" charset="77"/>
              </a:rPr>
              <a:t> d’attente moyen : ~</a:t>
            </a:r>
            <a:r>
              <a:rPr kumimoji="0" lang="fr-CA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 panose="02000503000000020003" pitchFamily="2" charset="77"/>
              </a:rPr>
              <a:t>100 jours</a:t>
            </a:r>
            <a:endParaRPr lang="fr-CA" sz="700" dirty="0">
              <a:solidFill>
                <a:prstClr val="black"/>
              </a:solidFill>
              <a:latin typeface="Athelas" panose="02000503000000020003" pitchFamily="2" charset="77"/>
            </a:endParaRPr>
          </a:p>
          <a:p>
            <a:pPr marL="77953" marR="0" lvl="0" indent="-77953" algn="ctr" defTabSz="779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A" sz="700" dirty="0">
                <a:solidFill>
                  <a:prstClr val="black"/>
                </a:solidFill>
                <a:latin typeface="Athelas" panose="02000503000000020003" pitchFamily="2" charset="77"/>
              </a:rPr>
              <a:t> </a:t>
            </a:r>
            <a:r>
              <a:rPr kumimoji="0" lang="fr-CA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 panose="02000503000000020003" pitchFamily="2" charset="77"/>
              </a:rPr>
              <a:t>1/4 </a:t>
            </a:r>
            <a:r>
              <a:rPr lang="fr-CA" sz="700" dirty="0">
                <a:solidFill>
                  <a:prstClr val="black"/>
                </a:solidFill>
                <a:latin typeface="Athelas" panose="02000503000000020003" pitchFamily="2" charset="77"/>
              </a:rPr>
              <a:t>n’auront </a:t>
            </a:r>
            <a:r>
              <a:rPr lang="fr-CA" sz="700" b="1" dirty="0">
                <a:solidFill>
                  <a:prstClr val="black"/>
                </a:solidFill>
                <a:latin typeface="Athelas" panose="02000503000000020003" pitchFamily="2" charset="77"/>
              </a:rPr>
              <a:t>jamais accès</a:t>
            </a:r>
            <a:r>
              <a:rPr lang="fr-CA" sz="700" dirty="0">
                <a:solidFill>
                  <a:prstClr val="black"/>
                </a:solidFill>
                <a:latin typeface="Athelas" panose="02000503000000020003" pitchFamily="2" charset="77"/>
              </a:rPr>
              <a:t> à la transplantation</a:t>
            </a:r>
            <a:endParaRPr kumimoji="0" lang="fr-CA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 panose="02000503000000020003" pitchFamily="2" charset="77"/>
            </a:endParaRPr>
          </a:p>
        </p:txBody>
      </p:sp>
      <p:sp>
        <p:nvSpPr>
          <p:cNvPr id="9" name="ZoneTexte 30">
            <a:extLst>
              <a:ext uri="{FF2B5EF4-FFF2-40B4-BE49-F238E27FC236}">
                <a16:creationId xmlns:a16="http://schemas.microsoft.com/office/drawing/2014/main" id="{E4666B74-B0DF-D4AC-3C1C-725E2B080179}"/>
              </a:ext>
            </a:extLst>
          </p:cNvPr>
          <p:cNvSpPr txBox="1"/>
          <p:nvPr/>
        </p:nvSpPr>
        <p:spPr>
          <a:xfrm>
            <a:off x="1467510" y="1946945"/>
            <a:ext cx="98747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953" indent="-77953" algn="ctr">
              <a:buFont typeface="Arial" panose="020B0604020202020204" pitchFamily="34" charset="0"/>
              <a:buChar char="•"/>
              <a:defRPr/>
            </a:pPr>
            <a:r>
              <a:rPr lang="fr-CA" sz="700" dirty="0">
                <a:solidFill>
                  <a:prstClr val="black"/>
                </a:solidFill>
                <a:latin typeface="Athelas" panose="02000503000000020003" pitchFamily="2" charset="77"/>
              </a:rPr>
              <a:t>Canada : </a:t>
            </a:r>
            <a:r>
              <a:rPr lang="fr-CA" sz="700" b="1" dirty="0">
                <a:solidFill>
                  <a:prstClr val="black"/>
                </a:solidFill>
                <a:latin typeface="Athelas" panose="02000503000000020003" pitchFamily="2" charset="77"/>
              </a:rPr>
              <a:t>cœurs donneurs DDC non prélevés</a:t>
            </a:r>
            <a:r>
              <a:rPr lang="fr-CA" sz="700" dirty="0">
                <a:solidFill>
                  <a:prstClr val="black"/>
                </a:solidFill>
                <a:latin typeface="Athelas" panose="02000503000000020003" pitchFamily="2" charset="77"/>
              </a:rPr>
              <a:t> </a:t>
            </a:r>
          </a:p>
          <a:p>
            <a:pPr marL="77953" indent="-77953" algn="ctr">
              <a:buFont typeface="Arial" panose="020B0604020202020204" pitchFamily="34" charset="0"/>
              <a:buChar char="•"/>
              <a:defRPr/>
            </a:pPr>
            <a:r>
              <a:rPr lang="fr-CA" sz="700" dirty="0">
                <a:solidFill>
                  <a:prstClr val="black"/>
                </a:solidFill>
                <a:latin typeface="Athelas" panose="02000503000000020003" pitchFamily="2" charset="77"/>
              </a:rPr>
              <a:t>Dons DDC :  </a:t>
            </a:r>
            <a:r>
              <a:rPr kumimoji="0" lang="fr-CA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 panose="02000503000000020003" pitchFamily="2" charset="77"/>
              </a:rPr>
              <a:t>20% des donneurs </a:t>
            </a:r>
            <a:r>
              <a:rPr kumimoji="0" lang="fr-CA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 panose="02000503000000020003" pitchFamily="2" charset="77"/>
              </a:rPr>
              <a:t>décédés au Canada</a:t>
            </a:r>
          </a:p>
        </p:txBody>
      </p:sp>
      <p:sp>
        <p:nvSpPr>
          <p:cNvPr id="10" name="ZoneTexte 31">
            <a:extLst>
              <a:ext uri="{FF2B5EF4-FFF2-40B4-BE49-F238E27FC236}">
                <a16:creationId xmlns:a16="http://schemas.microsoft.com/office/drawing/2014/main" id="{8A4C3880-C704-BA46-2ACA-DFB02E938DD3}"/>
              </a:ext>
            </a:extLst>
          </p:cNvPr>
          <p:cNvSpPr txBox="1"/>
          <p:nvPr/>
        </p:nvSpPr>
        <p:spPr>
          <a:xfrm>
            <a:off x="2334358" y="1930200"/>
            <a:ext cx="1043501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953" lvl="0" indent="-77953" algn="ctr">
              <a:buFont typeface="Arial" panose="020B0604020202020204" pitchFamily="34" charset="0"/>
              <a:buChar char="•"/>
              <a:defRPr/>
            </a:pPr>
            <a:r>
              <a:rPr lang="fr-CA" sz="700" dirty="0">
                <a:solidFill>
                  <a:prstClr val="black"/>
                </a:solidFill>
                <a:latin typeface="Athelas" panose="02000503000000020003" pitchFamily="2" charset="77"/>
              </a:rPr>
              <a:t>États-Unis : dons cardiaques DDC = </a:t>
            </a:r>
            <a:r>
              <a:rPr lang="fr-CA" sz="700" b="1" dirty="0">
                <a:solidFill>
                  <a:prstClr val="black"/>
                </a:solidFill>
                <a:latin typeface="Athelas" panose="02000503000000020003" pitchFamily="2" charset="77"/>
              </a:rPr>
              <a:t>5% transplantations cardiaques</a:t>
            </a:r>
            <a:endParaRPr lang="fr-CA" sz="700" dirty="0">
              <a:solidFill>
                <a:prstClr val="black"/>
              </a:solidFill>
              <a:latin typeface="Athelas" panose="02000503000000020003" pitchFamily="2" charset="77"/>
            </a:endParaRPr>
          </a:p>
          <a:p>
            <a:pPr marL="77953" lvl="0" indent="-77953" algn="ctr">
              <a:buFont typeface="Arial" panose="020B0604020202020204" pitchFamily="34" charset="0"/>
              <a:buChar char="•"/>
              <a:defRPr/>
            </a:pPr>
            <a:r>
              <a:rPr kumimoji="0" lang="fr-CA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 panose="02000503000000020003" pitchFamily="2" charset="77"/>
              </a:rPr>
              <a:t>Résultats comparables </a:t>
            </a:r>
            <a:r>
              <a:rPr kumimoji="0" lang="fr-CA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 panose="02000503000000020003" pitchFamily="2" charset="77"/>
              </a:rPr>
              <a:t>aux dons traditionnels</a:t>
            </a:r>
          </a:p>
        </p:txBody>
      </p:sp>
      <p:pic>
        <p:nvPicPr>
          <p:cNvPr id="11" name="Graphique 19" descr="Hourglass 30% avec un remplissage uni">
            <a:extLst>
              <a:ext uri="{FF2B5EF4-FFF2-40B4-BE49-F238E27FC236}">
                <a16:creationId xmlns:a16="http://schemas.microsoft.com/office/drawing/2014/main" id="{09C8DE70-59F3-A0DC-FE2C-2C9378C9549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7927" y="1437725"/>
            <a:ext cx="417279" cy="417279"/>
          </a:xfrm>
          <a:prstGeom prst="rect">
            <a:avLst/>
          </a:prstGeom>
        </p:spPr>
      </p:pic>
      <p:pic>
        <p:nvPicPr>
          <p:cNvPr id="12" name="Graphique 25" descr="Heart organ avec un remplissage uni">
            <a:extLst>
              <a:ext uri="{FF2B5EF4-FFF2-40B4-BE49-F238E27FC236}">
                <a16:creationId xmlns:a16="http://schemas.microsoft.com/office/drawing/2014/main" id="{55569713-B585-C8ED-0740-D247BE3A92D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718101" y="1407503"/>
            <a:ext cx="477723" cy="47772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582BFDE-88AF-69F8-5167-641102BBA8F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47658" y="1490914"/>
            <a:ext cx="403053" cy="385104"/>
          </a:xfrm>
          <a:prstGeom prst="rect">
            <a:avLst/>
          </a:prstGeom>
        </p:spPr>
      </p:pic>
      <p:sp>
        <p:nvSpPr>
          <p:cNvPr id="14" name="ZoneTexte 20">
            <a:extLst>
              <a:ext uri="{FF2B5EF4-FFF2-40B4-BE49-F238E27FC236}">
                <a16:creationId xmlns:a16="http://schemas.microsoft.com/office/drawing/2014/main" id="{8780C791-7710-DCC7-D2C9-94C3CD4C7B36}"/>
              </a:ext>
            </a:extLst>
          </p:cNvPr>
          <p:cNvSpPr txBox="1"/>
          <p:nvPr/>
        </p:nvSpPr>
        <p:spPr>
          <a:xfrm>
            <a:off x="1564557" y="1208563"/>
            <a:ext cx="896303" cy="230832"/>
          </a:xfrm>
          <a:custGeom>
            <a:avLst/>
            <a:gdLst>
              <a:gd name="connsiteX0" fmla="*/ 0 w 896303"/>
              <a:gd name="connsiteY0" fmla="*/ 0 h 230832"/>
              <a:gd name="connsiteX1" fmla="*/ 466078 w 896303"/>
              <a:gd name="connsiteY1" fmla="*/ 0 h 230832"/>
              <a:gd name="connsiteX2" fmla="*/ 896303 w 896303"/>
              <a:gd name="connsiteY2" fmla="*/ 0 h 230832"/>
              <a:gd name="connsiteX3" fmla="*/ 896303 w 896303"/>
              <a:gd name="connsiteY3" fmla="*/ 230832 h 230832"/>
              <a:gd name="connsiteX4" fmla="*/ 457115 w 896303"/>
              <a:gd name="connsiteY4" fmla="*/ 230832 h 230832"/>
              <a:gd name="connsiteX5" fmla="*/ 0 w 896303"/>
              <a:gd name="connsiteY5" fmla="*/ 230832 h 230832"/>
              <a:gd name="connsiteX6" fmla="*/ 0 w 896303"/>
              <a:gd name="connsiteY6" fmla="*/ 0 h 23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6303" h="230832" fill="none" extrusionOk="0">
                <a:moveTo>
                  <a:pt x="0" y="0"/>
                </a:moveTo>
                <a:cubicBezTo>
                  <a:pt x="170805" y="14730"/>
                  <a:pt x="272437" y="-15704"/>
                  <a:pt x="466078" y="0"/>
                </a:cubicBezTo>
                <a:cubicBezTo>
                  <a:pt x="659719" y="15704"/>
                  <a:pt x="751887" y="-10913"/>
                  <a:pt x="896303" y="0"/>
                </a:cubicBezTo>
                <a:cubicBezTo>
                  <a:pt x="893629" y="85866"/>
                  <a:pt x="894201" y="165737"/>
                  <a:pt x="896303" y="230832"/>
                </a:cubicBezTo>
                <a:cubicBezTo>
                  <a:pt x="694487" y="249497"/>
                  <a:pt x="583543" y="238748"/>
                  <a:pt x="457115" y="230832"/>
                </a:cubicBezTo>
                <a:cubicBezTo>
                  <a:pt x="330687" y="222916"/>
                  <a:pt x="132075" y="231902"/>
                  <a:pt x="0" y="230832"/>
                </a:cubicBezTo>
                <a:cubicBezTo>
                  <a:pt x="940" y="145512"/>
                  <a:pt x="5504" y="75559"/>
                  <a:pt x="0" y="0"/>
                </a:cubicBezTo>
                <a:close/>
              </a:path>
              <a:path w="896303" h="230832" stroke="0" extrusionOk="0">
                <a:moveTo>
                  <a:pt x="0" y="0"/>
                </a:moveTo>
                <a:cubicBezTo>
                  <a:pt x="93905" y="13394"/>
                  <a:pt x="321219" y="14174"/>
                  <a:pt x="439188" y="0"/>
                </a:cubicBezTo>
                <a:cubicBezTo>
                  <a:pt x="557157" y="-14174"/>
                  <a:pt x="788719" y="-20708"/>
                  <a:pt x="896303" y="0"/>
                </a:cubicBezTo>
                <a:cubicBezTo>
                  <a:pt x="885980" y="46304"/>
                  <a:pt x="907551" y="157275"/>
                  <a:pt x="896303" y="230832"/>
                </a:cubicBezTo>
                <a:cubicBezTo>
                  <a:pt x="730159" y="211849"/>
                  <a:pt x="660700" y="213454"/>
                  <a:pt x="448152" y="230832"/>
                </a:cubicBezTo>
                <a:cubicBezTo>
                  <a:pt x="235604" y="248210"/>
                  <a:pt x="109153" y="223389"/>
                  <a:pt x="0" y="230832"/>
                </a:cubicBezTo>
                <a:cubicBezTo>
                  <a:pt x="-7467" y="179395"/>
                  <a:pt x="10405" y="9765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900" b="1" dirty="0">
                <a:latin typeface="Athelas"/>
              </a:rPr>
              <a:t>Introduction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55F5BE1-9D4B-0A35-669A-63EDE0316217}"/>
              </a:ext>
            </a:extLst>
          </p:cNvPr>
          <p:cNvSpPr/>
          <p:nvPr/>
        </p:nvSpPr>
        <p:spPr>
          <a:xfrm>
            <a:off x="3760962" y="1552539"/>
            <a:ext cx="1475003" cy="946294"/>
          </a:xfrm>
          <a:custGeom>
            <a:avLst/>
            <a:gdLst>
              <a:gd name="connsiteX0" fmla="*/ 0 w 1475003"/>
              <a:gd name="connsiteY0" fmla="*/ 157719 h 946294"/>
              <a:gd name="connsiteX1" fmla="*/ 157719 w 1475003"/>
              <a:gd name="connsiteY1" fmla="*/ 0 h 946294"/>
              <a:gd name="connsiteX2" fmla="*/ 737502 w 1475003"/>
              <a:gd name="connsiteY2" fmla="*/ 0 h 946294"/>
              <a:gd name="connsiteX3" fmla="*/ 1317284 w 1475003"/>
              <a:gd name="connsiteY3" fmla="*/ 0 h 946294"/>
              <a:gd name="connsiteX4" fmla="*/ 1475003 w 1475003"/>
              <a:gd name="connsiteY4" fmla="*/ 157719 h 946294"/>
              <a:gd name="connsiteX5" fmla="*/ 1475003 w 1475003"/>
              <a:gd name="connsiteY5" fmla="*/ 788575 h 946294"/>
              <a:gd name="connsiteX6" fmla="*/ 1317284 w 1475003"/>
              <a:gd name="connsiteY6" fmla="*/ 946294 h 946294"/>
              <a:gd name="connsiteX7" fmla="*/ 725906 w 1475003"/>
              <a:gd name="connsiteY7" fmla="*/ 946294 h 946294"/>
              <a:gd name="connsiteX8" fmla="*/ 157719 w 1475003"/>
              <a:gd name="connsiteY8" fmla="*/ 946294 h 946294"/>
              <a:gd name="connsiteX9" fmla="*/ 0 w 1475003"/>
              <a:gd name="connsiteY9" fmla="*/ 788575 h 946294"/>
              <a:gd name="connsiteX10" fmla="*/ 0 w 1475003"/>
              <a:gd name="connsiteY10" fmla="*/ 157719 h 94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75003" h="946294" fill="none" extrusionOk="0">
                <a:moveTo>
                  <a:pt x="0" y="157719"/>
                </a:moveTo>
                <a:cubicBezTo>
                  <a:pt x="5087" y="76844"/>
                  <a:pt x="77260" y="-5820"/>
                  <a:pt x="157719" y="0"/>
                </a:cubicBezTo>
                <a:cubicBezTo>
                  <a:pt x="329442" y="26299"/>
                  <a:pt x="508879" y="-23775"/>
                  <a:pt x="737502" y="0"/>
                </a:cubicBezTo>
                <a:cubicBezTo>
                  <a:pt x="966125" y="23775"/>
                  <a:pt x="1199273" y="-7640"/>
                  <a:pt x="1317284" y="0"/>
                </a:cubicBezTo>
                <a:cubicBezTo>
                  <a:pt x="1403429" y="-1959"/>
                  <a:pt x="1475606" y="62461"/>
                  <a:pt x="1475003" y="157719"/>
                </a:cubicBezTo>
                <a:cubicBezTo>
                  <a:pt x="1505603" y="360470"/>
                  <a:pt x="1475695" y="519949"/>
                  <a:pt x="1475003" y="788575"/>
                </a:cubicBezTo>
                <a:cubicBezTo>
                  <a:pt x="1463572" y="876152"/>
                  <a:pt x="1410168" y="935879"/>
                  <a:pt x="1317284" y="946294"/>
                </a:cubicBezTo>
                <a:cubicBezTo>
                  <a:pt x="1046384" y="965118"/>
                  <a:pt x="871632" y="953574"/>
                  <a:pt x="725906" y="946294"/>
                </a:cubicBezTo>
                <a:cubicBezTo>
                  <a:pt x="580180" y="939014"/>
                  <a:pt x="440306" y="956011"/>
                  <a:pt x="157719" y="946294"/>
                </a:cubicBezTo>
                <a:cubicBezTo>
                  <a:pt x="70259" y="936743"/>
                  <a:pt x="17879" y="879409"/>
                  <a:pt x="0" y="788575"/>
                </a:cubicBezTo>
                <a:cubicBezTo>
                  <a:pt x="13719" y="654912"/>
                  <a:pt x="-2643" y="298124"/>
                  <a:pt x="0" y="157719"/>
                </a:cubicBezTo>
                <a:close/>
              </a:path>
              <a:path w="1475003" h="946294" stroke="0" extrusionOk="0">
                <a:moveTo>
                  <a:pt x="0" y="157719"/>
                </a:moveTo>
                <a:cubicBezTo>
                  <a:pt x="-12204" y="63085"/>
                  <a:pt x="62972" y="2868"/>
                  <a:pt x="157719" y="0"/>
                </a:cubicBezTo>
                <a:cubicBezTo>
                  <a:pt x="290766" y="6213"/>
                  <a:pt x="474997" y="-17032"/>
                  <a:pt x="760693" y="0"/>
                </a:cubicBezTo>
                <a:cubicBezTo>
                  <a:pt x="1046389" y="17032"/>
                  <a:pt x="1163592" y="-6568"/>
                  <a:pt x="1317284" y="0"/>
                </a:cubicBezTo>
                <a:cubicBezTo>
                  <a:pt x="1400563" y="-2094"/>
                  <a:pt x="1477744" y="71923"/>
                  <a:pt x="1475003" y="157719"/>
                </a:cubicBezTo>
                <a:cubicBezTo>
                  <a:pt x="1461831" y="344664"/>
                  <a:pt x="1491800" y="588688"/>
                  <a:pt x="1475003" y="788575"/>
                </a:cubicBezTo>
                <a:cubicBezTo>
                  <a:pt x="1484185" y="860738"/>
                  <a:pt x="1402347" y="948090"/>
                  <a:pt x="1317284" y="946294"/>
                </a:cubicBezTo>
                <a:cubicBezTo>
                  <a:pt x="1031411" y="955096"/>
                  <a:pt x="946375" y="952323"/>
                  <a:pt x="737502" y="946294"/>
                </a:cubicBezTo>
                <a:cubicBezTo>
                  <a:pt x="528629" y="940265"/>
                  <a:pt x="384845" y="956130"/>
                  <a:pt x="157719" y="946294"/>
                </a:cubicBezTo>
                <a:cubicBezTo>
                  <a:pt x="52120" y="945236"/>
                  <a:pt x="2261" y="869480"/>
                  <a:pt x="0" y="788575"/>
                </a:cubicBezTo>
                <a:cubicBezTo>
                  <a:pt x="15283" y="559929"/>
                  <a:pt x="6987" y="459952"/>
                  <a:pt x="0" y="15771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09105" rIns="91440" bIns="0" rtlCol="0" anchor="ctr"/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9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9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thelas"/>
              </a:rPr>
              <a:t>Objectif</a:t>
            </a:r>
            <a:r>
              <a:rPr lang="fr-CA" sz="900" b="1" u="sng" dirty="0">
                <a:latin typeface="Athelas"/>
              </a:rPr>
              <a:t>:</a:t>
            </a:r>
            <a:endParaRPr lang="fr-CA" sz="9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thelas"/>
            </a:endParaRPr>
          </a:p>
          <a:p>
            <a:pPr algn="ctr" defTabSz="77953">
              <a:defRPr/>
            </a:pPr>
            <a:r>
              <a:rPr kumimoji="0" lang="fr-CA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thelas"/>
              </a:rPr>
              <a:t>Estimer le potentiel pour le don cardiaque chez</a:t>
            </a:r>
            <a:r>
              <a:rPr lang="fr-CA" sz="900" dirty="0">
                <a:latin typeface="Athelas"/>
              </a:rPr>
              <a:t> </a:t>
            </a:r>
            <a:r>
              <a:rPr kumimoji="0" lang="fr-CA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thelas"/>
              </a:rPr>
              <a:t> les donneurs DDC au Québec</a:t>
            </a:r>
            <a:endParaRPr lang="fr-CA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thelas"/>
            </a:endParaRPr>
          </a:p>
          <a:p>
            <a:pPr marL="0" marR="0" lvl="0" indent="0" algn="ctr" defTabSz="779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sz="65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thelas" panose="02000503000000020003" pitchFamily="2" charset="77"/>
            </a:endParaRPr>
          </a:p>
        </p:txBody>
      </p:sp>
      <p:sp>
        <p:nvSpPr>
          <p:cNvPr id="150" name="Rectangle : coins arrondis 149">
            <a:extLst>
              <a:ext uri="{FF2B5EF4-FFF2-40B4-BE49-F238E27FC236}">
                <a16:creationId xmlns:a16="http://schemas.microsoft.com/office/drawing/2014/main" id="{EA70AE4C-0F00-7514-91A3-BE3E76434791}"/>
              </a:ext>
            </a:extLst>
          </p:cNvPr>
          <p:cNvSpPr/>
          <p:nvPr/>
        </p:nvSpPr>
        <p:spPr>
          <a:xfrm rot="10800000" flipV="1">
            <a:off x="1719508" y="3044328"/>
            <a:ext cx="2131081" cy="7793"/>
          </a:xfrm>
          <a:custGeom>
            <a:avLst/>
            <a:gdLst>
              <a:gd name="connsiteX0" fmla="*/ 0 w 10000"/>
              <a:gd name="connsiteY0" fmla="*/ 1667 h 10000"/>
              <a:gd name="connsiteX1" fmla="*/ 6 w 10000"/>
              <a:gd name="connsiteY1" fmla="*/ 0 h 10000"/>
              <a:gd name="connsiteX2" fmla="*/ 9994 w 10000"/>
              <a:gd name="connsiteY2" fmla="*/ 0 h 10000"/>
              <a:gd name="connsiteX3" fmla="*/ 10000 w 10000"/>
              <a:gd name="connsiteY3" fmla="*/ 1667 h 10000"/>
              <a:gd name="connsiteX4" fmla="*/ 10000 w 10000"/>
              <a:gd name="connsiteY4" fmla="*/ 8333 h 10000"/>
              <a:gd name="connsiteX5" fmla="*/ 9994 w 10000"/>
              <a:gd name="connsiteY5" fmla="*/ 10000 h 10000"/>
              <a:gd name="connsiteX6" fmla="*/ 6 w 10000"/>
              <a:gd name="connsiteY6" fmla="*/ 10000 h 10000"/>
              <a:gd name="connsiteX7" fmla="*/ 0 w 10000"/>
              <a:gd name="connsiteY7" fmla="*/ 8333 h 10000"/>
              <a:gd name="connsiteX8" fmla="*/ 0 w 10000"/>
              <a:gd name="connsiteY8" fmla="*/ 166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 fill="none" extrusionOk="0">
                <a:moveTo>
                  <a:pt x="0" y="1667"/>
                </a:moveTo>
                <a:cubicBezTo>
                  <a:pt x="1" y="747"/>
                  <a:pt x="3" y="1"/>
                  <a:pt x="6" y="0"/>
                </a:cubicBezTo>
                <a:cubicBezTo>
                  <a:pt x="4668" y="-344"/>
                  <a:pt x="7972" y="158"/>
                  <a:pt x="9994" y="0"/>
                </a:cubicBezTo>
                <a:cubicBezTo>
                  <a:pt x="10096" y="-123"/>
                  <a:pt x="9850" y="688"/>
                  <a:pt x="10000" y="1667"/>
                </a:cubicBezTo>
                <a:cubicBezTo>
                  <a:pt x="10315" y="4706"/>
                  <a:pt x="9986" y="5753"/>
                  <a:pt x="10000" y="8333"/>
                </a:cubicBezTo>
                <a:cubicBezTo>
                  <a:pt x="9999" y="9253"/>
                  <a:pt x="9997" y="9999"/>
                  <a:pt x="9994" y="10000"/>
                </a:cubicBezTo>
                <a:cubicBezTo>
                  <a:pt x="5454" y="10275"/>
                  <a:pt x="4907" y="10466"/>
                  <a:pt x="6" y="10000"/>
                </a:cubicBezTo>
                <a:cubicBezTo>
                  <a:pt x="-66" y="10003"/>
                  <a:pt x="62" y="9142"/>
                  <a:pt x="0" y="8333"/>
                </a:cubicBezTo>
                <a:cubicBezTo>
                  <a:pt x="-148" y="6511"/>
                  <a:pt x="62" y="4322"/>
                  <a:pt x="0" y="1667"/>
                </a:cubicBezTo>
                <a:close/>
              </a:path>
              <a:path w="10000" h="10000" stroke="0" extrusionOk="0">
                <a:moveTo>
                  <a:pt x="0" y="1667"/>
                </a:moveTo>
                <a:cubicBezTo>
                  <a:pt x="-1" y="745"/>
                  <a:pt x="2" y="0"/>
                  <a:pt x="6" y="0"/>
                </a:cubicBezTo>
                <a:cubicBezTo>
                  <a:pt x="4786" y="-306"/>
                  <a:pt x="6822" y="260"/>
                  <a:pt x="9994" y="0"/>
                </a:cubicBezTo>
                <a:cubicBezTo>
                  <a:pt x="9897" y="-76"/>
                  <a:pt x="9923" y="904"/>
                  <a:pt x="10000" y="1667"/>
                </a:cubicBezTo>
                <a:cubicBezTo>
                  <a:pt x="9999" y="3941"/>
                  <a:pt x="10193" y="6331"/>
                  <a:pt x="10000" y="8333"/>
                </a:cubicBezTo>
                <a:cubicBezTo>
                  <a:pt x="10000" y="9253"/>
                  <a:pt x="9995" y="10000"/>
                  <a:pt x="9994" y="10000"/>
                </a:cubicBezTo>
                <a:cubicBezTo>
                  <a:pt x="6119" y="9594"/>
                  <a:pt x="2435" y="9829"/>
                  <a:pt x="6" y="10000"/>
                </a:cubicBezTo>
                <a:cubicBezTo>
                  <a:pt x="-8" y="10019"/>
                  <a:pt x="-62" y="9183"/>
                  <a:pt x="0" y="8333"/>
                </a:cubicBezTo>
                <a:cubicBezTo>
                  <a:pt x="332" y="5842"/>
                  <a:pt x="113" y="3486"/>
                  <a:pt x="0" y="166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alpha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 sz="100"/>
          </a:p>
        </p:txBody>
      </p:sp>
      <p:sp>
        <p:nvSpPr>
          <p:cNvPr id="152" name="ZoneTexte 151">
            <a:extLst>
              <a:ext uri="{FF2B5EF4-FFF2-40B4-BE49-F238E27FC236}">
                <a16:creationId xmlns:a16="http://schemas.microsoft.com/office/drawing/2014/main" id="{ED69B3E0-1C47-9D8E-A6A5-AC8CEC9E8B35}"/>
              </a:ext>
            </a:extLst>
          </p:cNvPr>
          <p:cNvSpPr txBox="1"/>
          <p:nvPr/>
        </p:nvSpPr>
        <p:spPr>
          <a:xfrm>
            <a:off x="2237780" y="2955602"/>
            <a:ext cx="1090068" cy="230832"/>
          </a:xfrm>
          <a:custGeom>
            <a:avLst/>
            <a:gdLst>
              <a:gd name="connsiteX0" fmla="*/ 0 w 1090068"/>
              <a:gd name="connsiteY0" fmla="*/ 0 h 230832"/>
              <a:gd name="connsiteX1" fmla="*/ 566835 w 1090068"/>
              <a:gd name="connsiteY1" fmla="*/ 0 h 230832"/>
              <a:gd name="connsiteX2" fmla="*/ 1090068 w 1090068"/>
              <a:gd name="connsiteY2" fmla="*/ 0 h 230832"/>
              <a:gd name="connsiteX3" fmla="*/ 1090068 w 1090068"/>
              <a:gd name="connsiteY3" fmla="*/ 230832 h 230832"/>
              <a:gd name="connsiteX4" fmla="*/ 555935 w 1090068"/>
              <a:gd name="connsiteY4" fmla="*/ 230832 h 230832"/>
              <a:gd name="connsiteX5" fmla="*/ 0 w 1090068"/>
              <a:gd name="connsiteY5" fmla="*/ 230832 h 230832"/>
              <a:gd name="connsiteX6" fmla="*/ 0 w 1090068"/>
              <a:gd name="connsiteY6" fmla="*/ 0 h 23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0068" h="230832" fill="none" extrusionOk="0">
                <a:moveTo>
                  <a:pt x="0" y="0"/>
                </a:moveTo>
                <a:cubicBezTo>
                  <a:pt x="140508" y="18717"/>
                  <a:pt x="410508" y="-17779"/>
                  <a:pt x="566835" y="0"/>
                </a:cubicBezTo>
                <a:cubicBezTo>
                  <a:pt x="723163" y="17779"/>
                  <a:pt x="898150" y="138"/>
                  <a:pt x="1090068" y="0"/>
                </a:cubicBezTo>
                <a:cubicBezTo>
                  <a:pt x="1087394" y="85866"/>
                  <a:pt x="1087966" y="165737"/>
                  <a:pt x="1090068" y="230832"/>
                </a:cubicBezTo>
                <a:cubicBezTo>
                  <a:pt x="931845" y="204792"/>
                  <a:pt x="675157" y="247956"/>
                  <a:pt x="555935" y="230832"/>
                </a:cubicBezTo>
                <a:cubicBezTo>
                  <a:pt x="436713" y="213708"/>
                  <a:pt x="160156" y="217067"/>
                  <a:pt x="0" y="230832"/>
                </a:cubicBezTo>
                <a:cubicBezTo>
                  <a:pt x="940" y="145512"/>
                  <a:pt x="5504" y="75559"/>
                  <a:pt x="0" y="0"/>
                </a:cubicBezTo>
                <a:close/>
              </a:path>
              <a:path w="1090068" h="230832" stroke="0" extrusionOk="0">
                <a:moveTo>
                  <a:pt x="0" y="0"/>
                </a:moveTo>
                <a:cubicBezTo>
                  <a:pt x="219824" y="-11557"/>
                  <a:pt x="340229" y="-25855"/>
                  <a:pt x="534133" y="0"/>
                </a:cubicBezTo>
                <a:cubicBezTo>
                  <a:pt x="728037" y="25855"/>
                  <a:pt x="971877" y="-1773"/>
                  <a:pt x="1090068" y="0"/>
                </a:cubicBezTo>
                <a:cubicBezTo>
                  <a:pt x="1079745" y="46304"/>
                  <a:pt x="1101316" y="157275"/>
                  <a:pt x="1090068" y="230832"/>
                </a:cubicBezTo>
                <a:cubicBezTo>
                  <a:pt x="961792" y="219776"/>
                  <a:pt x="790088" y="246025"/>
                  <a:pt x="545034" y="230832"/>
                </a:cubicBezTo>
                <a:cubicBezTo>
                  <a:pt x="299980" y="215639"/>
                  <a:pt x="221851" y="244207"/>
                  <a:pt x="0" y="230832"/>
                </a:cubicBezTo>
                <a:cubicBezTo>
                  <a:pt x="-7467" y="179395"/>
                  <a:pt x="10405" y="9765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fr-CA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thelas"/>
              </a:rPr>
              <a:t>Méthodologie</a:t>
            </a:r>
            <a:endParaRPr lang="fr-CA" sz="900">
              <a:latin typeface="Athelas"/>
            </a:endParaRPr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10F6A22C-E416-B69C-8D8E-2F77E242B634}"/>
              </a:ext>
            </a:extLst>
          </p:cNvPr>
          <p:cNvSpPr/>
          <p:nvPr/>
        </p:nvSpPr>
        <p:spPr>
          <a:xfrm>
            <a:off x="292065" y="4194577"/>
            <a:ext cx="4958881" cy="2539132"/>
          </a:xfrm>
          <a:custGeom>
            <a:avLst/>
            <a:gdLst>
              <a:gd name="connsiteX0" fmla="*/ 0 w 4958881"/>
              <a:gd name="connsiteY0" fmla="*/ 0 h 2539132"/>
              <a:gd name="connsiteX1" fmla="*/ 501398 w 4958881"/>
              <a:gd name="connsiteY1" fmla="*/ 0 h 2539132"/>
              <a:gd name="connsiteX2" fmla="*/ 903618 w 4958881"/>
              <a:gd name="connsiteY2" fmla="*/ 0 h 2539132"/>
              <a:gd name="connsiteX3" fmla="*/ 1553783 w 4958881"/>
              <a:gd name="connsiteY3" fmla="*/ 0 h 2539132"/>
              <a:gd name="connsiteX4" fmla="*/ 2055181 w 4958881"/>
              <a:gd name="connsiteY4" fmla="*/ 0 h 2539132"/>
              <a:gd name="connsiteX5" fmla="*/ 2556579 w 4958881"/>
              <a:gd name="connsiteY5" fmla="*/ 0 h 2539132"/>
              <a:gd name="connsiteX6" fmla="*/ 3206743 w 4958881"/>
              <a:gd name="connsiteY6" fmla="*/ 0 h 2539132"/>
              <a:gd name="connsiteX7" fmla="*/ 3658552 w 4958881"/>
              <a:gd name="connsiteY7" fmla="*/ 0 h 2539132"/>
              <a:gd name="connsiteX8" fmla="*/ 4308717 w 4958881"/>
              <a:gd name="connsiteY8" fmla="*/ 0 h 2539132"/>
              <a:gd name="connsiteX9" fmla="*/ 4958881 w 4958881"/>
              <a:gd name="connsiteY9" fmla="*/ 0 h 2539132"/>
              <a:gd name="connsiteX10" fmla="*/ 4958881 w 4958881"/>
              <a:gd name="connsiteY10" fmla="*/ 507826 h 2539132"/>
              <a:gd name="connsiteX11" fmla="*/ 4958881 w 4958881"/>
              <a:gd name="connsiteY11" fmla="*/ 1015653 h 2539132"/>
              <a:gd name="connsiteX12" fmla="*/ 4958881 w 4958881"/>
              <a:gd name="connsiteY12" fmla="*/ 1548871 h 2539132"/>
              <a:gd name="connsiteX13" fmla="*/ 4958881 w 4958881"/>
              <a:gd name="connsiteY13" fmla="*/ 1980523 h 2539132"/>
              <a:gd name="connsiteX14" fmla="*/ 4958881 w 4958881"/>
              <a:gd name="connsiteY14" fmla="*/ 2539132 h 2539132"/>
              <a:gd name="connsiteX15" fmla="*/ 4407894 w 4958881"/>
              <a:gd name="connsiteY15" fmla="*/ 2539132 h 2539132"/>
              <a:gd name="connsiteX16" fmla="*/ 3856907 w 4958881"/>
              <a:gd name="connsiteY16" fmla="*/ 2539132 h 2539132"/>
              <a:gd name="connsiteX17" fmla="*/ 3206743 w 4958881"/>
              <a:gd name="connsiteY17" fmla="*/ 2539132 h 2539132"/>
              <a:gd name="connsiteX18" fmla="*/ 2655756 w 4958881"/>
              <a:gd name="connsiteY18" fmla="*/ 2539132 h 2539132"/>
              <a:gd name="connsiteX19" fmla="*/ 2253536 w 4958881"/>
              <a:gd name="connsiteY19" fmla="*/ 2539132 h 2539132"/>
              <a:gd name="connsiteX20" fmla="*/ 1801727 w 4958881"/>
              <a:gd name="connsiteY20" fmla="*/ 2539132 h 2539132"/>
              <a:gd name="connsiteX21" fmla="*/ 1151562 w 4958881"/>
              <a:gd name="connsiteY21" fmla="*/ 2539132 h 2539132"/>
              <a:gd name="connsiteX22" fmla="*/ 600576 w 4958881"/>
              <a:gd name="connsiteY22" fmla="*/ 2539132 h 2539132"/>
              <a:gd name="connsiteX23" fmla="*/ 0 w 4958881"/>
              <a:gd name="connsiteY23" fmla="*/ 2539132 h 2539132"/>
              <a:gd name="connsiteX24" fmla="*/ 0 w 4958881"/>
              <a:gd name="connsiteY24" fmla="*/ 2031306 h 2539132"/>
              <a:gd name="connsiteX25" fmla="*/ 0 w 4958881"/>
              <a:gd name="connsiteY25" fmla="*/ 1599653 h 2539132"/>
              <a:gd name="connsiteX26" fmla="*/ 0 w 4958881"/>
              <a:gd name="connsiteY26" fmla="*/ 1168001 h 2539132"/>
              <a:gd name="connsiteX27" fmla="*/ 0 w 4958881"/>
              <a:gd name="connsiteY27" fmla="*/ 634783 h 2539132"/>
              <a:gd name="connsiteX28" fmla="*/ 0 w 4958881"/>
              <a:gd name="connsiteY28" fmla="*/ 0 h 2539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58881" h="2539132" extrusionOk="0">
                <a:moveTo>
                  <a:pt x="0" y="0"/>
                </a:moveTo>
                <a:cubicBezTo>
                  <a:pt x="111707" y="-54354"/>
                  <a:pt x="374048" y="57881"/>
                  <a:pt x="501398" y="0"/>
                </a:cubicBezTo>
                <a:cubicBezTo>
                  <a:pt x="628748" y="-57881"/>
                  <a:pt x="753209" y="41638"/>
                  <a:pt x="903618" y="0"/>
                </a:cubicBezTo>
                <a:cubicBezTo>
                  <a:pt x="1054027" y="-41638"/>
                  <a:pt x="1382827" y="6844"/>
                  <a:pt x="1553783" y="0"/>
                </a:cubicBezTo>
                <a:cubicBezTo>
                  <a:pt x="1724739" y="-6844"/>
                  <a:pt x="1875185" y="40119"/>
                  <a:pt x="2055181" y="0"/>
                </a:cubicBezTo>
                <a:cubicBezTo>
                  <a:pt x="2235177" y="-40119"/>
                  <a:pt x="2328884" y="7668"/>
                  <a:pt x="2556579" y="0"/>
                </a:cubicBezTo>
                <a:cubicBezTo>
                  <a:pt x="2784274" y="-7668"/>
                  <a:pt x="2939654" y="22738"/>
                  <a:pt x="3206743" y="0"/>
                </a:cubicBezTo>
                <a:cubicBezTo>
                  <a:pt x="3473832" y="-22738"/>
                  <a:pt x="3560670" y="92"/>
                  <a:pt x="3658552" y="0"/>
                </a:cubicBezTo>
                <a:cubicBezTo>
                  <a:pt x="3756434" y="-92"/>
                  <a:pt x="4080388" y="62786"/>
                  <a:pt x="4308717" y="0"/>
                </a:cubicBezTo>
                <a:cubicBezTo>
                  <a:pt x="4537046" y="-62786"/>
                  <a:pt x="4760795" y="54550"/>
                  <a:pt x="4958881" y="0"/>
                </a:cubicBezTo>
                <a:cubicBezTo>
                  <a:pt x="4978002" y="175059"/>
                  <a:pt x="4931230" y="283953"/>
                  <a:pt x="4958881" y="507826"/>
                </a:cubicBezTo>
                <a:cubicBezTo>
                  <a:pt x="4986532" y="731699"/>
                  <a:pt x="4915638" y="803008"/>
                  <a:pt x="4958881" y="1015653"/>
                </a:cubicBezTo>
                <a:cubicBezTo>
                  <a:pt x="5002124" y="1228298"/>
                  <a:pt x="4922013" y="1361626"/>
                  <a:pt x="4958881" y="1548871"/>
                </a:cubicBezTo>
                <a:cubicBezTo>
                  <a:pt x="4995749" y="1736116"/>
                  <a:pt x="4908885" y="1795319"/>
                  <a:pt x="4958881" y="1980523"/>
                </a:cubicBezTo>
                <a:cubicBezTo>
                  <a:pt x="5008877" y="2165727"/>
                  <a:pt x="4935593" y="2374092"/>
                  <a:pt x="4958881" y="2539132"/>
                </a:cubicBezTo>
                <a:cubicBezTo>
                  <a:pt x="4761492" y="2590982"/>
                  <a:pt x="4531566" y="2533768"/>
                  <a:pt x="4407894" y="2539132"/>
                </a:cubicBezTo>
                <a:cubicBezTo>
                  <a:pt x="4284222" y="2544496"/>
                  <a:pt x="4101440" y="2521629"/>
                  <a:pt x="3856907" y="2539132"/>
                </a:cubicBezTo>
                <a:cubicBezTo>
                  <a:pt x="3612374" y="2556635"/>
                  <a:pt x="3477953" y="2513238"/>
                  <a:pt x="3206743" y="2539132"/>
                </a:cubicBezTo>
                <a:cubicBezTo>
                  <a:pt x="2935533" y="2565026"/>
                  <a:pt x="2874632" y="2505125"/>
                  <a:pt x="2655756" y="2539132"/>
                </a:cubicBezTo>
                <a:cubicBezTo>
                  <a:pt x="2436880" y="2573139"/>
                  <a:pt x="2437814" y="2514568"/>
                  <a:pt x="2253536" y="2539132"/>
                </a:cubicBezTo>
                <a:cubicBezTo>
                  <a:pt x="2069258" y="2563696"/>
                  <a:pt x="2013903" y="2503210"/>
                  <a:pt x="1801727" y="2539132"/>
                </a:cubicBezTo>
                <a:cubicBezTo>
                  <a:pt x="1589551" y="2575054"/>
                  <a:pt x="1418088" y="2521458"/>
                  <a:pt x="1151562" y="2539132"/>
                </a:cubicBezTo>
                <a:cubicBezTo>
                  <a:pt x="885036" y="2556806"/>
                  <a:pt x="845137" y="2522731"/>
                  <a:pt x="600576" y="2539132"/>
                </a:cubicBezTo>
                <a:cubicBezTo>
                  <a:pt x="356015" y="2555533"/>
                  <a:pt x="174917" y="2518633"/>
                  <a:pt x="0" y="2539132"/>
                </a:cubicBezTo>
                <a:cubicBezTo>
                  <a:pt x="-31330" y="2301422"/>
                  <a:pt x="41657" y="2215169"/>
                  <a:pt x="0" y="2031306"/>
                </a:cubicBezTo>
                <a:cubicBezTo>
                  <a:pt x="-41657" y="1847443"/>
                  <a:pt x="2587" y="1712581"/>
                  <a:pt x="0" y="1599653"/>
                </a:cubicBezTo>
                <a:cubicBezTo>
                  <a:pt x="-2587" y="1486725"/>
                  <a:pt x="10106" y="1267169"/>
                  <a:pt x="0" y="1168001"/>
                </a:cubicBezTo>
                <a:cubicBezTo>
                  <a:pt x="-10106" y="1068833"/>
                  <a:pt x="54294" y="879551"/>
                  <a:pt x="0" y="634783"/>
                </a:cubicBezTo>
                <a:cubicBezTo>
                  <a:pt x="-54294" y="390015"/>
                  <a:pt x="49007" y="153289"/>
                  <a:pt x="0" y="0"/>
                </a:cubicBezTo>
                <a:close/>
              </a:path>
            </a:pathLst>
          </a:custGeom>
          <a:noFill/>
          <a:ln w="57150">
            <a:solidFill>
              <a:srgbClr val="ECCDC5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 sz="100"/>
          </a:p>
        </p:txBody>
      </p:sp>
      <p:sp>
        <p:nvSpPr>
          <p:cNvPr id="398" name="ZoneTexte 82">
            <a:extLst>
              <a:ext uri="{FF2B5EF4-FFF2-40B4-BE49-F238E27FC236}">
                <a16:creationId xmlns:a16="http://schemas.microsoft.com/office/drawing/2014/main" id="{17AAE456-4114-38A7-84B4-484DA8FE6372}"/>
              </a:ext>
            </a:extLst>
          </p:cNvPr>
          <p:cNvSpPr txBox="1"/>
          <p:nvPr/>
        </p:nvSpPr>
        <p:spPr>
          <a:xfrm>
            <a:off x="2361044" y="4058229"/>
            <a:ext cx="845708" cy="230832"/>
          </a:xfrm>
          <a:custGeom>
            <a:avLst/>
            <a:gdLst>
              <a:gd name="connsiteX0" fmla="*/ 0 w 845708"/>
              <a:gd name="connsiteY0" fmla="*/ 0 h 230832"/>
              <a:gd name="connsiteX1" fmla="*/ 439768 w 845708"/>
              <a:gd name="connsiteY1" fmla="*/ 0 h 230832"/>
              <a:gd name="connsiteX2" fmla="*/ 845708 w 845708"/>
              <a:gd name="connsiteY2" fmla="*/ 0 h 230832"/>
              <a:gd name="connsiteX3" fmla="*/ 845708 w 845708"/>
              <a:gd name="connsiteY3" fmla="*/ 230832 h 230832"/>
              <a:gd name="connsiteX4" fmla="*/ 431311 w 845708"/>
              <a:gd name="connsiteY4" fmla="*/ 230832 h 230832"/>
              <a:gd name="connsiteX5" fmla="*/ 0 w 845708"/>
              <a:gd name="connsiteY5" fmla="*/ 230832 h 230832"/>
              <a:gd name="connsiteX6" fmla="*/ 0 w 845708"/>
              <a:gd name="connsiteY6" fmla="*/ 0 h 23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708" h="230832" fill="none" extrusionOk="0">
                <a:moveTo>
                  <a:pt x="0" y="0"/>
                </a:moveTo>
                <a:cubicBezTo>
                  <a:pt x="145509" y="6552"/>
                  <a:pt x="326498" y="12688"/>
                  <a:pt x="439768" y="0"/>
                </a:cubicBezTo>
                <a:cubicBezTo>
                  <a:pt x="553038" y="-12688"/>
                  <a:pt x="715682" y="5720"/>
                  <a:pt x="845708" y="0"/>
                </a:cubicBezTo>
                <a:cubicBezTo>
                  <a:pt x="843034" y="85866"/>
                  <a:pt x="843606" y="165737"/>
                  <a:pt x="845708" y="230832"/>
                </a:cubicBezTo>
                <a:cubicBezTo>
                  <a:pt x="725154" y="210631"/>
                  <a:pt x="615229" y="213108"/>
                  <a:pt x="431311" y="230832"/>
                </a:cubicBezTo>
                <a:cubicBezTo>
                  <a:pt x="247393" y="248556"/>
                  <a:pt x="114256" y="251820"/>
                  <a:pt x="0" y="230832"/>
                </a:cubicBezTo>
                <a:cubicBezTo>
                  <a:pt x="940" y="145512"/>
                  <a:pt x="5504" y="75559"/>
                  <a:pt x="0" y="0"/>
                </a:cubicBezTo>
                <a:close/>
              </a:path>
              <a:path w="845708" h="230832" stroke="0" extrusionOk="0">
                <a:moveTo>
                  <a:pt x="0" y="0"/>
                </a:moveTo>
                <a:cubicBezTo>
                  <a:pt x="155001" y="-10107"/>
                  <a:pt x="278469" y="894"/>
                  <a:pt x="414397" y="0"/>
                </a:cubicBezTo>
                <a:cubicBezTo>
                  <a:pt x="550325" y="-894"/>
                  <a:pt x="666796" y="-641"/>
                  <a:pt x="845708" y="0"/>
                </a:cubicBezTo>
                <a:cubicBezTo>
                  <a:pt x="835385" y="46304"/>
                  <a:pt x="856956" y="157275"/>
                  <a:pt x="845708" y="230832"/>
                </a:cubicBezTo>
                <a:cubicBezTo>
                  <a:pt x="713220" y="236006"/>
                  <a:pt x="591053" y="218786"/>
                  <a:pt x="422854" y="230832"/>
                </a:cubicBezTo>
                <a:cubicBezTo>
                  <a:pt x="254655" y="242878"/>
                  <a:pt x="139840" y="218991"/>
                  <a:pt x="0" y="230832"/>
                </a:cubicBezTo>
                <a:cubicBezTo>
                  <a:pt x="-7467" y="179395"/>
                  <a:pt x="10405" y="9765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9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9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Résultats</a:t>
            </a:r>
            <a:endParaRPr kumimoji="0" lang="fr-CA" sz="9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/>
            </a:endParaRPr>
          </a:p>
        </p:txBody>
      </p:sp>
      <p:grpSp>
        <p:nvGrpSpPr>
          <p:cNvPr id="402" name="Group 22">
            <a:extLst>
              <a:ext uri="{FF2B5EF4-FFF2-40B4-BE49-F238E27FC236}">
                <a16:creationId xmlns:a16="http://schemas.microsoft.com/office/drawing/2014/main" id="{DFA1B31E-FE1F-1747-F54D-03FE8267B986}"/>
              </a:ext>
            </a:extLst>
          </p:cNvPr>
          <p:cNvGrpSpPr/>
          <p:nvPr/>
        </p:nvGrpSpPr>
        <p:grpSpPr>
          <a:xfrm>
            <a:off x="1394026" y="4375599"/>
            <a:ext cx="2848389" cy="272726"/>
            <a:chOff x="742227" y="1116572"/>
            <a:chExt cx="13194462" cy="1077413"/>
          </a:xfrm>
        </p:grpSpPr>
        <p:sp>
          <p:nvSpPr>
            <p:cNvPr id="400" name="TextBox 4">
              <a:extLst>
                <a:ext uri="{FF2B5EF4-FFF2-40B4-BE49-F238E27FC236}">
                  <a16:creationId xmlns:a16="http://schemas.microsoft.com/office/drawing/2014/main" id="{C10E27A9-DCBC-F867-B750-5394A0829992}"/>
                </a:ext>
              </a:extLst>
            </p:cNvPr>
            <p:cNvSpPr txBox="1"/>
            <p:nvPr/>
          </p:nvSpPr>
          <p:spPr>
            <a:xfrm>
              <a:off x="7609910" y="1116572"/>
              <a:ext cx="6326779" cy="1077413"/>
            </a:xfrm>
            <a:prstGeom prst="roundRect">
              <a:avLst>
                <a:gd name="adj" fmla="val 3386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5640434"/>
                        <a:gd name="connsiteY0" fmla="*/ 370551 h 1094136"/>
                        <a:gd name="connsiteX1" fmla="*/ 370551 w 5640434"/>
                        <a:gd name="connsiteY1" fmla="*/ 0 h 1094136"/>
                        <a:gd name="connsiteX2" fmla="*/ 1119449 w 5640434"/>
                        <a:gd name="connsiteY2" fmla="*/ 0 h 1094136"/>
                        <a:gd name="connsiteX3" fmla="*/ 1672374 w 5640434"/>
                        <a:gd name="connsiteY3" fmla="*/ 0 h 1094136"/>
                        <a:gd name="connsiteX4" fmla="*/ 2372278 w 5640434"/>
                        <a:gd name="connsiteY4" fmla="*/ 0 h 1094136"/>
                        <a:gd name="connsiteX5" fmla="*/ 2974196 w 5640434"/>
                        <a:gd name="connsiteY5" fmla="*/ 0 h 1094136"/>
                        <a:gd name="connsiteX6" fmla="*/ 3723094 w 5640434"/>
                        <a:gd name="connsiteY6" fmla="*/ 0 h 1094136"/>
                        <a:gd name="connsiteX7" fmla="*/ 4325012 w 5640434"/>
                        <a:gd name="connsiteY7" fmla="*/ 0 h 1094136"/>
                        <a:gd name="connsiteX8" fmla="*/ 5269883 w 5640434"/>
                        <a:gd name="connsiteY8" fmla="*/ 0 h 1094136"/>
                        <a:gd name="connsiteX9" fmla="*/ 5640434 w 5640434"/>
                        <a:gd name="connsiteY9" fmla="*/ 370551 h 1094136"/>
                        <a:gd name="connsiteX10" fmla="*/ 5640434 w 5640434"/>
                        <a:gd name="connsiteY10" fmla="*/ 723585 h 1094136"/>
                        <a:gd name="connsiteX11" fmla="*/ 5269883 w 5640434"/>
                        <a:gd name="connsiteY11" fmla="*/ 1094136 h 1094136"/>
                        <a:gd name="connsiteX12" fmla="*/ 4471992 w 5640434"/>
                        <a:gd name="connsiteY12" fmla="*/ 1094136 h 1094136"/>
                        <a:gd name="connsiteX13" fmla="*/ 3870074 w 5640434"/>
                        <a:gd name="connsiteY13" fmla="*/ 1094136 h 1094136"/>
                        <a:gd name="connsiteX14" fmla="*/ 3317149 w 5640434"/>
                        <a:gd name="connsiteY14" fmla="*/ 1094136 h 1094136"/>
                        <a:gd name="connsiteX15" fmla="*/ 2715231 w 5640434"/>
                        <a:gd name="connsiteY15" fmla="*/ 1094136 h 1094136"/>
                        <a:gd name="connsiteX16" fmla="*/ 2064320 w 5640434"/>
                        <a:gd name="connsiteY16" fmla="*/ 1094136 h 1094136"/>
                        <a:gd name="connsiteX17" fmla="*/ 1364415 w 5640434"/>
                        <a:gd name="connsiteY17" fmla="*/ 1094136 h 1094136"/>
                        <a:gd name="connsiteX18" fmla="*/ 370551 w 5640434"/>
                        <a:gd name="connsiteY18" fmla="*/ 1094136 h 1094136"/>
                        <a:gd name="connsiteX19" fmla="*/ 0 w 5640434"/>
                        <a:gd name="connsiteY19" fmla="*/ 723585 h 1094136"/>
                        <a:gd name="connsiteX20" fmla="*/ 0 w 5640434"/>
                        <a:gd name="connsiteY20" fmla="*/ 370551 h 1094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</a:cxnLst>
                      <a:rect l="l" t="t" r="r" b="b"/>
                      <a:pathLst>
                        <a:path w="5640434" h="1094136" fill="none" extrusionOk="0">
                          <a:moveTo>
                            <a:pt x="0" y="370551"/>
                          </a:moveTo>
                          <a:cubicBezTo>
                            <a:pt x="10042" y="185785"/>
                            <a:pt x="133880" y="16886"/>
                            <a:pt x="370551" y="0"/>
                          </a:cubicBezTo>
                          <a:cubicBezTo>
                            <a:pt x="618797" y="26868"/>
                            <a:pt x="770323" y="17005"/>
                            <a:pt x="1119449" y="0"/>
                          </a:cubicBezTo>
                          <a:cubicBezTo>
                            <a:pt x="1468575" y="-17005"/>
                            <a:pt x="1464942" y="19171"/>
                            <a:pt x="1672374" y="0"/>
                          </a:cubicBezTo>
                          <a:cubicBezTo>
                            <a:pt x="1879806" y="-19171"/>
                            <a:pt x="2143991" y="15546"/>
                            <a:pt x="2372278" y="0"/>
                          </a:cubicBezTo>
                          <a:cubicBezTo>
                            <a:pt x="2600565" y="-15546"/>
                            <a:pt x="2686960" y="-26377"/>
                            <a:pt x="2974196" y="0"/>
                          </a:cubicBezTo>
                          <a:cubicBezTo>
                            <a:pt x="3261432" y="26377"/>
                            <a:pt x="3533283" y="-30688"/>
                            <a:pt x="3723094" y="0"/>
                          </a:cubicBezTo>
                          <a:cubicBezTo>
                            <a:pt x="3912905" y="30688"/>
                            <a:pt x="4029814" y="13153"/>
                            <a:pt x="4325012" y="0"/>
                          </a:cubicBezTo>
                          <a:cubicBezTo>
                            <a:pt x="4620210" y="-13153"/>
                            <a:pt x="5033303" y="31533"/>
                            <a:pt x="5269883" y="0"/>
                          </a:cubicBezTo>
                          <a:cubicBezTo>
                            <a:pt x="5448056" y="26801"/>
                            <a:pt x="5620297" y="208995"/>
                            <a:pt x="5640434" y="370551"/>
                          </a:cubicBezTo>
                          <a:cubicBezTo>
                            <a:pt x="5645995" y="475202"/>
                            <a:pt x="5640678" y="589929"/>
                            <a:pt x="5640434" y="723585"/>
                          </a:cubicBezTo>
                          <a:cubicBezTo>
                            <a:pt x="5634354" y="931644"/>
                            <a:pt x="5481885" y="1114057"/>
                            <a:pt x="5269883" y="1094136"/>
                          </a:cubicBezTo>
                          <a:cubicBezTo>
                            <a:pt x="5095230" y="1108412"/>
                            <a:pt x="4708628" y="1108380"/>
                            <a:pt x="4471992" y="1094136"/>
                          </a:cubicBezTo>
                          <a:cubicBezTo>
                            <a:pt x="4235356" y="1079892"/>
                            <a:pt x="4009055" y="1093895"/>
                            <a:pt x="3870074" y="1094136"/>
                          </a:cubicBezTo>
                          <a:cubicBezTo>
                            <a:pt x="3731093" y="1094377"/>
                            <a:pt x="3488530" y="1091324"/>
                            <a:pt x="3317149" y="1094136"/>
                          </a:cubicBezTo>
                          <a:cubicBezTo>
                            <a:pt x="3145769" y="1096948"/>
                            <a:pt x="2994985" y="1083889"/>
                            <a:pt x="2715231" y="1094136"/>
                          </a:cubicBezTo>
                          <a:cubicBezTo>
                            <a:pt x="2435477" y="1104383"/>
                            <a:pt x="2299336" y="1095860"/>
                            <a:pt x="2064320" y="1094136"/>
                          </a:cubicBezTo>
                          <a:cubicBezTo>
                            <a:pt x="1829304" y="1092412"/>
                            <a:pt x="1658420" y="1081546"/>
                            <a:pt x="1364415" y="1094136"/>
                          </a:cubicBezTo>
                          <a:cubicBezTo>
                            <a:pt x="1070410" y="1106726"/>
                            <a:pt x="781181" y="1060268"/>
                            <a:pt x="370551" y="1094136"/>
                          </a:cubicBezTo>
                          <a:cubicBezTo>
                            <a:pt x="170279" y="1105389"/>
                            <a:pt x="11754" y="933703"/>
                            <a:pt x="0" y="723585"/>
                          </a:cubicBezTo>
                          <a:cubicBezTo>
                            <a:pt x="12491" y="585370"/>
                            <a:pt x="-17388" y="519418"/>
                            <a:pt x="0" y="370551"/>
                          </a:cubicBezTo>
                          <a:close/>
                        </a:path>
                        <a:path w="5640434" h="1094136" stroke="0" extrusionOk="0">
                          <a:moveTo>
                            <a:pt x="0" y="370551"/>
                          </a:moveTo>
                          <a:cubicBezTo>
                            <a:pt x="-31508" y="146466"/>
                            <a:pt x="140526" y="9524"/>
                            <a:pt x="370551" y="0"/>
                          </a:cubicBezTo>
                          <a:cubicBezTo>
                            <a:pt x="727159" y="4113"/>
                            <a:pt x="903384" y="27399"/>
                            <a:pt x="1168442" y="0"/>
                          </a:cubicBezTo>
                          <a:cubicBezTo>
                            <a:pt x="1433500" y="-27399"/>
                            <a:pt x="1610613" y="-22438"/>
                            <a:pt x="1819353" y="0"/>
                          </a:cubicBezTo>
                          <a:cubicBezTo>
                            <a:pt x="2028093" y="22438"/>
                            <a:pt x="2156117" y="-6726"/>
                            <a:pt x="2421271" y="0"/>
                          </a:cubicBezTo>
                          <a:cubicBezTo>
                            <a:pt x="2686425" y="6726"/>
                            <a:pt x="2800675" y="-28319"/>
                            <a:pt x="3170169" y="0"/>
                          </a:cubicBezTo>
                          <a:cubicBezTo>
                            <a:pt x="3539663" y="28319"/>
                            <a:pt x="3689287" y="-19527"/>
                            <a:pt x="3821081" y="0"/>
                          </a:cubicBezTo>
                          <a:cubicBezTo>
                            <a:pt x="3952875" y="19527"/>
                            <a:pt x="4321771" y="-9698"/>
                            <a:pt x="4618972" y="0"/>
                          </a:cubicBezTo>
                          <a:cubicBezTo>
                            <a:pt x="4916173" y="9698"/>
                            <a:pt x="5120542" y="13438"/>
                            <a:pt x="5269883" y="0"/>
                          </a:cubicBezTo>
                          <a:cubicBezTo>
                            <a:pt x="5458144" y="27111"/>
                            <a:pt x="5616028" y="137593"/>
                            <a:pt x="5640434" y="370551"/>
                          </a:cubicBezTo>
                          <a:cubicBezTo>
                            <a:pt x="5647936" y="515952"/>
                            <a:pt x="5635932" y="648392"/>
                            <a:pt x="5640434" y="723585"/>
                          </a:cubicBezTo>
                          <a:cubicBezTo>
                            <a:pt x="5661234" y="959198"/>
                            <a:pt x="5475061" y="1099600"/>
                            <a:pt x="5269883" y="1094136"/>
                          </a:cubicBezTo>
                          <a:cubicBezTo>
                            <a:pt x="5138699" y="1086255"/>
                            <a:pt x="4974332" y="1099548"/>
                            <a:pt x="4716958" y="1094136"/>
                          </a:cubicBezTo>
                          <a:cubicBezTo>
                            <a:pt x="4459584" y="1088724"/>
                            <a:pt x="4167653" y="1097510"/>
                            <a:pt x="3919067" y="1094136"/>
                          </a:cubicBezTo>
                          <a:cubicBezTo>
                            <a:pt x="3670481" y="1090762"/>
                            <a:pt x="3539983" y="1094597"/>
                            <a:pt x="3317149" y="1094136"/>
                          </a:cubicBezTo>
                          <a:cubicBezTo>
                            <a:pt x="3094315" y="1093675"/>
                            <a:pt x="2926506" y="1110079"/>
                            <a:pt x="2617245" y="1094136"/>
                          </a:cubicBezTo>
                          <a:cubicBezTo>
                            <a:pt x="2307984" y="1078193"/>
                            <a:pt x="2144831" y="1082906"/>
                            <a:pt x="1819353" y="1094136"/>
                          </a:cubicBezTo>
                          <a:cubicBezTo>
                            <a:pt x="1493875" y="1105366"/>
                            <a:pt x="1312640" y="1123820"/>
                            <a:pt x="1119449" y="1094136"/>
                          </a:cubicBezTo>
                          <a:cubicBezTo>
                            <a:pt x="926258" y="1064452"/>
                            <a:pt x="668669" y="1074301"/>
                            <a:pt x="370551" y="1094136"/>
                          </a:cubicBezTo>
                          <a:cubicBezTo>
                            <a:pt x="149383" y="1094816"/>
                            <a:pt x="17277" y="897091"/>
                            <a:pt x="0" y="723585"/>
                          </a:cubicBezTo>
                          <a:cubicBezTo>
                            <a:pt x="8175" y="611817"/>
                            <a:pt x="-7211" y="514705"/>
                            <a:pt x="0" y="370551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  <a:effectLst/>
          </p:spPr>
          <p:txBody>
            <a:bodyPr spcFirstLastPara="0" vert="horz" wrap="square" lIns="18184" tIns="18184" rIns="18184" bIns="18184" numCol="1" spcCol="1270" anchor="ctr" anchorCtr="0">
              <a:noAutofit/>
            </a:bodyPr>
            <a:lstStyle>
              <a:defPPr>
                <a:defRPr lang="en-US"/>
              </a:defPPr>
              <a:lvl1pPr marL="0" algn="l" defTabSz="113386" rtl="0" eaLnBrk="1" latinLnBrk="0" hangingPunct="1">
                <a:defRPr sz="4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13386" algn="l" defTabSz="113386" rtl="0" eaLnBrk="1" latinLnBrk="0" hangingPunct="1">
                <a:defRPr sz="4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6771" algn="l" defTabSz="113386" rtl="0" eaLnBrk="1" latinLnBrk="0" hangingPunct="1">
                <a:defRPr sz="4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40157" algn="l" defTabSz="113386" rtl="0" eaLnBrk="1" latinLnBrk="0" hangingPunct="1">
                <a:defRPr sz="4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53542" algn="l" defTabSz="113386" rtl="0" eaLnBrk="1" latinLnBrk="0" hangingPunct="1">
                <a:defRPr sz="4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66928" algn="l" defTabSz="113386" rtl="0" eaLnBrk="1" latinLnBrk="0" hangingPunct="1">
                <a:defRPr sz="4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80314" algn="l" defTabSz="113386" rtl="0" eaLnBrk="1" latinLnBrk="0" hangingPunct="1">
                <a:defRPr sz="4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93699" algn="l" defTabSz="113386" rtl="0" eaLnBrk="1" latinLnBrk="0" hangingPunct="1">
                <a:defRPr sz="4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907085" algn="l" defTabSz="113386" rtl="0" eaLnBrk="1" latinLnBrk="0" hangingPunct="1">
                <a:defRPr sz="44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600" b="1" dirty="0"/>
                <a:t>Donneurs DDC éligibles </a:t>
              </a:r>
              <a:endParaRPr lang="fr-FR" sz="600" b="1" dirty="0">
                <a:cs typeface="Calibri"/>
              </a:endParaRPr>
            </a:p>
            <a:p>
              <a:pPr algn="ctr"/>
              <a:r>
                <a:rPr lang="fr-FR" sz="600" b="1" dirty="0"/>
                <a:t>au don cardiaque N=  42 (34%)</a:t>
              </a:r>
              <a:endParaRPr lang="fr-FR" sz="600" b="1" dirty="0">
                <a:cs typeface="Calibri"/>
              </a:endParaRPr>
            </a:p>
          </p:txBody>
        </p:sp>
        <p:cxnSp>
          <p:nvCxnSpPr>
            <p:cNvPr id="401" name="Straight Arrow Connector 10">
              <a:extLst>
                <a:ext uri="{FF2B5EF4-FFF2-40B4-BE49-F238E27FC236}">
                  <a16:creationId xmlns:a16="http://schemas.microsoft.com/office/drawing/2014/main" id="{0257D537-E46C-4318-A9CD-05F0D94CC47C}"/>
                </a:ext>
              </a:extLst>
            </p:cNvPr>
            <p:cNvCxnSpPr>
              <a:cxnSpLocks/>
            </p:cNvCxnSpPr>
            <p:nvPr/>
          </p:nvCxnSpPr>
          <p:spPr>
            <a:xfrm>
              <a:off x="742227" y="1651738"/>
              <a:ext cx="6848072" cy="1190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4" name="TextBox 1">
            <a:extLst>
              <a:ext uri="{FF2B5EF4-FFF2-40B4-BE49-F238E27FC236}">
                <a16:creationId xmlns:a16="http://schemas.microsoft.com/office/drawing/2014/main" id="{C061C793-31DF-BCAB-B374-DB36F8687045}"/>
              </a:ext>
            </a:extLst>
          </p:cNvPr>
          <p:cNvSpPr txBox="1"/>
          <p:nvPr/>
        </p:nvSpPr>
        <p:spPr>
          <a:xfrm>
            <a:off x="750108" y="4375161"/>
            <a:ext cx="637994" cy="270716"/>
          </a:xfrm>
          <a:prstGeom prst="roundRect">
            <a:avLst>
              <a:gd name="adj" fmla="val 44388"/>
            </a:avLst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spcFirstLastPara="0" vert="horz" wrap="square" lIns="18184" tIns="18184" rIns="18184" bIns="18184" numCol="1" spcCol="1270" anchor="ctr" anchorCtr="0">
            <a:noAutofit/>
          </a:bodyPr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600" b="1" dirty="0"/>
              <a:t>Donneurs DDC inclus N=  122</a:t>
            </a:r>
            <a:endParaRPr lang="fr-FR" sz="600" b="1" dirty="0">
              <a:cs typeface="Calibri"/>
            </a:endParaRPr>
          </a:p>
        </p:txBody>
      </p:sp>
      <p:cxnSp>
        <p:nvCxnSpPr>
          <p:cNvPr id="408" name="Straight Arrow Connector 10">
            <a:extLst>
              <a:ext uri="{FF2B5EF4-FFF2-40B4-BE49-F238E27FC236}">
                <a16:creationId xmlns:a16="http://schemas.microsoft.com/office/drawing/2014/main" id="{E2261367-52A6-EA02-601A-0C4957CF442A}"/>
              </a:ext>
            </a:extLst>
          </p:cNvPr>
          <p:cNvCxnSpPr>
            <a:cxnSpLocks/>
          </p:cNvCxnSpPr>
          <p:nvPr/>
        </p:nvCxnSpPr>
        <p:spPr>
          <a:xfrm>
            <a:off x="1897515" y="4514414"/>
            <a:ext cx="6305" cy="2954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" name="Image 409">
            <a:extLst>
              <a:ext uri="{FF2B5EF4-FFF2-40B4-BE49-F238E27FC236}">
                <a16:creationId xmlns:a16="http://schemas.microsoft.com/office/drawing/2014/main" id="{8C8D5EFB-3167-9D8F-61B6-64198AC0ED8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9599" y="4844892"/>
            <a:ext cx="2439501" cy="1535374"/>
          </a:xfrm>
          <a:prstGeom prst="rect">
            <a:avLst/>
          </a:prstGeom>
          <a:ln>
            <a:noFill/>
          </a:ln>
        </p:spPr>
      </p:pic>
      <p:sp>
        <p:nvSpPr>
          <p:cNvPr id="412" name="ZoneTexte 411">
            <a:extLst>
              <a:ext uri="{FF2B5EF4-FFF2-40B4-BE49-F238E27FC236}">
                <a16:creationId xmlns:a16="http://schemas.microsoft.com/office/drawing/2014/main" id="{EE02A02E-D798-C246-140C-106E3B543A24}"/>
              </a:ext>
            </a:extLst>
          </p:cNvPr>
          <p:cNvSpPr txBox="1"/>
          <p:nvPr/>
        </p:nvSpPr>
        <p:spPr>
          <a:xfrm>
            <a:off x="1477177" y="5107525"/>
            <a:ext cx="1029017" cy="671706"/>
          </a:xfrm>
          <a:custGeom>
            <a:avLst/>
            <a:gdLst>
              <a:gd name="connsiteX0" fmla="*/ 514508 w 1029017"/>
              <a:gd name="connsiteY0" fmla="*/ 180365 h 671706"/>
              <a:gd name="connsiteX1" fmla="*/ 691823 w 1029017"/>
              <a:gd name="connsiteY1" fmla="*/ 0 h 671706"/>
              <a:gd name="connsiteX2" fmla="*/ 674339 w 1029017"/>
              <a:gd name="connsiteY2" fmla="*/ 165594 h 671706"/>
              <a:gd name="connsiteX3" fmla="*/ 875617 w 1029017"/>
              <a:gd name="connsiteY3" fmla="*/ 138601 h 671706"/>
              <a:gd name="connsiteX4" fmla="*/ 795677 w 1029017"/>
              <a:gd name="connsiteY4" fmla="*/ 227478 h 671706"/>
              <a:gd name="connsiteX5" fmla="*/ 1005054 w 1029017"/>
              <a:gd name="connsiteY5" fmla="*/ 253040 h 671706"/>
              <a:gd name="connsiteX6" fmla="*/ 838791 w 1029017"/>
              <a:gd name="connsiteY6" fmla="*/ 325746 h 671706"/>
              <a:gd name="connsiteX7" fmla="*/ 1029017 w 1029017"/>
              <a:gd name="connsiteY7" fmla="*/ 413285 h 671706"/>
              <a:gd name="connsiteX8" fmla="*/ 802109 w 1029017"/>
              <a:gd name="connsiteY8" fmla="*/ 402463 h 671706"/>
              <a:gd name="connsiteX9" fmla="*/ 864421 w 1029017"/>
              <a:gd name="connsiteY9" fmla="*/ 562709 h 671706"/>
              <a:gd name="connsiteX10" fmla="*/ 667908 w 1029017"/>
              <a:gd name="connsiteY10" fmla="*/ 449576 h 671706"/>
              <a:gd name="connsiteX11" fmla="*/ 631082 w 1029017"/>
              <a:gd name="connsiteY11" fmla="*/ 613771 h 671706"/>
              <a:gd name="connsiteX12" fmla="*/ 501741 w 1029017"/>
              <a:gd name="connsiteY12" fmla="*/ 464441 h 671706"/>
              <a:gd name="connsiteX13" fmla="*/ 404222 w 1029017"/>
              <a:gd name="connsiteY13" fmla="*/ 671706 h 671706"/>
              <a:gd name="connsiteX14" fmla="*/ 367540 w 1029017"/>
              <a:gd name="connsiteY14" fmla="*/ 485960 h 671706"/>
              <a:gd name="connsiteX15" fmla="*/ 226860 w 1029017"/>
              <a:gd name="connsiteY15" fmla="*/ 547844 h 671706"/>
              <a:gd name="connsiteX16" fmla="*/ 269974 w 1029017"/>
              <a:gd name="connsiteY16" fmla="*/ 433405 h 671706"/>
              <a:gd name="connsiteX17" fmla="*/ 6431 w 1029017"/>
              <a:gd name="connsiteY17" fmla="*/ 453619 h 671706"/>
              <a:gd name="connsiteX18" fmla="*/ 177314 w 1029017"/>
              <a:gd name="connsiteY18" fmla="*/ 366173 h 671706"/>
              <a:gd name="connsiteX19" fmla="*/ 0 w 1029017"/>
              <a:gd name="connsiteY19" fmla="*/ 267904 h 671706"/>
              <a:gd name="connsiteX20" fmla="*/ 220428 w 1029017"/>
              <a:gd name="connsiteY20" fmla="*/ 236869 h 671706"/>
              <a:gd name="connsiteX21" fmla="*/ 17626 w 1029017"/>
              <a:gd name="connsiteY21" fmla="*/ 71368 h 671706"/>
              <a:gd name="connsiteX22" fmla="*/ 348341 w 1029017"/>
              <a:gd name="connsiteY22" fmla="*/ 196536 h 671706"/>
              <a:gd name="connsiteX23" fmla="*/ 397886 w 1029017"/>
              <a:gd name="connsiteY23" fmla="*/ 71368 h 671706"/>
              <a:gd name="connsiteX24" fmla="*/ 514508 w 1029017"/>
              <a:gd name="connsiteY24" fmla="*/ 180365 h 67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29017" h="671706" fill="none" extrusionOk="0">
                <a:moveTo>
                  <a:pt x="514508" y="180365"/>
                </a:moveTo>
                <a:cubicBezTo>
                  <a:pt x="584664" y="92417"/>
                  <a:pt x="629526" y="72173"/>
                  <a:pt x="691823" y="0"/>
                </a:cubicBezTo>
                <a:cubicBezTo>
                  <a:pt x="692978" y="61870"/>
                  <a:pt x="685092" y="122472"/>
                  <a:pt x="674339" y="165594"/>
                </a:cubicBezTo>
                <a:cubicBezTo>
                  <a:pt x="754573" y="157079"/>
                  <a:pt x="775929" y="155268"/>
                  <a:pt x="875617" y="138601"/>
                </a:cubicBezTo>
                <a:cubicBezTo>
                  <a:pt x="833908" y="180064"/>
                  <a:pt x="832585" y="180644"/>
                  <a:pt x="795677" y="227478"/>
                </a:cubicBezTo>
                <a:cubicBezTo>
                  <a:pt x="850920" y="228635"/>
                  <a:pt x="939908" y="241787"/>
                  <a:pt x="1005054" y="253040"/>
                </a:cubicBezTo>
                <a:cubicBezTo>
                  <a:pt x="926606" y="278956"/>
                  <a:pt x="910573" y="290451"/>
                  <a:pt x="838791" y="325746"/>
                </a:cubicBezTo>
                <a:cubicBezTo>
                  <a:pt x="913144" y="349864"/>
                  <a:pt x="981248" y="387696"/>
                  <a:pt x="1029017" y="413285"/>
                </a:cubicBezTo>
                <a:cubicBezTo>
                  <a:pt x="957772" y="419482"/>
                  <a:pt x="868502" y="401350"/>
                  <a:pt x="802109" y="402463"/>
                </a:cubicBezTo>
                <a:cubicBezTo>
                  <a:pt x="822838" y="461572"/>
                  <a:pt x="841461" y="505481"/>
                  <a:pt x="864421" y="562709"/>
                </a:cubicBezTo>
                <a:cubicBezTo>
                  <a:pt x="807139" y="520218"/>
                  <a:pt x="759952" y="502038"/>
                  <a:pt x="667908" y="449576"/>
                </a:cubicBezTo>
                <a:cubicBezTo>
                  <a:pt x="643351" y="527819"/>
                  <a:pt x="648113" y="566018"/>
                  <a:pt x="631082" y="613771"/>
                </a:cubicBezTo>
                <a:cubicBezTo>
                  <a:pt x="567180" y="546840"/>
                  <a:pt x="528684" y="499103"/>
                  <a:pt x="501741" y="464441"/>
                </a:cubicBezTo>
                <a:cubicBezTo>
                  <a:pt x="447170" y="554396"/>
                  <a:pt x="434482" y="623612"/>
                  <a:pt x="404222" y="671706"/>
                </a:cubicBezTo>
                <a:cubicBezTo>
                  <a:pt x="387656" y="584281"/>
                  <a:pt x="376300" y="532921"/>
                  <a:pt x="367540" y="485960"/>
                </a:cubicBezTo>
                <a:cubicBezTo>
                  <a:pt x="334224" y="502066"/>
                  <a:pt x="294665" y="521758"/>
                  <a:pt x="226860" y="547844"/>
                </a:cubicBezTo>
                <a:cubicBezTo>
                  <a:pt x="233891" y="513448"/>
                  <a:pt x="262486" y="461409"/>
                  <a:pt x="269974" y="433405"/>
                </a:cubicBezTo>
                <a:cubicBezTo>
                  <a:pt x="178283" y="435523"/>
                  <a:pt x="101602" y="436498"/>
                  <a:pt x="6431" y="453619"/>
                </a:cubicBezTo>
                <a:cubicBezTo>
                  <a:pt x="79651" y="418403"/>
                  <a:pt x="100409" y="413821"/>
                  <a:pt x="177314" y="366173"/>
                </a:cubicBezTo>
                <a:cubicBezTo>
                  <a:pt x="101673" y="314659"/>
                  <a:pt x="43234" y="292120"/>
                  <a:pt x="0" y="267904"/>
                </a:cubicBezTo>
                <a:cubicBezTo>
                  <a:pt x="60154" y="265691"/>
                  <a:pt x="137586" y="247763"/>
                  <a:pt x="220428" y="236869"/>
                </a:cubicBezTo>
                <a:cubicBezTo>
                  <a:pt x="165303" y="175408"/>
                  <a:pt x="87666" y="122515"/>
                  <a:pt x="17626" y="71368"/>
                </a:cubicBezTo>
                <a:cubicBezTo>
                  <a:pt x="110460" y="94629"/>
                  <a:pt x="231147" y="161900"/>
                  <a:pt x="348341" y="196536"/>
                </a:cubicBezTo>
                <a:cubicBezTo>
                  <a:pt x="366297" y="142057"/>
                  <a:pt x="386569" y="104869"/>
                  <a:pt x="397886" y="71368"/>
                </a:cubicBezTo>
                <a:cubicBezTo>
                  <a:pt x="421770" y="101535"/>
                  <a:pt x="472897" y="132765"/>
                  <a:pt x="514508" y="180365"/>
                </a:cubicBezTo>
                <a:close/>
              </a:path>
              <a:path w="1029017" h="671706" stroke="0" extrusionOk="0">
                <a:moveTo>
                  <a:pt x="514508" y="180365"/>
                </a:moveTo>
                <a:cubicBezTo>
                  <a:pt x="591493" y="89936"/>
                  <a:pt x="651154" y="37099"/>
                  <a:pt x="691823" y="0"/>
                </a:cubicBezTo>
                <a:cubicBezTo>
                  <a:pt x="688693" y="55729"/>
                  <a:pt x="677068" y="97176"/>
                  <a:pt x="674339" y="165594"/>
                </a:cubicBezTo>
                <a:cubicBezTo>
                  <a:pt x="753033" y="161497"/>
                  <a:pt x="821092" y="143547"/>
                  <a:pt x="875617" y="138601"/>
                </a:cubicBezTo>
                <a:cubicBezTo>
                  <a:pt x="853287" y="163493"/>
                  <a:pt x="824336" y="189893"/>
                  <a:pt x="795677" y="227478"/>
                </a:cubicBezTo>
                <a:cubicBezTo>
                  <a:pt x="873676" y="246861"/>
                  <a:pt x="938422" y="255224"/>
                  <a:pt x="1005054" y="253040"/>
                </a:cubicBezTo>
                <a:cubicBezTo>
                  <a:pt x="937936" y="292290"/>
                  <a:pt x="879471" y="305318"/>
                  <a:pt x="838791" y="325746"/>
                </a:cubicBezTo>
                <a:cubicBezTo>
                  <a:pt x="902903" y="356146"/>
                  <a:pt x="981293" y="397363"/>
                  <a:pt x="1029017" y="413285"/>
                </a:cubicBezTo>
                <a:cubicBezTo>
                  <a:pt x="972641" y="408288"/>
                  <a:pt x="909630" y="408832"/>
                  <a:pt x="802109" y="402463"/>
                </a:cubicBezTo>
                <a:cubicBezTo>
                  <a:pt x="821746" y="475753"/>
                  <a:pt x="846109" y="522117"/>
                  <a:pt x="864421" y="562709"/>
                </a:cubicBezTo>
                <a:cubicBezTo>
                  <a:pt x="801044" y="520752"/>
                  <a:pt x="707796" y="484002"/>
                  <a:pt x="667908" y="449576"/>
                </a:cubicBezTo>
                <a:cubicBezTo>
                  <a:pt x="648920" y="527993"/>
                  <a:pt x="634317" y="566441"/>
                  <a:pt x="631082" y="613771"/>
                </a:cubicBezTo>
                <a:cubicBezTo>
                  <a:pt x="575716" y="538067"/>
                  <a:pt x="541829" y="525037"/>
                  <a:pt x="501741" y="464441"/>
                </a:cubicBezTo>
                <a:cubicBezTo>
                  <a:pt x="475417" y="527740"/>
                  <a:pt x="439715" y="586724"/>
                  <a:pt x="404222" y="671706"/>
                </a:cubicBezTo>
                <a:cubicBezTo>
                  <a:pt x="393852" y="578973"/>
                  <a:pt x="381244" y="527145"/>
                  <a:pt x="367540" y="485960"/>
                </a:cubicBezTo>
                <a:cubicBezTo>
                  <a:pt x="329706" y="510362"/>
                  <a:pt x="277979" y="525415"/>
                  <a:pt x="226860" y="547844"/>
                </a:cubicBezTo>
                <a:cubicBezTo>
                  <a:pt x="253110" y="492722"/>
                  <a:pt x="255055" y="457071"/>
                  <a:pt x="269974" y="433405"/>
                </a:cubicBezTo>
                <a:cubicBezTo>
                  <a:pt x="183302" y="449888"/>
                  <a:pt x="113798" y="448256"/>
                  <a:pt x="6431" y="453619"/>
                </a:cubicBezTo>
                <a:cubicBezTo>
                  <a:pt x="61727" y="428550"/>
                  <a:pt x="125137" y="394076"/>
                  <a:pt x="177314" y="366173"/>
                </a:cubicBezTo>
                <a:cubicBezTo>
                  <a:pt x="124734" y="348129"/>
                  <a:pt x="76846" y="317824"/>
                  <a:pt x="0" y="267904"/>
                </a:cubicBezTo>
                <a:cubicBezTo>
                  <a:pt x="106158" y="251334"/>
                  <a:pt x="140417" y="253994"/>
                  <a:pt x="220428" y="236869"/>
                </a:cubicBezTo>
                <a:cubicBezTo>
                  <a:pt x="149988" y="163593"/>
                  <a:pt x="74676" y="132993"/>
                  <a:pt x="17626" y="71368"/>
                </a:cubicBezTo>
                <a:cubicBezTo>
                  <a:pt x="183522" y="118877"/>
                  <a:pt x="266890" y="151675"/>
                  <a:pt x="348341" y="196536"/>
                </a:cubicBezTo>
                <a:cubicBezTo>
                  <a:pt x="377128" y="141435"/>
                  <a:pt x="387152" y="102728"/>
                  <a:pt x="397886" y="71368"/>
                </a:cubicBezTo>
                <a:cubicBezTo>
                  <a:pt x="442266" y="118092"/>
                  <a:pt x="482074" y="142242"/>
                  <a:pt x="514508" y="18036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8890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irregularSeal1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9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7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 panose="02000503000000020003" pitchFamily="2" charset="77"/>
                <a:ea typeface="+mn-ea"/>
                <a:cs typeface="+mn-cs"/>
              </a:rPr>
              <a:t>Critères d’exclusion</a:t>
            </a:r>
            <a:endParaRPr kumimoji="0" lang="fr-CA" sz="47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 panose="02000503000000020003" pitchFamily="2" charset="77"/>
              <a:ea typeface="+mn-ea"/>
              <a:cs typeface="+mn-cs"/>
            </a:endParaRPr>
          </a:p>
        </p:txBody>
      </p:sp>
      <p:sp>
        <p:nvSpPr>
          <p:cNvPr id="406" name="ZoneTexte 405">
            <a:extLst>
              <a:ext uri="{FF2B5EF4-FFF2-40B4-BE49-F238E27FC236}">
                <a16:creationId xmlns:a16="http://schemas.microsoft.com/office/drawing/2014/main" id="{E9293E63-2104-5F15-2B22-60565D9B1DF3}"/>
              </a:ext>
            </a:extLst>
          </p:cNvPr>
          <p:cNvSpPr txBox="1"/>
          <p:nvPr/>
        </p:nvSpPr>
        <p:spPr>
          <a:xfrm>
            <a:off x="1452557" y="4796870"/>
            <a:ext cx="1241796" cy="259675"/>
          </a:xfrm>
          <a:custGeom>
            <a:avLst/>
            <a:gdLst>
              <a:gd name="connsiteX0" fmla="*/ 0 w 1241796"/>
              <a:gd name="connsiteY0" fmla="*/ 129838 h 259675"/>
              <a:gd name="connsiteX1" fmla="*/ 129838 w 1241796"/>
              <a:gd name="connsiteY1" fmla="*/ 0 h 259675"/>
              <a:gd name="connsiteX2" fmla="*/ 620899 w 1241796"/>
              <a:gd name="connsiteY2" fmla="*/ 0 h 259675"/>
              <a:gd name="connsiteX3" fmla="*/ 1111959 w 1241796"/>
              <a:gd name="connsiteY3" fmla="*/ 0 h 259675"/>
              <a:gd name="connsiteX4" fmla="*/ 1241797 w 1241796"/>
              <a:gd name="connsiteY4" fmla="*/ 129838 h 259675"/>
              <a:gd name="connsiteX5" fmla="*/ 1241796 w 1241796"/>
              <a:gd name="connsiteY5" fmla="*/ 129838 h 259675"/>
              <a:gd name="connsiteX6" fmla="*/ 1111958 w 1241796"/>
              <a:gd name="connsiteY6" fmla="*/ 259676 h 259675"/>
              <a:gd name="connsiteX7" fmla="*/ 611077 w 1241796"/>
              <a:gd name="connsiteY7" fmla="*/ 259675 h 259675"/>
              <a:gd name="connsiteX8" fmla="*/ 129838 w 1241796"/>
              <a:gd name="connsiteY8" fmla="*/ 259675 h 259675"/>
              <a:gd name="connsiteX9" fmla="*/ 0 w 1241796"/>
              <a:gd name="connsiteY9" fmla="*/ 129837 h 259675"/>
              <a:gd name="connsiteX10" fmla="*/ 0 w 1241796"/>
              <a:gd name="connsiteY10" fmla="*/ 129838 h 25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1796" h="259675" fill="none" extrusionOk="0">
                <a:moveTo>
                  <a:pt x="0" y="129838"/>
                </a:moveTo>
                <a:cubicBezTo>
                  <a:pt x="-10718" y="56396"/>
                  <a:pt x="62646" y="3693"/>
                  <a:pt x="129838" y="0"/>
                </a:cubicBezTo>
                <a:cubicBezTo>
                  <a:pt x="265362" y="18359"/>
                  <a:pt x="441817" y="-15113"/>
                  <a:pt x="620899" y="0"/>
                </a:cubicBezTo>
                <a:cubicBezTo>
                  <a:pt x="799981" y="15113"/>
                  <a:pt x="941165" y="-634"/>
                  <a:pt x="1111959" y="0"/>
                </a:cubicBezTo>
                <a:cubicBezTo>
                  <a:pt x="1185502" y="-1606"/>
                  <a:pt x="1244479" y="45515"/>
                  <a:pt x="1241797" y="129838"/>
                </a:cubicBezTo>
                <a:lnTo>
                  <a:pt x="1241796" y="129838"/>
                </a:lnTo>
                <a:cubicBezTo>
                  <a:pt x="1236577" y="202403"/>
                  <a:pt x="1178544" y="256142"/>
                  <a:pt x="1111958" y="259676"/>
                </a:cubicBezTo>
                <a:cubicBezTo>
                  <a:pt x="983820" y="263607"/>
                  <a:pt x="723694" y="245674"/>
                  <a:pt x="611077" y="259675"/>
                </a:cubicBezTo>
                <a:cubicBezTo>
                  <a:pt x="498460" y="273676"/>
                  <a:pt x="284037" y="258838"/>
                  <a:pt x="129838" y="259675"/>
                </a:cubicBezTo>
                <a:cubicBezTo>
                  <a:pt x="51876" y="270857"/>
                  <a:pt x="8653" y="207975"/>
                  <a:pt x="0" y="129837"/>
                </a:cubicBezTo>
                <a:lnTo>
                  <a:pt x="0" y="129838"/>
                </a:lnTo>
                <a:close/>
              </a:path>
              <a:path w="1241796" h="259675" stroke="0" extrusionOk="0">
                <a:moveTo>
                  <a:pt x="0" y="129838"/>
                </a:moveTo>
                <a:cubicBezTo>
                  <a:pt x="-8454" y="52916"/>
                  <a:pt x="46772" y="4263"/>
                  <a:pt x="129838" y="0"/>
                </a:cubicBezTo>
                <a:cubicBezTo>
                  <a:pt x="261498" y="6955"/>
                  <a:pt x="480131" y="-1370"/>
                  <a:pt x="640541" y="0"/>
                </a:cubicBezTo>
                <a:cubicBezTo>
                  <a:pt x="800951" y="1370"/>
                  <a:pt x="895939" y="1564"/>
                  <a:pt x="1111959" y="0"/>
                </a:cubicBezTo>
                <a:cubicBezTo>
                  <a:pt x="1174566" y="-4980"/>
                  <a:pt x="1247354" y="60785"/>
                  <a:pt x="1241797" y="129838"/>
                </a:cubicBezTo>
                <a:lnTo>
                  <a:pt x="1241796" y="129838"/>
                </a:lnTo>
                <a:cubicBezTo>
                  <a:pt x="1254609" y="203066"/>
                  <a:pt x="1189679" y="247300"/>
                  <a:pt x="1111958" y="259676"/>
                </a:cubicBezTo>
                <a:cubicBezTo>
                  <a:pt x="983770" y="242318"/>
                  <a:pt x="743934" y="261261"/>
                  <a:pt x="640540" y="259676"/>
                </a:cubicBezTo>
                <a:cubicBezTo>
                  <a:pt x="537146" y="258091"/>
                  <a:pt x="303466" y="256947"/>
                  <a:pt x="129838" y="259675"/>
                </a:cubicBezTo>
                <a:cubicBezTo>
                  <a:pt x="66501" y="264361"/>
                  <a:pt x="14895" y="205126"/>
                  <a:pt x="0" y="129837"/>
                </a:cubicBezTo>
                <a:lnTo>
                  <a:pt x="0" y="129838"/>
                </a:lnTo>
                <a:close/>
              </a:path>
            </a:pathLst>
          </a:custGeom>
          <a:solidFill>
            <a:srgbClr val="D45751"/>
          </a:solidFill>
          <a:ln w="8890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7953">
              <a:defRPr/>
            </a:pPr>
            <a:r>
              <a:rPr kumimoji="0" lang="fr-CA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Donneurs </a:t>
            </a:r>
            <a:r>
              <a:rPr lang="fr-CA" sz="600" b="1" dirty="0">
                <a:solidFill>
                  <a:prstClr val="black"/>
                </a:solidFill>
                <a:latin typeface="Athelas"/>
              </a:rPr>
              <a:t>non-éligibles N</a:t>
            </a:r>
            <a:r>
              <a:rPr kumimoji="0" lang="fr-CA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=80</a:t>
            </a:r>
            <a:endParaRPr lang="fr-CA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/>
            </a:endParaRPr>
          </a:p>
        </p:txBody>
      </p:sp>
      <p:sp>
        <p:nvSpPr>
          <p:cNvPr id="479" name="ZoneTexte 32">
            <a:extLst>
              <a:ext uri="{FF2B5EF4-FFF2-40B4-BE49-F238E27FC236}">
                <a16:creationId xmlns:a16="http://schemas.microsoft.com/office/drawing/2014/main" id="{D979DDA7-A432-75DE-B85A-B538AA7EEB42}"/>
              </a:ext>
            </a:extLst>
          </p:cNvPr>
          <p:cNvSpPr txBox="1"/>
          <p:nvPr/>
        </p:nvSpPr>
        <p:spPr>
          <a:xfrm>
            <a:off x="380585" y="6314230"/>
            <a:ext cx="2237500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7953">
              <a:defRPr/>
            </a:pPr>
            <a:r>
              <a:rPr kumimoji="0" lang="fr-CA" sz="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Figure 1. </a:t>
            </a:r>
            <a:r>
              <a:rPr lang="fr-CA" sz="600" i="1" dirty="0">
                <a:solidFill>
                  <a:prstClr val="black"/>
                </a:solidFill>
                <a:latin typeface="Athelas"/>
              </a:rPr>
              <a:t>Nombre de donneurs identifiés par chaque </a:t>
            </a:r>
            <a:r>
              <a:rPr lang="fr-CA" sz="600" b="1" i="1" dirty="0">
                <a:solidFill>
                  <a:prstClr val="black"/>
                </a:solidFill>
                <a:latin typeface="Athelas"/>
              </a:rPr>
              <a:t>critère d’exclusion. </a:t>
            </a:r>
            <a:r>
              <a:rPr lang="fr-CA" sz="600" i="1" dirty="0">
                <a:solidFill>
                  <a:prstClr val="black"/>
                </a:solidFill>
                <a:latin typeface="Athelas"/>
              </a:rPr>
              <a:t>FEVG, fraction d’éjection du ventricule gauche; FWIT, temps d’ischémie chaude fonctionnelle; NE, norépinephrine. </a:t>
            </a:r>
            <a:endParaRPr lang="fr-CA" sz="600" b="1" i="1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 panose="02000503000000020003" pitchFamily="2" charset="77"/>
            </a:endParaRPr>
          </a:p>
        </p:txBody>
      </p:sp>
      <p:sp>
        <p:nvSpPr>
          <p:cNvPr id="499" name="ZoneTexte 498">
            <a:extLst>
              <a:ext uri="{FF2B5EF4-FFF2-40B4-BE49-F238E27FC236}">
                <a16:creationId xmlns:a16="http://schemas.microsoft.com/office/drawing/2014/main" id="{6342C135-1504-A05E-2C2C-F4E5EBCCCFD9}"/>
              </a:ext>
            </a:extLst>
          </p:cNvPr>
          <p:cNvSpPr txBox="1"/>
          <p:nvPr/>
        </p:nvSpPr>
        <p:spPr>
          <a:xfrm>
            <a:off x="2813088" y="4795104"/>
            <a:ext cx="2080533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fr-CA" sz="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Tableau 1. Caractéristiques démographiques</a:t>
            </a:r>
            <a:endParaRPr lang="fr-CA" sz="600" b="0" i="0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/>
            </a:endParaRPr>
          </a:p>
        </p:txBody>
      </p:sp>
      <p:graphicFrame>
        <p:nvGraphicFramePr>
          <p:cNvPr id="501" name="Table 3">
            <a:extLst>
              <a:ext uri="{FF2B5EF4-FFF2-40B4-BE49-F238E27FC236}">
                <a16:creationId xmlns:a16="http://schemas.microsoft.com/office/drawing/2014/main" id="{965A13DE-2B34-7C64-7518-81321B35F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442840"/>
              </p:ext>
            </p:extLst>
          </p:nvPr>
        </p:nvGraphicFramePr>
        <p:xfrm>
          <a:off x="2877391" y="4976188"/>
          <a:ext cx="2083868" cy="1663609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467105">
                  <a:extLst>
                    <a:ext uri="{9D8B030D-6E8A-4147-A177-3AD203B41FA5}">
                      <a16:colId xmlns:a16="http://schemas.microsoft.com/office/drawing/2014/main" val="2595229143"/>
                    </a:ext>
                  </a:extLst>
                </a:gridCol>
                <a:gridCol w="520176">
                  <a:extLst>
                    <a:ext uri="{9D8B030D-6E8A-4147-A177-3AD203B41FA5}">
                      <a16:colId xmlns:a16="http://schemas.microsoft.com/office/drawing/2014/main" val="1891787972"/>
                    </a:ext>
                  </a:extLst>
                </a:gridCol>
                <a:gridCol w="537750">
                  <a:extLst>
                    <a:ext uri="{9D8B030D-6E8A-4147-A177-3AD203B41FA5}">
                      <a16:colId xmlns:a16="http://schemas.microsoft.com/office/drawing/2014/main" val="1800365216"/>
                    </a:ext>
                  </a:extLst>
                </a:gridCol>
                <a:gridCol w="558837">
                  <a:extLst>
                    <a:ext uri="{9D8B030D-6E8A-4147-A177-3AD203B41FA5}">
                      <a16:colId xmlns:a16="http://schemas.microsoft.com/office/drawing/2014/main" val="3279215836"/>
                    </a:ext>
                  </a:extLst>
                </a:gridCol>
              </a:tblGrid>
              <a:tr h="191388"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fr-FR" sz="600" noProof="0" dirty="0">
                        <a:latin typeface="Athelas"/>
                      </a:endParaRPr>
                    </a:p>
                  </a:txBody>
                  <a:tcPr marL="15586" marR="15586" marT="7793" marB="77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600" noProof="0" dirty="0">
                          <a:solidFill>
                            <a:schemeClr val="bg1"/>
                          </a:solidFill>
                        </a:rPr>
                        <a:t>Tous </a:t>
                      </a:r>
                    </a:p>
                    <a:p>
                      <a:pPr algn="ctr"/>
                      <a:r>
                        <a:rPr lang="fr-FR" sz="600" noProof="0" dirty="0">
                          <a:solidFill>
                            <a:schemeClr val="bg1"/>
                          </a:solidFill>
                        </a:rPr>
                        <a:t>N=122</a:t>
                      </a:r>
                      <a:endParaRPr lang="fr-FR" sz="600" noProof="0">
                        <a:solidFill>
                          <a:schemeClr val="bg1"/>
                        </a:solidFill>
                        <a:latin typeface="Athelas"/>
                      </a:endParaRPr>
                    </a:p>
                  </a:txBody>
                  <a:tcPr marL="15586" marR="15586" marT="7793" marB="7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600" noProof="0" dirty="0">
                          <a:solidFill>
                            <a:schemeClr val="bg1"/>
                          </a:solidFill>
                        </a:rPr>
                        <a:t>Éligible</a:t>
                      </a:r>
                    </a:p>
                    <a:p>
                      <a:pPr algn="ctr"/>
                      <a:r>
                        <a:rPr lang="fr-FR" sz="600" noProof="0" dirty="0">
                          <a:solidFill>
                            <a:schemeClr val="bg1"/>
                          </a:solidFill>
                        </a:rPr>
                        <a:t>N=42</a:t>
                      </a:r>
                      <a:endParaRPr lang="fr-FR" sz="600" noProof="0">
                        <a:solidFill>
                          <a:schemeClr val="bg1"/>
                        </a:solidFill>
                        <a:latin typeface="Athelas"/>
                      </a:endParaRPr>
                    </a:p>
                  </a:txBody>
                  <a:tcPr marL="15586" marR="15586" marT="7793" marB="7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600" noProof="0" dirty="0">
                          <a:solidFill>
                            <a:schemeClr val="bg1"/>
                          </a:solidFill>
                        </a:rPr>
                        <a:t>Non-éligible</a:t>
                      </a:r>
                    </a:p>
                    <a:p>
                      <a:pPr algn="ctr"/>
                      <a:r>
                        <a:rPr lang="fr-FR" sz="600" noProof="0" dirty="0">
                          <a:solidFill>
                            <a:schemeClr val="bg1"/>
                          </a:solidFill>
                        </a:rPr>
                        <a:t>N=80</a:t>
                      </a:r>
                      <a:endParaRPr lang="fr-FR" sz="600" noProof="0">
                        <a:solidFill>
                          <a:schemeClr val="bg1"/>
                        </a:solidFill>
                        <a:latin typeface="Athelas"/>
                      </a:endParaRPr>
                    </a:p>
                  </a:txBody>
                  <a:tcPr marL="15586" marR="15586" marT="7793" marB="7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334903"/>
                  </a:ext>
                </a:extLst>
              </a:tr>
              <a:tr h="451675"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fr-FR" sz="600" noProof="0" dirty="0"/>
                        <a:t>Age</a:t>
                      </a:r>
                    </a:p>
                    <a:p>
                      <a:pPr algn="l"/>
                      <a:r>
                        <a:rPr lang="fr-FR" sz="600" noProof="0" dirty="0"/>
                        <a:t>&lt;30</a:t>
                      </a:r>
                    </a:p>
                    <a:p>
                      <a:pPr algn="l"/>
                      <a:r>
                        <a:rPr lang="fr-FR" sz="600" noProof="0" dirty="0"/>
                        <a:t>31-40</a:t>
                      </a:r>
                    </a:p>
                    <a:p>
                      <a:pPr algn="l"/>
                      <a:r>
                        <a:rPr lang="fr-FR" sz="600" noProof="0" dirty="0"/>
                        <a:t>41-50</a:t>
                      </a:r>
                    </a:p>
                    <a:p>
                      <a:pPr algn="l"/>
                      <a:r>
                        <a:rPr lang="fr-FR" sz="600" noProof="0" dirty="0"/>
                        <a:t>51-60 </a:t>
                      </a:r>
                      <a:endParaRPr lang="fr-FR" sz="600" noProof="0" dirty="0">
                        <a:latin typeface="Athelas"/>
                      </a:endParaRPr>
                    </a:p>
                  </a:txBody>
                  <a:tcPr marL="15586" marR="15586" marT="7793" marB="7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48 (IQR=18.8)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13.9% (n=17)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18.9% (n=23)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20.5% (n=25)</a:t>
                      </a:r>
                    </a:p>
                    <a:p>
                      <a:pPr marL="0" marR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46.7% (n=57) </a:t>
                      </a:r>
                      <a:endParaRPr lang="fr-FR" sz="600" kern="1200" noProof="0">
                        <a:solidFill>
                          <a:schemeClr val="dk1"/>
                        </a:solidFill>
                        <a:latin typeface="Athelas"/>
                        <a:ea typeface="+mn-ea"/>
                        <a:cs typeface="+mn-cs"/>
                      </a:endParaRPr>
                    </a:p>
                  </a:txBody>
                  <a:tcPr marL="10824" marR="1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52(IQR=13.0)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11.9% (n=5)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9.5% (n=4)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19.0% (n=8)</a:t>
                      </a:r>
                    </a:p>
                    <a:p>
                      <a:pPr marL="0" marR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59.5% (n=25) </a:t>
                      </a:r>
                      <a:endParaRPr lang="fr-FR" sz="600" kern="1200" noProof="0">
                        <a:solidFill>
                          <a:schemeClr val="dk1"/>
                        </a:solidFill>
                        <a:latin typeface="Athelas"/>
                        <a:ea typeface="+mn-ea"/>
                        <a:cs typeface="+mn-cs"/>
                      </a:endParaRPr>
                    </a:p>
                  </a:txBody>
                  <a:tcPr marL="10824" marR="1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46(IQR=20)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15.0% (n=12)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23.8% (n=19)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21.3% (n=17)</a:t>
                      </a:r>
                    </a:p>
                    <a:p>
                      <a:pPr marL="0" marR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40.0% (n=32) </a:t>
                      </a:r>
                      <a:endParaRPr lang="fr-FR" sz="600" kern="1200" noProof="0">
                        <a:solidFill>
                          <a:schemeClr val="dk1"/>
                        </a:solidFill>
                        <a:latin typeface="Athelas"/>
                        <a:ea typeface="+mn-ea"/>
                        <a:cs typeface="+mn-cs"/>
                      </a:endParaRPr>
                    </a:p>
                  </a:txBody>
                  <a:tcPr marL="10824" marR="1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766815"/>
                  </a:ext>
                </a:extLst>
              </a:tr>
              <a:tr h="107177"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fr-FR" sz="600" noProof="0" dirty="0"/>
                        <a:t>Femme</a:t>
                      </a:r>
                      <a:endParaRPr lang="fr-FR" sz="600" noProof="0" dirty="0">
                        <a:latin typeface="Athelas"/>
                      </a:endParaRPr>
                    </a:p>
                  </a:txBody>
                  <a:tcPr marL="15586" marR="15586" marT="7793" marB="7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 36.9% (n=45)</a:t>
                      </a:r>
                      <a:endParaRPr lang="fr-FR" sz="600" kern="1200" noProof="0">
                        <a:solidFill>
                          <a:schemeClr val="dk1"/>
                        </a:solidFill>
                        <a:latin typeface="Athelas"/>
                        <a:ea typeface="+mn-ea"/>
                        <a:cs typeface="+mn-cs"/>
                      </a:endParaRPr>
                    </a:p>
                  </a:txBody>
                  <a:tcPr marL="10824" marR="1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 59.5% (n=25)</a:t>
                      </a:r>
                      <a:endParaRPr lang="fr-FR" sz="600" kern="1200" noProof="0">
                        <a:solidFill>
                          <a:schemeClr val="dk1"/>
                        </a:solidFill>
                        <a:latin typeface="Athelas"/>
                        <a:ea typeface="+mn-ea"/>
                        <a:cs typeface="+mn-cs"/>
                      </a:endParaRPr>
                    </a:p>
                  </a:txBody>
                  <a:tcPr marL="10824" marR="1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 25.0% (n=20)</a:t>
                      </a:r>
                      <a:endParaRPr lang="fr-FR" sz="600" kern="1200" noProof="0">
                        <a:solidFill>
                          <a:schemeClr val="dk1"/>
                        </a:solidFill>
                        <a:latin typeface="Athelas"/>
                        <a:ea typeface="+mn-ea"/>
                        <a:cs typeface="+mn-cs"/>
                      </a:endParaRPr>
                    </a:p>
                  </a:txBody>
                  <a:tcPr marL="10824" marR="1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235718"/>
                  </a:ext>
                </a:extLst>
              </a:tr>
              <a:tr h="543542"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fr-FR" sz="600" noProof="0" dirty="0"/>
                        <a:t>Groupe sanguin</a:t>
                      </a:r>
                    </a:p>
                    <a:p>
                      <a:pPr algn="l"/>
                      <a:r>
                        <a:rPr lang="fr-FR" sz="600" noProof="0" dirty="0"/>
                        <a:t>A</a:t>
                      </a:r>
                    </a:p>
                    <a:p>
                      <a:pPr algn="l"/>
                      <a:r>
                        <a:rPr lang="fr-FR" sz="600" noProof="0" dirty="0"/>
                        <a:t>B</a:t>
                      </a:r>
                    </a:p>
                    <a:p>
                      <a:pPr algn="l"/>
                      <a:r>
                        <a:rPr lang="fr-FR" sz="600" noProof="0" dirty="0"/>
                        <a:t>AB</a:t>
                      </a:r>
                    </a:p>
                    <a:p>
                      <a:pPr algn="l"/>
                      <a:r>
                        <a:rPr lang="fr-FR" sz="600" noProof="0" dirty="0"/>
                        <a:t>O</a:t>
                      </a:r>
                      <a:endParaRPr lang="fr-FR" sz="600" noProof="0" dirty="0">
                        <a:latin typeface="Athelas"/>
                      </a:endParaRPr>
                    </a:p>
                  </a:txBody>
                  <a:tcPr marL="15586" marR="15586" marT="7793" marB="7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fr-FR" sz="600" kern="1200" noProof="0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47.5% (n=58)</a:t>
                      </a:r>
                    </a:p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9.0% (n=11)</a:t>
                      </a:r>
                    </a:p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3.3% (n=4)</a:t>
                      </a:r>
                    </a:p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40.2% (n=49)</a:t>
                      </a:r>
                      <a:endParaRPr lang="fr-FR" sz="600" kern="1200" noProof="0">
                        <a:solidFill>
                          <a:schemeClr val="dk1"/>
                        </a:solidFill>
                        <a:latin typeface="Athelas"/>
                        <a:ea typeface="+mn-ea"/>
                        <a:cs typeface="+mn-cs"/>
                      </a:endParaRPr>
                    </a:p>
                  </a:txBody>
                  <a:tcPr marL="10824" marR="1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fr-FR" sz="600" kern="1200" noProof="0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42.9% (n=18)</a:t>
                      </a:r>
                    </a:p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7.1% (n=3)</a:t>
                      </a:r>
                    </a:p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7.1% (n=3)</a:t>
                      </a:r>
                    </a:p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42.9% (n=18)</a:t>
                      </a:r>
                      <a:endParaRPr lang="fr-FR" sz="600" kern="1200" noProof="0">
                        <a:solidFill>
                          <a:schemeClr val="dk1"/>
                        </a:solidFill>
                        <a:latin typeface="Athelas"/>
                        <a:ea typeface="+mn-ea"/>
                        <a:cs typeface="+mn-cs"/>
                      </a:endParaRPr>
                    </a:p>
                  </a:txBody>
                  <a:tcPr marL="10824" marR="1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fr-FR" sz="600" kern="1200" noProof="0" dirty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50.0% (n=40)</a:t>
                      </a:r>
                    </a:p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10.0% (n=8)</a:t>
                      </a:r>
                    </a:p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1.3% (n=1)</a:t>
                      </a:r>
                    </a:p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38.8% (n=31)</a:t>
                      </a:r>
                      <a:endParaRPr lang="fr-FR" sz="600" kern="1200" noProof="0">
                        <a:solidFill>
                          <a:schemeClr val="dk1"/>
                        </a:solidFill>
                        <a:latin typeface="Athelas"/>
                        <a:ea typeface="+mn-ea"/>
                        <a:cs typeface="+mn-cs"/>
                      </a:endParaRPr>
                    </a:p>
                  </a:txBody>
                  <a:tcPr marL="10824" marR="1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864345"/>
                  </a:ext>
                </a:extLst>
              </a:tr>
              <a:tr h="122488"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fr-FR" sz="600" noProof="0" dirty="0"/>
                        <a:t>BMI</a:t>
                      </a:r>
                      <a:endParaRPr lang="fr-FR" sz="600" noProof="0" dirty="0">
                        <a:latin typeface="Athelas"/>
                      </a:endParaRPr>
                    </a:p>
                  </a:txBody>
                  <a:tcPr marL="15586" marR="15586" marT="7793" marB="7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24.9(IQR=8.1)</a:t>
                      </a:r>
                      <a:endParaRPr lang="fr-FR" sz="600" kern="1200" noProof="0">
                        <a:solidFill>
                          <a:schemeClr val="dk1"/>
                        </a:solidFill>
                        <a:latin typeface="Athelas"/>
                        <a:ea typeface="+mn-ea"/>
                        <a:cs typeface="+mn-cs"/>
                      </a:endParaRPr>
                    </a:p>
                  </a:txBody>
                  <a:tcPr marL="10824" marR="1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24.4(IQR=7.8)</a:t>
                      </a:r>
                      <a:endParaRPr lang="fr-FR" sz="600" kern="1200" noProof="0">
                        <a:solidFill>
                          <a:schemeClr val="dk1"/>
                        </a:solidFill>
                        <a:latin typeface="Athelas"/>
                        <a:ea typeface="+mn-ea"/>
                        <a:cs typeface="+mn-cs"/>
                      </a:endParaRPr>
                    </a:p>
                  </a:txBody>
                  <a:tcPr marL="10824" marR="1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25.7(IQR=7.5)</a:t>
                      </a:r>
                      <a:endParaRPr lang="fr-FR" sz="600" kern="1200" noProof="0">
                        <a:solidFill>
                          <a:schemeClr val="dk1"/>
                        </a:solidFill>
                        <a:latin typeface="Athelas"/>
                        <a:ea typeface="+mn-ea"/>
                        <a:cs typeface="+mn-cs"/>
                      </a:endParaRPr>
                    </a:p>
                  </a:txBody>
                  <a:tcPr marL="10824" marR="1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438755"/>
                  </a:ext>
                </a:extLst>
              </a:tr>
              <a:tr h="191388"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fr-FR" sz="600" noProof="0" dirty="0"/>
                        <a:t>ATCD arrêt cardiaque</a:t>
                      </a:r>
                      <a:endParaRPr lang="fr-FR" sz="600" noProof="0" dirty="0">
                        <a:latin typeface="Athelas"/>
                      </a:endParaRPr>
                    </a:p>
                  </a:txBody>
                  <a:tcPr marL="15586" marR="15586" marT="7793" marB="7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36.1% (n=44)</a:t>
                      </a:r>
                      <a:endParaRPr lang="fr-FR" sz="600" kern="1200" noProof="0">
                        <a:solidFill>
                          <a:schemeClr val="dk1"/>
                        </a:solidFill>
                        <a:latin typeface="Athelas"/>
                        <a:ea typeface="+mn-ea"/>
                        <a:cs typeface="+mn-cs"/>
                      </a:endParaRPr>
                    </a:p>
                  </a:txBody>
                  <a:tcPr marL="10824" marR="1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23.8% (n=10)</a:t>
                      </a:r>
                      <a:endParaRPr lang="fr-FR" sz="600" kern="1200" noProof="0">
                        <a:solidFill>
                          <a:schemeClr val="dk1"/>
                        </a:solidFill>
                        <a:latin typeface="Athelas"/>
                        <a:ea typeface="+mn-ea"/>
                        <a:cs typeface="+mn-cs"/>
                      </a:endParaRPr>
                    </a:p>
                  </a:txBody>
                  <a:tcPr marL="10824" marR="1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1828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3657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5486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73152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91440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109728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128016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14630400" algn="l" defTabSz="3657600" rtl="0" eaLnBrk="1" latinLnBrk="0" hangingPunct="1">
                        <a:defRPr sz="72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600" kern="1200" noProof="0" dirty="0">
                          <a:solidFill>
                            <a:schemeClr val="dk1"/>
                          </a:solidFill>
                        </a:rPr>
                        <a:t>42.5% (n=34)</a:t>
                      </a:r>
                      <a:endParaRPr lang="fr-FR" sz="600" kern="1200" noProof="0">
                        <a:solidFill>
                          <a:schemeClr val="dk1"/>
                        </a:solidFill>
                        <a:latin typeface="Athelas"/>
                        <a:ea typeface="+mn-ea"/>
                        <a:cs typeface="+mn-cs"/>
                      </a:endParaRPr>
                    </a:p>
                  </a:txBody>
                  <a:tcPr marL="10824" marR="10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574332"/>
                  </a:ext>
                </a:extLst>
              </a:tr>
            </a:tbl>
          </a:graphicData>
        </a:graphic>
      </p:graphicFrame>
      <p:sp>
        <p:nvSpPr>
          <p:cNvPr id="543" name="ZoneTexte 33">
            <a:extLst>
              <a:ext uri="{FF2B5EF4-FFF2-40B4-BE49-F238E27FC236}">
                <a16:creationId xmlns:a16="http://schemas.microsoft.com/office/drawing/2014/main" id="{8F634136-CC19-926A-4BDC-AC1D545FC215}"/>
              </a:ext>
            </a:extLst>
          </p:cNvPr>
          <p:cNvSpPr txBox="1"/>
          <p:nvPr/>
        </p:nvSpPr>
        <p:spPr>
          <a:xfrm>
            <a:off x="7789627" y="6433556"/>
            <a:ext cx="438469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55905">
              <a:defRPr/>
            </a:pPr>
            <a:r>
              <a:rPr kumimoji="0" lang="fr-CA" sz="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Sources :</a:t>
            </a:r>
            <a:r>
              <a:rPr lang="fr-CA" sz="600" b="1" kern="0" dirty="0">
                <a:solidFill>
                  <a:prstClr val="black"/>
                </a:solidFill>
                <a:latin typeface="Athelas"/>
              </a:rPr>
              <a:t> </a:t>
            </a:r>
            <a:endParaRPr lang="fr-CA" sz="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 panose="02000503000000020003" pitchFamily="2" charset="77"/>
            </a:endParaRPr>
          </a:p>
          <a:p>
            <a:pPr marL="0" marR="0" lvl="0" indent="0" algn="r" defTabSz="1559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600" b="0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Shemie</a:t>
            </a:r>
            <a:r>
              <a:rPr kumimoji="0" lang="fr-CA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 SD, Torrance S, Wilson L, et al. Can J </a:t>
            </a:r>
            <a:r>
              <a:rPr kumimoji="0" lang="fr-CA" sz="600" b="0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Anesth</a:t>
            </a:r>
            <a:r>
              <a:rPr kumimoji="0" lang="fr-CA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 Can </a:t>
            </a:r>
            <a:r>
              <a:rPr kumimoji="0" lang="fr-CA" sz="600" b="0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Anesth</a:t>
            </a:r>
            <a:r>
              <a:rPr kumimoji="0" lang="fr-CA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. 2021;68(5):661-671</a:t>
            </a:r>
            <a:endParaRPr lang="fr-CA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/>
            </a:endParaRPr>
          </a:p>
          <a:p>
            <a:pPr algn="r" defTabSz="155905">
              <a:defRPr/>
            </a:pPr>
            <a:r>
              <a:rPr kumimoji="0" lang="fr-CA" sz="600" b="0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Anguela</a:t>
            </a:r>
            <a:r>
              <a:rPr kumimoji="0" lang="fr-CA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-Calvet L, Moreno-Gonzalez G, </a:t>
            </a:r>
            <a:r>
              <a:rPr kumimoji="0" lang="fr-CA" sz="600" b="0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Sbraga</a:t>
            </a:r>
            <a:r>
              <a:rPr kumimoji="0" lang="fr-CA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 F, Gonzalez-Costello J, Tsui S, Oliver-Juan E. Transplantation. 2021;105(7):1482-1491.</a:t>
            </a:r>
            <a:r>
              <a:rPr lang="fr-CA" sz="600" kern="0" dirty="0">
                <a:solidFill>
                  <a:prstClr val="black"/>
                </a:solidFill>
                <a:latin typeface="Athelas"/>
              </a:rPr>
              <a:t> </a:t>
            </a:r>
            <a:endParaRPr lang="fr-CA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 panose="02000503000000020003" pitchFamily="2" charset="77"/>
            </a:endParaRPr>
          </a:p>
          <a:p>
            <a:pPr marL="0" marR="0" lvl="0" indent="0" algn="r" defTabSz="1559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Transplant Québec</a:t>
            </a:r>
            <a:endParaRPr lang="fr-CA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/>
            </a:endParaRPr>
          </a:p>
        </p:txBody>
      </p:sp>
      <p:sp>
        <p:nvSpPr>
          <p:cNvPr id="545" name="ZoneTexte 18">
            <a:extLst>
              <a:ext uri="{FF2B5EF4-FFF2-40B4-BE49-F238E27FC236}">
                <a16:creationId xmlns:a16="http://schemas.microsoft.com/office/drawing/2014/main" id="{1CE5302A-22C6-07EE-7993-D70427243E37}"/>
              </a:ext>
            </a:extLst>
          </p:cNvPr>
          <p:cNvSpPr txBox="1"/>
          <p:nvPr/>
        </p:nvSpPr>
        <p:spPr>
          <a:xfrm>
            <a:off x="7091378" y="1447583"/>
            <a:ext cx="2197886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7953">
              <a:defRPr/>
            </a:pPr>
            <a:r>
              <a:rPr kumimoji="0" lang="fr-CA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Impact </a:t>
            </a:r>
            <a:r>
              <a:rPr lang="fr-CA" sz="600" b="1" dirty="0">
                <a:solidFill>
                  <a:prstClr val="black"/>
                </a:solidFill>
                <a:latin typeface="Athelas"/>
              </a:rPr>
              <a:t>dons cardiaques : </a:t>
            </a:r>
            <a:endParaRPr lang="fr-CA" sz="600" b="1" dirty="0">
              <a:solidFill>
                <a:prstClr val="black"/>
              </a:solidFill>
              <a:latin typeface="Athelas" panose="02000503000000020003" pitchFamily="2" charset="77"/>
            </a:endParaRPr>
          </a:p>
          <a:p>
            <a:pPr algn="just">
              <a:defRPr/>
            </a:pPr>
            <a:r>
              <a:rPr lang="fr-CA" sz="600" b="1" dirty="0">
                <a:solidFill>
                  <a:srgbClr val="FF0000"/>
                </a:solidFill>
                <a:latin typeface="Athelas"/>
              </a:rPr>
              <a:t>Augmentation de 19% des dons cardiaques </a:t>
            </a:r>
            <a:endParaRPr lang="fr-CA" sz="600" b="1" dirty="0">
              <a:solidFill>
                <a:srgbClr val="FF0000"/>
              </a:solidFill>
              <a:latin typeface="Athelas" panose="02000503000000020003" pitchFamily="2" charset="77"/>
            </a:endParaRPr>
          </a:p>
          <a:p>
            <a:pPr algn="just">
              <a:defRPr/>
            </a:pPr>
            <a:r>
              <a:rPr lang="fr-CA" sz="600" dirty="0">
                <a:solidFill>
                  <a:prstClr val="black"/>
                </a:solidFill>
                <a:latin typeface="Athelas"/>
              </a:rPr>
              <a:t>(42 donneurs DDC éligibles/225 transplantations cardiaques). </a:t>
            </a:r>
            <a:endParaRPr lang="fr-CA" sz="600" dirty="0">
              <a:solidFill>
                <a:prstClr val="black"/>
              </a:solidFill>
              <a:latin typeface="Athelas" panose="02000503000000020003" pitchFamily="2" charset="77"/>
            </a:endParaRPr>
          </a:p>
          <a:p>
            <a:pPr marR="0" lvl="0" algn="just" defTabSz="779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CA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 panose="02000503000000020003" pitchFamily="2" charset="77"/>
            </a:endParaRPr>
          </a:p>
          <a:p>
            <a:pPr algn="just" defTabSz="77953">
              <a:defRPr/>
            </a:pPr>
            <a:r>
              <a:rPr kumimoji="0" lang="fr-CA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Aide médicale à </a:t>
            </a:r>
            <a:r>
              <a:rPr lang="fr-CA" sz="600" b="1" dirty="0">
                <a:solidFill>
                  <a:prstClr val="black"/>
                </a:solidFill>
                <a:latin typeface="Athelas"/>
              </a:rPr>
              <a:t>mourir : </a:t>
            </a:r>
            <a:endParaRPr lang="fr-CA" sz="600" b="1" dirty="0">
              <a:solidFill>
                <a:prstClr val="black"/>
              </a:solidFill>
              <a:latin typeface="Athelas" panose="02000503000000020003" pitchFamily="2" charset="77"/>
            </a:endParaRPr>
          </a:p>
          <a:p>
            <a:pPr algn="just" defTabSz="77953">
              <a:defRPr/>
            </a:pPr>
            <a:r>
              <a:rPr kumimoji="0" lang="fr-CA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73% étaient potentiellement éligible </a:t>
            </a:r>
            <a:r>
              <a:rPr kumimoji="0" lang="fr-CA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au don cardiaque.</a:t>
            </a:r>
            <a:r>
              <a:rPr lang="fr-CA" sz="600" dirty="0">
                <a:solidFill>
                  <a:prstClr val="black"/>
                </a:solidFill>
                <a:latin typeface="Athelas"/>
              </a:rPr>
              <a:t> </a:t>
            </a:r>
            <a:endParaRPr lang="fr-CA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 panose="02000503000000020003" pitchFamily="2" charset="77"/>
            </a:endParaRPr>
          </a:p>
        </p:txBody>
      </p:sp>
      <p:sp>
        <p:nvSpPr>
          <p:cNvPr id="616" name="Rectangle 615">
            <a:extLst>
              <a:ext uri="{FF2B5EF4-FFF2-40B4-BE49-F238E27FC236}">
                <a16:creationId xmlns:a16="http://schemas.microsoft.com/office/drawing/2014/main" id="{695A2935-9B7B-4C61-1C9B-18466933785F}"/>
              </a:ext>
            </a:extLst>
          </p:cNvPr>
          <p:cNvSpPr/>
          <p:nvPr/>
        </p:nvSpPr>
        <p:spPr>
          <a:xfrm>
            <a:off x="5921884" y="1222638"/>
            <a:ext cx="3607186" cy="5218510"/>
          </a:xfrm>
          <a:custGeom>
            <a:avLst/>
            <a:gdLst>
              <a:gd name="connsiteX0" fmla="*/ 0 w 3607186"/>
              <a:gd name="connsiteY0" fmla="*/ 0 h 5218510"/>
              <a:gd name="connsiteX1" fmla="*/ 479240 w 3607186"/>
              <a:gd name="connsiteY1" fmla="*/ 0 h 5218510"/>
              <a:gd name="connsiteX2" fmla="*/ 886337 w 3607186"/>
              <a:gd name="connsiteY2" fmla="*/ 0 h 5218510"/>
              <a:gd name="connsiteX3" fmla="*/ 1473793 w 3607186"/>
              <a:gd name="connsiteY3" fmla="*/ 0 h 5218510"/>
              <a:gd name="connsiteX4" fmla="*/ 1953034 w 3607186"/>
              <a:gd name="connsiteY4" fmla="*/ 0 h 5218510"/>
              <a:gd name="connsiteX5" fmla="*/ 2432274 w 3607186"/>
              <a:gd name="connsiteY5" fmla="*/ 0 h 5218510"/>
              <a:gd name="connsiteX6" fmla="*/ 3019730 w 3607186"/>
              <a:gd name="connsiteY6" fmla="*/ 0 h 5218510"/>
              <a:gd name="connsiteX7" fmla="*/ 3607186 w 3607186"/>
              <a:gd name="connsiteY7" fmla="*/ 0 h 5218510"/>
              <a:gd name="connsiteX8" fmla="*/ 3607186 w 3607186"/>
              <a:gd name="connsiteY8" fmla="*/ 684205 h 5218510"/>
              <a:gd name="connsiteX9" fmla="*/ 3607186 w 3607186"/>
              <a:gd name="connsiteY9" fmla="*/ 1159669 h 5218510"/>
              <a:gd name="connsiteX10" fmla="*/ 3607186 w 3607186"/>
              <a:gd name="connsiteY10" fmla="*/ 1635133 h 5218510"/>
              <a:gd name="connsiteX11" fmla="*/ 3607186 w 3607186"/>
              <a:gd name="connsiteY11" fmla="*/ 2214968 h 5218510"/>
              <a:gd name="connsiteX12" fmla="*/ 3607186 w 3607186"/>
              <a:gd name="connsiteY12" fmla="*/ 2846987 h 5218510"/>
              <a:gd name="connsiteX13" fmla="*/ 3607186 w 3607186"/>
              <a:gd name="connsiteY13" fmla="*/ 3270266 h 5218510"/>
              <a:gd name="connsiteX14" fmla="*/ 3607186 w 3607186"/>
              <a:gd name="connsiteY14" fmla="*/ 3850101 h 5218510"/>
              <a:gd name="connsiteX15" fmla="*/ 3607186 w 3607186"/>
              <a:gd name="connsiteY15" fmla="*/ 4429935 h 5218510"/>
              <a:gd name="connsiteX16" fmla="*/ 3607186 w 3607186"/>
              <a:gd name="connsiteY16" fmla="*/ 5218510 h 5218510"/>
              <a:gd name="connsiteX17" fmla="*/ 3055802 w 3607186"/>
              <a:gd name="connsiteY17" fmla="*/ 5218510 h 5218510"/>
              <a:gd name="connsiteX18" fmla="*/ 2540490 w 3607186"/>
              <a:gd name="connsiteY18" fmla="*/ 5218510 h 5218510"/>
              <a:gd name="connsiteX19" fmla="*/ 2133393 w 3607186"/>
              <a:gd name="connsiteY19" fmla="*/ 5218510 h 5218510"/>
              <a:gd name="connsiteX20" fmla="*/ 1690224 w 3607186"/>
              <a:gd name="connsiteY20" fmla="*/ 5218510 h 5218510"/>
              <a:gd name="connsiteX21" fmla="*/ 1102768 w 3607186"/>
              <a:gd name="connsiteY21" fmla="*/ 5218510 h 5218510"/>
              <a:gd name="connsiteX22" fmla="*/ 587456 w 3607186"/>
              <a:gd name="connsiteY22" fmla="*/ 5218510 h 5218510"/>
              <a:gd name="connsiteX23" fmla="*/ 0 w 3607186"/>
              <a:gd name="connsiteY23" fmla="*/ 5218510 h 5218510"/>
              <a:gd name="connsiteX24" fmla="*/ 0 w 3607186"/>
              <a:gd name="connsiteY24" fmla="*/ 4638676 h 5218510"/>
              <a:gd name="connsiteX25" fmla="*/ 0 w 3607186"/>
              <a:gd name="connsiteY25" fmla="*/ 4215396 h 5218510"/>
              <a:gd name="connsiteX26" fmla="*/ 0 w 3607186"/>
              <a:gd name="connsiteY26" fmla="*/ 3792117 h 5218510"/>
              <a:gd name="connsiteX27" fmla="*/ 0 w 3607186"/>
              <a:gd name="connsiteY27" fmla="*/ 3160098 h 5218510"/>
              <a:gd name="connsiteX28" fmla="*/ 0 w 3607186"/>
              <a:gd name="connsiteY28" fmla="*/ 2684633 h 5218510"/>
              <a:gd name="connsiteX29" fmla="*/ 0 w 3607186"/>
              <a:gd name="connsiteY29" fmla="*/ 2000429 h 5218510"/>
              <a:gd name="connsiteX30" fmla="*/ 0 w 3607186"/>
              <a:gd name="connsiteY30" fmla="*/ 1472779 h 5218510"/>
              <a:gd name="connsiteX31" fmla="*/ 0 w 3607186"/>
              <a:gd name="connsiteY31" fmla="*/ 1049500 h 5218510"/>
              <a:gd name="connsiteX32" fmla="*/ 0 w 3607186"/>
              <a:gd name="connsiteY32" fmla="*/ 0 h 521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607186" h="5218510" extrusionOk="0">
                <a:moveTo>
                  <a:pt x="0" y="0"/>
                </a:moveTo>
                <a:cubicBezTo>
                  <a:pt x="182399" y="-27114"/>
                  <a:pt x="276744" y="17925"/>
                  <a:pt x="479240" y="0"/>
                </a:cubicBezTo>
                <a:cubicBezTo>
                  <a:pt x="681736" y="-17925"/>
                  <a:pt x="760671" y="27540"/>
                  <a:pt x="886337" y="0"/>
                </a:cubicBezTo>
                <a:cubicBezTo>
                  <a:pt x="1012003" y="-27540"/>
                  <a:pt x="1270172" y="5201"/>
                  <a:pt x="1473793" y="0"/>
                </a:cubicBezTo>
                <a:cubicBezTo>
                  <a:pt x="1677414" y="-5201"/>
                  <a:pt x="1820014" y="50663"/>
                  <a:pt x="1953034" y="0"/>
                </a:cubicBezTo>
                <a:cubicBezTo>
                  <a:pt x="2086054" y="-50663"/>
                  <a:pt x="2206782" y="38963"/>
                  <a:pt x="2432274" y="0"/>
                </a:cubicBezTo>
                <a:cubicBezTo>
                  <a:pt x="2657766" y="-38963"/>
                  <a:pt x="2762779" y="50459"/>
                  <a:pt x="3019730" y="0"/>
                </a:cubicBezTo>
                <a:cubicBezTo>
                  <a:pt x="3276681" y="-50459"/>
                  <a:pt x="3419576" y="65416"/>
                  <a:pt x="3607186" y="0"/>
                </a:cubicBezTo>
                <a:cubicBezTo>
                  <a:pt x="3686548" y="247810"/>
                  <a:pt x="3541542" y="445260"/>
                  <a:pt x="3607186" y="684205"/>
                </a:cubicBezTo>
                <a:cubicBezTo>
                  <a:pt x="3672830" y="923150"/>
                  <a:pt x="3566075" y="1028322"/>
                  <a:pt x="3607186" y="1159669"/>
                </a:cubicBezTo>
                <a:cubicBezTo>
                  <a:pt x="3648297" y="1291016"/>
                  <a:pt x="3600818" y="1513252"/>
                  <a:pt x="3607186" y="1635133"/>
                </a:cubicBezTo>
                <a:cubicBezTo>
                  <a:pt x="3613554" y="1757014"/>
                  <a:pt x="3590876" y="1953922"/>
                  <a:pt x="3607186" y="2214968"/>
                </a:cubicBezTo>
                <a:cubicBezTo>
                  <a:pt x="3623496" y="2476014"/>
                  <a:pt x="3532808" y="2685460"/>
                  <a:pt x="3607186" y="2846987"/>
                </a:cubicBezTo>
                <a:cubicBezTo>
                  <a:pt x="3681564" y="3008514"/>
                  <a:pt x="3579354" y="3164227"/>
                  <a:pt x="3607186" y="3270266"/>
                </a:cubicBezTo>
                <a:cubicBezTo>
                  <a:pt x="3635018" y="3376305"/>
                  <a:pt x="3568283" y="3651642"/>
                  <a:pt x="3607186" y="3850101"/>
                </a:cubicBezTo>
                <a:cubicBezTo>
                  <a:pt x="3646089" y="4048561"/>
                  <a:pt x="3595905" y="4144789"/>
                  <a:pt x="3607186" y="4429935"/>
                </a:cubicBezTo>
                <a:cubicBezTo>
                  <a:pt x="3618467" y="4715081"/>
                  <a:pt x="3574990" y="4838579"/>
                  <a:pt x="3607186" y="5218510"/>
                </a:cubicBezTo>
                <a:cubicBezTo>
                  <a:pt x="3331951" y="5277198"/>
                  <a:pt x="3327858" y="5211997"/>
                  <a:pt x="3055802" y="5218510"/>
                </a:cubicBezTo>
                <a:cubicBezTo>
                  <a:pt x="2783746" y="5225023"/>
                  <a:pt x="2656763" y="5181106"/>
                  <a:pt x="2540490" y="5218510"/>
                </a:cubicBezTo>
                <a:cubicBezTo>
                  <a:pt x="2424217" y="5255914"/>
                  <a:pt x="2255761" y="5189816"/>
                  <a:pt x="2133393" y="5218510"/>
                </a:cubicBezTo>
                <a:cubicBezTo>
                  <a:pt x="2011025" y="5247204"/>
                  <a:pt x="1809323" y="5168669"/>
                  <a:pt x="1690224" y="5218510"/>
                </a:cubicBezTo>
                <a:cubicBezTo>
                  <a:pt x="1571125" y="5268351"/>
                  <a:pt x="1308981" y="5187679"/>
                  <a:pt x="1102768" y="5218510"/>
                </a:cubicBezTo>
                <a:cubicBezTo>
                  <a:pt x="896555" y="5249341"/>
                  <a:pt x="713816" y="5198441"/>
                  <a:pt x="587456" y="5218510"/>
                </a:cubicBezTo>
                <a:cubicBezTo>
                  <a:pt x="461096" y="5238579"/>
                  <a:pt x="283928" y="5195499"/>
                  <a:pt x="0" y="5218510"/>
                </a:cubicBezTo>
                <a:cubicBezTo>
                  <a:pt x="-16052" y="5066206"/>
                  <a:pt x="42529" y="4878643"/>
                  <a:pt x="0" y="4638676"/>
                </a:cubicBezTo>
                <a:cubicBezTo>
                  <a:pt x="-42529" y="4398709"/>
                  <a:pt x="34934" y="4341547"/>
                  <a:pt x="0" y="4215396"/>
                </a:cubicBezTo>
                <a:cubicBezTo>
                  <a:pt x="-34934" y="4089245"/>
                  <a:pt x="27047" y="3926401"/>
                  <a:pt x="0" y="3792117"/>
                </a:cubicBezTo>
                <a:cubicBezTo>
                  <a:pt x="-27047" y="3657833"/>
                  <a:pt x="11811" y="3466362"/>
                  <a:pt x="0" y="3160098"/>
                </a:cubicBezTo>
                <a:cubicBezTo>
                  <a:pt x="-11811" y="2853834"/>
                  <a:pt x="45930" y="2884097"/>
                  <a:pt x="0" y="2684633"/>
                </a:cubicBezTo>
                <a:cubicBezTo>
                  <a:pt x="-45930" y="2485169"/>
                  <a:pt x="52256" y="2334430"/>
                  <a:pt x="0" y="2000429"/>
                </a:cubicBezTo>
                <a:cubicBezTo>
                  <a:pt x="-52256" y="1666428"/>
                  <a:pt x="58487" y="1674206"/>
                  <a:pt x="0" y="1472779"/>
                </a:cubicBezTo>
                <a:cubicBezTo>
                  <a:pt x="-58487" y="1271352"/>
                  <a:pt x="18903" y="1223600"/>
                  <a:pt x="0" y="1049500"/>
                </a:cubicBezTo>
                <a:cubicBezTo>
                  <a:pt x="-18903" y="875400"/>
                  <a:pt x="75676" y="244020"/>
                  <a:pt x="0" y="0"/>
                </a:cubicBezTo>
                <a:close/>
              </a:path>
            </a:pathLst>
          </a:custGeom>
          <a:noFill/>
          <a:ln w="57150">
            <a:solidFill>
              <a:srgbClr val="ECCDC5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 sz="100"/>
          </a:p>
        </p:txBody>
      </p:sp>
      <p:sp>
        <p:nvSpPr>
          <p:cNvPr id="617" name="ZoneTexte 115">
            <a:extLst>
              <a:ext uri="{FF2B5EF4-FFF2-40B4-BE49-F238E27FC236}">
                <a16:creationId xmlns:a16="http://schemas.microsoft.com/office/drawing/2014/main" id="{D01079C0-E7EF-5C2B-DCC3-6299DEDC04F2}"/>
              </a:ext>
            </a:extLst>
          </p:cNvPr>
          <p:cNvSpPr txBox="1"/>
          <p:nvPr/>
        </p:nvSpPr>
        <p:spPr>
          <a:xfrm>
            <a:off x="5934239" y="2604605"/>
            <a:ext cx="1152806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fr-CA" sz="600" b="1" dirty="0">
                <a:solidFill>
                  <a:prstClr val="black"/>
                </a:solidFill>
                <a:latin typeface="Athelas" panose="02000503000000020003" pitchFamily="2" charset="77"/>
              </a:rPr>
              <a:t>Types d’organes donnés :</a:t>
            </a:r>
          </a:p>
          <a:p>
            <a:pPr marL="77470" indent="-77470" algn="just">
              <a:buFont typeface="Arial" panose="020B0604020202020204" pitchFamily="34" charset="0"/>
              <a:buChar char="•"/>
              <a:defRPr/>
            </a:pPr>
            <a:r>
              <a:rPr lang="fr-CA" sz="600" b="1" dirty="0">
                <a:solidFill>
                  <a:prstClr val="black"/>
                </a:solidFill>
                <a:latin typeface="Athelas" panose="02000503000000020003" pitchFamily="2" charset="77"/>
              </a:rPr>
              <a:t>95% donneurs  reins</a:t>
            </a:r>
          </a:p>
          <a:p>
            <a:pPr marL="77470" indent="-77470" algn="just">
              <a:buFont typeface="Arial" panose="020B0604020202020204" pitchFamily="34" charset="0"/>
              <a:buChar char="•"/>
              <a:defRPr/>
            </a:pPr>
            <a:r>
              <a:rPr lang="fr-CA" sz="600" dirty="0">
                <a:solidFill>
                  <a:prstClr val="black"/>
                </a:solidFill>
                <a:latin typeface="Athelas" panose="02000503000000020003" pitchFamily="2" charset="77"/>
              </a:rPr>
              <a:t>47% donneurs poumons</a:t>
            </a:r>
          </a:p>
          <a:p>
            <a:pPr marL="77470" indent="-77470" algn="just">
              <a:buFont typeface="Arial" panose="020B0604020202020204" pitchFamily="34" charset="0"/>
              <a:buChar char="•"/>
              <a:defRPr/>
            </a:pPr>
            <a:r>
              <a:rPr lang="fr-CA" sz="600" dirty="0">
                <a:solidFill>
                  <a:prstClr val="black"/>
                </a:solidFill>
                <a:latin typeface="Athelas" panose="02000503000000020003" pitchFamily="2" charset="77"/>
              </a:rPr>
              <a:t>26% donneurs foie </a:t>
            </a:r>
          </a:p>
          <a:p>
            <a:pPr marL="77470" indent="-77470" algn="just">
              <a:buFont typeface="Arial" panose="020B0604020202020204" pitchFamily="34" charset="0"/>
              <a:buChar char="•"/>
              <a:defRPr/>
            </a:pPr>
            <a:r>
              <a:rPr lang="fr-CA" sz="600" dirty="0">
                <a:solidFill>
                  <a:prstClr val="black"/>
                </a:solidFill>
                <a:latin typeface="Athelas"/>
              </a:rPr>
              <a:t>0% donneurs pancréas</a:t>
            </a:r>
          </a:p>
          <a:p>
            <a:pPr marL="77470" indent="-77470" algn="just">
              <a:buFont typeface="Arial" panose="020B0604020202020204" pitchFamily="34" charset="0"/>
              <a:buChar char="•"/>
              <a:defRPr/>
            </a:pPr>
            <a:endParaRPr lang="fr-CA" sz="600" dirty="0">
              <a:solidFill>
                <a:prstClr val="black"/>
              </a:solidFill>
              <a:latin typeface="Athelas"/>
            </a:endParaRPr>
          </a:p>
          <a:p>
            <a:pPr algn="just">
              <a:defRPr/>
            </a:pPr>
            <a:r>
              <a:rPr lang="fr-CA" sz="600" b="1" dirty="0">
                <a:solidFill>
                  <a:prstClr val="black"/>
                </a:solidFill>
                <a:latin typeface="Athelas"/>
              </a:rPr>
              <a:t>Nombre d’organes donnés :</a:t>
            </a:r>
            <a:endParaRPr lang="fr-CA" sz="600" dirty="0">
              <a:solidFill>
                <a:prstClr val="black"/>
              </a:solidFill>
              <a:latin typeface="Athelas"/>
            </a:endParaRPr>
          </a:p>
          <a:p>
            <a:pPr marL="77470" indent="-77470">
              <a:buFont typeface="Arial,Sans-Serif"/>
              <a:buChar char="•"/>
              <a:defRPr/>
            </a:pPr>
            <a:r>
              <a:rPr lang="fr-CA" sz="600" b="1" dirty="0">
                <a:solidFill>
                  <a:prstClr val="black"/>
                </a:solidFill>
                <a:latin typeface="Athelas"/>
              </a:rPr>
              <a:t>47% un seul type d’organes</a:t>
            </a:r>
            <a:endParaRPr lang="en-US" sz="600" dirty="0">
              <a:solidFill>
                <a:prstClr val="black"/>
              </a:solidFill>
              <a:latin typeface="Athelas"/>
            </a:endParaRPr>
          </a:p>
          <a:p>
            <a:pPr marL="77470" indent="-77470">
              <a:buFont typeface="Arial,Sans-Serif"/>
              <a:buChar char="•"/>
              <a:defRPr/>
            </a:pPr>
            <a:r>
              <a:rPr lang="fr-CA" sz="600" dirty="0">
                <a:solidFill>
                  <a:prstClr val="black"/>
                </a:solidFill>
                <a:latin typeface="Athelas"/>
              </a:rPr>
              <a:t>37% deux types d’organes </a:t>
            </a:r>
            <a:endParaRPr lang="en-US" sz="600" dirty="0">
              <a:solidFill>
                <a:prstClr val="black"/>
              </a:solidFill>
              <a:latin typeface="Athelas"/>
            </a:endParaRPr>
          </a:p>
          <a:p>
            <a:pPr marL="77470" indent="-77470">
              <a:buFont typeface="Arial,Sans-Serif"/>
              <a:buChar char="•"/>
              <a:defRPr/>
            </a:pPr>
            <a:r>
              <a:rPr lang="fr-CA" sz="600" dirty="0">
                <a:solidFill>
                  <a:prstClr val="black"/>
                </a:solidFill>
                <a:latin typeface="Athelas"/>
              </a:rPr>
              <a:t>16% trois types d’organes</a:t>
            </a:r>
          </a:p>
        </p:txBody>
      </p:sp>
      <p:pic>
        <p:nvPicPr>
          <p:cNvPr id="618" name="Image 617">
            <a:extLst>
              <a:ext uri="{FF2B5EF4-FFF2-40B4-BE49-F238E27FC236}">
                <a16:creationId xmlns:a16="http://schemas.microsoft.com/office/drawing/2014/main" id="{F6F08A8F-C9AC-D90C-1CFC-C3C631E9F454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917" t="2271" r="1999" b="1888"/>
          <a:stretch/>
        </p:blipFill>
        <p:spPr>
          <a:xfrm>
            <a:off x="7202505" y="2386412"/>
            <a:ext cx="2227986" cy="1174842"/>
          </a:xfrm>
          <a:prstGeom prst="rect">
            <a:avLst/>
          </a:prstGeom>
        </p:spPr>
      </p:pic>
      <p:sp>
        <p:nvSpPr>
          <p:cNvPr id="620" name="ZoneTexte 619">
            <a:extLst>
              <a:ext uri="{FF2B5EF4-FFF2-40B4-BE49-F238E27FC236}">
                <a16:creationId xmlns:a16="http://schemas.microsoft.com/office/drawing/2014/main" id="{D4D40646-600D-1C83-7388-BC4A219B3B9C}"/>
              </a:ext>
            </a:extLst>
          </p:cNvPr>
          <p:cNvSpPr txBox="1"/>
          <p:nvPr/>
        </p:nvSpPr>
        <p:spPr>
          <a:xfrm>
            <a:off x="6459404" y="5894143"/>
            <a:ext cx="2631397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779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Figure 3. </a:t>
            </a:r>
            <a:r>
              <a:rPr kumimoji="0" lang="fr-CA" sz="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Augmentation prédite de dons cardiaques</a:t>
            </a:r>
            <a:r>
              <a:rPr kumimoji="0" lang="fr-CA" sz="6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 attribuable aux dons cardiaques DDC (nombre, en bleu; pourcentage, ligne noire), comparé au nombre de transplantations cardiaques ayant eu lieu pour chaque année de l’étude (rouge) et au nombre de patients sur la liste d’attente</a:t>
            </a:r>
            <a:r>
              <a:rPr lang="fr-CA" sz="600" i="1" dirty="0">
                <a:solidFill>
                  <a:prstClr val="black"/>
                </a:solidFill>
                <a:latin typeface="Athelas"/>
              </a:rPr>
              <a:t> (ligne verte).</a:t>
            </a:r>
            <a:endParaRPr lang="fr-CA" sz="60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/>
            </a:endParaRPr>
          </a:p>
        </p:txBody>
      </p:sp>
      <p:pic>
        <p:nvPicPr>
          <p:cNvPr id="622" name="Picture 43">
            <a:extLst>
              <a:ext uri="{FF2B5EF4-FFF2-40B4-BE49-F238E27FC236}">
                <a16:creationId xmlns:a16="http://schemas.microsoft.com/office/drawing/2014/main" id="{B91733E5-3741-D743-DF70-002D69F9780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469677" y="4145078"/>
            <a:ext cx="2506649" cy="1735185"/>
          </a:xfrm>
          <a:prstGeom prst="rect">
            <a:avLst/>
          </a:prstGeom>
        </p:spPr>
      </p:pic>
      <p:sp>
        <p:nvSpPr>
          <p:cNvPr id="623" name="ZoneTexte 23">
            <a:extLst>
              <a:ext uri="{FF2B5EF4-FFF2-40B4-BE49-F238E27FC236}">
                <a16:creationId xmlns:a16="http://schemas.microsoft.com/office/drawing/2014/main" id="{913B8E44-6B63-1D58-3BBA-C7E3391778A6}"/>
              </a:ext>
            </a:extLst>
          </p:cNvPr>
          <p:cNvSpPr txBox="1"/>
          <p:nvPr/>
        </p:nvSpPr>
        <p:spPr>
          <a:xfrm>
            <a:off x="7229775" y="3602324"/>
            <a:ext cx="1745502" cy="18466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779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Figure 2. </a:t>
            </a:r>
            <a:r>
              <a:rPr lang="fr-CA" sz="600" b="1" i="1" dirty="0">
                <a:solidFill>
                  <a:prstClr val="black"/>
                </a:solidFill>
                <a:latin typeface="Athelas"/>
              </a:rPr>
              <a:t>Cause de décès.</a:t>
            </a:r>
            <a:endParaRPr lang="fr-CA" sz="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/>
            </a:endParaRPr>
          </a:p>
        </p:txBody>
      </p:sp>
      <p:sp>
        <p:nvSpPr>
          <p:cNvPr id="625" name="Rectangle : coins arrondis 624">
            <a:extLst>
              <a:ext uri="{FF2B5EF4-FFF2-40B4-BE49-F238E27FC236}">
                <a16:creationId xmlns:a16="http://schemas.microsoft.com/office/drawing/2014/main" id="{E55D65C6-2FC6-66D0-E241-0F92E6A8E88E}"/>
              </a:ext>
            </a:extLst>
          </p:cNvPr>
          <p:cNvSpPr/>
          <p:nvPr/>
        </p:nvSpPr>
        <p:spPr>
          <a:xfrm rot="5400000" flipV="1">
            <a:off x="3030136" y="3716480"/>
            <a:ext cx="5402779" cy="29192"/>
          </a:xfrm>
          <a:custGeom>
            <a:avLst/>
            <a:gdLst>
              <a:gd name="connsiteX0" fmla="*/ 0 w 5402779"/>
              <a:gd name="connsiteY0" fmla="*/ 4865 h 29192"/>
              <a:gd name="connsiteX1" fmla="*/ 4865 w 5402779"/>
              <a:gd name="connsiteY1" fmla="*/ 0 h 29192"/>
              <a:gd name="connsiteX2" fmla="*/ 678996 w 5402779"/>
              <a:gd name="connsiteY2" fmla="*/ 0 h 29192"/>
              <a:gd name="connsiteX3" fmla="*/ 1245266 w 5402779"/>
              <a:gd name="connsiteY3" fmla="*/ 0 h 29192"/>
              <a:gd name="connsiteX4" fmla="*/ 1973328 w 5402779"/>
              <a:gd name="connsiteY4" fmla="*/ 0 h 29192"/>
              <a:gd name="connsiteX5" fmla="*/ 2539598 w 5402779"/>
              <a:gd name="connsiteY5" fmla="*/ 0 h 29192"/>
              <a:gd name="connsiteX6" fmla="*/ 3267660 w 5402779"/>
              <a:gd name="connsiteY6" fmla="*/ 0 h 29192"/>
              <a:gd name="connsiteX7" fmla="*/ 3779999 w 5402779"/>
              <a:gd name="connsiteY7" fmla="*/ 0 h 29192"/>
              <a:gd name="connsiteX8" fmla="*/ 4508061 w 5402779"/>
              <a:gd name="connsiteY8" fmla="*/ 0 h 29192"/>
              <a:gd name="connsiteX9" fmla="*/ 5397914 w 5402779"/>
              <a:gd name="connsiteY9" fmla="*/ 0 h 29192"/>
              <a:gd name="connsiteX10" fmla="*/ 5402779 w 5402779"/>
              <a:gd name="connsiteY10" fmla="*/ 4865 h 29192"/>
              <a:gd name="connsiteX11" fmla="*/ 5402779 w 5402779"/>
              <a:gd name="connsiteY11" fmla="*/ 24327 h 29192"/>
              <a:gd name="connsiteX12" fmla="*/ 5397914 w 5402779"/>
              <a:gd name="connsiteY12" fmla="*/ 29192 h 29192"/>
              <a:gd name="connsiteX13" fmla="*/ 4831644 w 5402779"/>
              <a:gd name="connsiteY13" fmla="*/ 29192 h 29192"/>
              <a:gd name="connsiteX14" fmla="*/ 4211443 w 5402779"/>
              <a:gd name="connsiteY14" fmla="*/ 29192 h 29192"/>
              <a:gd name="connsiteX15" fmla="*/ 3537312 w 5402779"/>
              <a:gd name="connsiteY15" fmla="*/ 29192 h 29192"/>
              <a:gd name="connsiteX16" fmla="*/ 2971042 w 5402779"/>
              <a:gd name="connsiteY16" fmla="*/ 29192 h 29192"/>
              <a:gd name="connsiteX17" fmla="*/ 2189050 w 5402779"/>
              <a:gd name="connsiteY17" fmla="*/ 29192 h 29192"/>
              <a:gd name="connsiteX18" fmla="*/ 1514919 w 5402779"/>
              <a:gd name="connsiteY18" fmla="*/ 29192 h 29192"/>
              <a:gd name="connsiteX19" fmla="*/ 732927 w 5402779"/>
              <a:gd name="connsiteY19" fmla="*/ 29192 h 29192"/>
              <a:gd name="connsiteX20" fmla="*/ 4865 w 5402779"/>
              <a:gd name="connsiteY20" fmla="*/ 29192 h 29192"/>
              <a:gd name="connsiteX21" fmla="*/ 0 w 5402779"/>
              <a:gd name="connsiteY21" fmla="*/ 24327 h 29192"/>
              <a:gd name="connsiteX22" fmla="*/ 0 w 5402779"/>
              <a:gd name="connsiteY22" fmla="*/ 4865 h 2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402779" h="29192" fill="none" extrusionOk="0">
                <a:moveTo>
                  <a:pt x="0" y="4865"/>
                </a:moveTo>
                <a:cubicBezTo>
                  <a:pt x="-184" y="2168"/>
                  <a:pt x="2485" y="264"/>
                  <a:pt x="4865" y="0"/>
                </a:cubicBezTo>
                <a:cubicBezTo>
                  <a:pt x="240563" y="17103"/>
                  <a:pt x="433343" y="1554"/>
                  <a:pt x="678996" y="0"/>
                </a:cubicBezTo>
                <a:cubicBezTo>
                  <a:pt x="924649" y="-1554"/>
                  <a:pt x="1085969" y="-1707"/>
                  <a:pt x="1245266" y="0"/>
                </a:cubicBezTo>
                <a:cubicBezTo>
                  <a:pt x="1404563" y="1707"/>
                  <a:pt x="1729003" y="-31571"/>
                  <a:pt x="1973328" y="0"/>
                </a:cubicBezTo>
                <a:cubicBezTo>
                  <a:pt x="2217653" y="31571"/>
                  <a:pt x="2336571" y="-8730"/>
                  <a:pt x="2539598" y="0"/>
                </a:cubicBezTo>
                <a:cubicBezTo>
                  <a:pt x="2742625" y="8730"/>
                  <a:pt x="3029463" y="6610"/>
                  <a:pt x="3267660" y="0"/>
                </a:cubicBezTo>
                <a:cubicBezTo>
                  <a:pt x="3505857" y="-6610"/>
                  <a:pt x="3551627" y="15696"/>
                  <a:pt x="3779999" y="0"/>
                </a:cubicBezTo>
                <a:cubicBezTo>
                  <a:pt x="4008371" y="-15696"/>
                  <a:pt x="4302122" y="13909"/>
                  <a:pt x="4508061" y="0"/>
                </a:cubicBezTo>
                <a:cubicBezTo>
                  <a:pt x="4714000" y="-13909"/>
                  <a:pt x="5173720" y="-14035"/>
                  <a:pt x="5397914" y="0"/>
                </a:cubicBezTo>
                <a:cubicBezTo>
                  <a:pt x="5400511" y="50"/>
                  <a:pt x="5403009" y="2800"/>
                  <a:pt x="5402779" y="4865"/>
                </a:cubicBezTo>
                <a:cubicBezTo>
                  <a:pt x="5401874" y="10873"/>
                  <a:pt x="5402636" y="19788"/>
                  <a:pt x="5402779" y="24327"/>
                </a:cubicBezTo>
                <a:cubicBezTo>
                  <a:pt x="5403368" y="26858"/>
                  <a:pt x="5400547" y="29565"/>
                  <a:pt x="5397914" y="29192"/>
                </a:cubicBezTo>
                <a:cubicBezTo>
                  <a:pt x="5243850" y="30055"/>
                  <a:pt x="5062372" y="26051"/>
                  <a:pt x="4831644" y="29192"/>
                </a:cubicBezTo>
                <a:cubicBezTo>
                  <a:pt x="4600916" y="32334"/>
                  <a:pt x="4412554" y="14106"/>
                  <a:pt x="4211443" y="29192"/>
                </a:cubicBezTo>
                <a:cubicBezTo>
                  <a:pt x="4010332" y="44278"/>
                  <a:pt x="3720669" y="45400"/>
                  <a:pt x="3537312" y="29192"/>
                </a:cubicBezTo>
                <a:cubicBezTo>
                  <a:pt x="3353955" y="12984"/>
                  <a:pt x="3168253" y="17269"/>
                  <a:pt x="2971042" y="29192"/>
                </a:cubicBezTo>
                <a:cubicBezTo>
                  <a:pt x="2773831" y="41116"/>
                  <a:pt x="2443670" y="35887"/>
                  <a:pt x="2189050" y="29192"/>
                </a:cubicBezTo>
                <a:cubicBezTo>
                  <a:pt x="1934430" y="22497"/>
                  <a:pt x="1671031" y="33094"/>
                  <a:pt x="1514919" y="29192"/>
                </a:cubicBezTo>
                <a:cubicBezTo>
                  <a:pt x="1358807" y="25290"/>
                  <a:pt x="1043061" y="52293"/>
                  <a:pt x="732927" y="29192"/>
                </a:cubicBezTo>
                <a:cubicBezTo>
                  <a:pt x="422793" y="6091"/>
                  <a:pt x="213124" y="56240"/>
                  <a:pt x="4865" y="29192"/>
                </a:cubicBezTo>
                <a:cubicBezTo>
                  <a:pt x="2069" y="29590"/>
                  <a:pt x="234" y="26619"/>
                  <a:pt x="0" y="24327"/>
                </a:cubicBezTo>
                <a:cubicBezTo>
                  <a:pt x="454" y="20243"/>
                  <a:pt x="804" y="13636"/>
                  <a:pt x="0" y="4865"/>
                </a:cubicBezTo>
                <a:close/>
              </a:path>
              <a:path w="5402779" h="29192" stroke="0" extrusionOk="0">
                <a:moveTo>
                  <a:pt x="0" y="4865"/>
                </a:moveTo>
                <a:cubicBezTo>
                  <a:pt x="-332" y="1973"/>
                  <a:pt x="1764" y="155"/>
                  <a:pt x="4865" y="0"/>
                </a:cubicBezTo>
                <a:cubicBezTo>
                  <a:pt x="197355" y="-25211"/>
                  <a:pt x="488052" y="-24097"/>
                  <a:pt x="786857" y="0"/>
                </a:cubicBezTo>
                <a:cubicBezTo>
                  <a:pt x="1085662" y="24097"/>
                  <a:pt x="1182899" y="-25012"/>
                  <a:pt x="1407058" y="0"/>
                </a:cubicBezTo>
                <a:cubicBezTo>
                  <a:pt x="1631217" y="25012"/>
                  <a:pt x="1847322" y="-8720"/>
                  <a:pt x="1973328" y="0"/>
                </a:cubicBezTo>
                <a:cubicBezTo>
                  <a:pt x="2099334" y="8720"/>
                  <a:pt x="2469345" y="-22920"/>
                  <a:pt x="2701390" y="0"/>
                </a:cubicBezTo>
                <a:cubicBezTo>
                  <a:pt x="2933435" y="22920"/>
                  <a:pt x="3082907" y="16153"/>
                  <a:pt x="3321590" y="0"/>
                </a:cubicBezTo>
                <a:cubicBezTo>
                  <a:pt x="3560273" y="-16153"/>
                  <a:pt x="3820511" y="-34802"/>
                  <a:pt x="4103582" y="0"/>
                </a:cubicBezTo>
                <a:cubicBezTo>
                  <a:pt x="4386653" y="34802"/>
                  <a:pt x="4460790" y="-11666"/>
                  <a:pt x="4669852" y="0"/>
                </a:cubicBezTo>
                <a:cubicBezTo>
                  <a:pt x="4878914" y="11666"/>
                  <a:pt x="5128624" y="-32216"/>
                  <a:pt x="5397914" y="0"/>
                </a:cubicBezTo>
                <a:cubicBezTo>
                  <a:pt x="5400919" y="76"/>
                  <a:pt x="5402291" y="2099"/>
                  <a:pt x="5402779" y="4865"/>
                </a:cubicBezTo>
                <a:cubicBezTo>
                  <a:pt x="5403750" y="14408"/>
                  <a:pt x="5402615" y="16481"/>
                  <a:pt x="5402779" y="24327"/>
                </a:cubicBezTo>
                <a:cubicBezTo>
                  <a:pt x="5403167" y="26631"/>
                  <a:pt x="5400938" y="28975"/>
                  <a:pt x="5397914" y="29192"/>
                </a:cubicBezTo>
                <a:cubicBezTo>
                  <a:pt x="5110891" y="24693"/>
                  <a:pt x="5046594" y="31438"/>
                  <a:pt x="4723783" y="29192"/>
                </a:cubicBezTo>
                <a:cubicBezTo>
                  <a:pt x="4400972" y="26946"/>
                  <a:pt x="4436451" y="20555"/>
                  <a:pt x="4157513" y="29192"/>
                </a:cubicBezTo>
                <a:cubicBezTo>
                  <a:pt x="3878575" y="37830"/>
                  <a:pt x="3660343" y="2187"/>
                  <a:pt x="3483382" y="29192"/>
                </a:cubicBezTo>
                <a:cubicBezTo>
                  <a:pt x="3306421" y="56197"/>
                  <a:pt x="3010378" y="52619"/>
                  <a:pt x="2701390" y="29192"/>
                </a:cubicBezTo>
                <a:cubicBezTo>
                  <a:pt x="2392402" y="5765"/>
                  <a:pt x="2351982" y="36689"/>
                  <a:pt x="2027258" y="29192"/>
                </a:cubicBezTo>
                <a:cubicBezTo>
                  <a:pt x="1702534" y="21695"/>
                  <a:pt x="1729710" y="16458"/>
                  <a:pt x="1514919" y="29192"/>
                </a:cubicBezTo>
                <a:cubicBezTo>
                  <a:pt x="1300128" y="41926"/>
                  <a:pt x="1184735" y="28532"/>
                  <a:pt x="948649" y="29192"/>
                </a:cubicBezTo>
                <a:cubicBezTo>
                  <a:pt x="712563" y="29853"/>
                  <a:pt x="439008" y="46952"/>
                  <a:pt x="4865" y="29192"/>
                </a:cubicBezTo>
                <a:cubicBezTo>
                  <a:pt x="2518" y="29120"/>
                  <a:pt x="32" y="27317"/>
                  <a:pt x="0" y="24327"/>
                </a:cubicBezTo>
                <a:cubicBezTo>
                  <a:pt x="-598" y="17850"/>
                  <a:pt x="-958" y="10047"/>
                  <a:pt x="0" y="4865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alpha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 sz="100"/>
          </a:p>
        </p:txBody>
      </p:sp>
      <p:sp>
        <p:nvSpPr>
          <p:cNvPr id="716" name="ZoneTexte 715">
            <a:extLst>
              <a:ext uri="{FF2B5EF4-FFF2-40B4-BE49-F238E27FC236}">
                <a16:creationId xmlns:a16="http://schemas.microsoft.com/office/drawing/2014/main" id="{61025134-C200-D565-E7E1-1FD6BCCB9B00}"/>
              </a:ext>
            </a:extLst>
          </p:cNvPr>
          <p:cNvSpPr txBox="1"/>
          <p:nvPr/>
        </p:nvSpPr>
        <p:spPr>
          <a:xfrm>
            <a:off x="9708944" y="1450560"/>
            <a:ext cx="2326215" cy="110799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470" indent="-77470" algn="just">
              <a:buFont typeface="Arial" panose="020B0604020202020204" pitchFamily="34" charset="0"/>
              <a:buChar char="•"/>
              <a:defRPr/>
            </a:pPr>
            <a:r>
              <a:rPr lang="fr-FR" sz="600" b="1" dirty="0">
                <a:solidFill>
                  <a:prstClr val="black"/>
                </a:solidFill>
                <a:latin typeface="Athelas"/>
              </a:rPr>
              <a:t>Critères d’exclusion volontairement stricts : </a:t>
            </a:r>
            <a:r>
              <a:rPr lang="fr-FR" sz="600" dirty="0">
                <a:solidFill>
                  <a:prstClr val="black"/>
                </a:solidFill>
                <a:latin typeface="Athelas"/>
              </a:rPr>
              <a:t>identifier des cœurs réellement normaux.</a:t>
            </a:r>
          </a:p>
          <a:p>
            <a:pPr marL="77470" indent="-77470" algn="just">
              <a:buFont typeface="Arial" panose="020B0604020202020204" pitchFamily="34" charset="0"/>
              <a:buChar char="•"/>
              <a:defRPr/>
            </a:pPr>
            <a:r>
              <a:rPr lang="fr-FR" sz="600" b="1" dirty="0">
                <a:solidFill>
                  <a:prstClr val="black"/>
                </a:solidFill>
                <a:latin typeface="Athelas"/>
              </a:rPr>
              <a:t>Potentiel réel pour le don cardiaque DDC probablement sous-estimé</a:t>
            </a:r>
            <a:r>
              <a:rPr lang="fr-FR" sz="600" dirty="0">
                <a:solidFill>
                  <a:prstClr val="black"/>
                </a:solidFill>
                <a:latin typeface="Athelas"/>
              </a:rPr>
              <a:t>. </a:t>
            </a:r>
            <a:endParaRPr lang="fr-FR" sz="600" dirty="0">
              <a:solidFill>
                <a:prstClr val="black"/>
              </a:solidFill>
              <a:latin typeface="Athelas" panose="02000503000000020003" pitchFamily="2" charset="77"/>
            </a:endParaRPr>
          </a:p>
          <a:p>
            <a:pPr marL="77470" indent="-77470" algn="just">
              <a:buFont typeface="Arial" panose="020B0604020202020204" pitchFamily="34" charset="0"/>
              <a:buChar char="•"/>
              <a:defRPr/>
            </a:pPr>
            <a:r>
              <a:rPr lang="fr-FR" sz="600" b="1" dirty="0">
                <a:solidFill>
                  <a:prstClr val="black"/>
                </a:solidFill>
                <a:latin typeface="Athelas"/>
              </a:rPr>
              <a:t>En pratique : considérer donneurs marginaux (</a:t>
            </a:r>
            <a:r>
              <a:rPr lang="fr-FR" sz="600" dirty="0">
                <a:solidFill>
                  <a:prstClr val="black"/>
                </a:solidFill>
                <a:latin typeface="Athelas"/>
              </a:rPr>
              <a:t>ex. enzymes cardiaques élevés, tabagisme actif) et confirmer éligibilité par investigations cardiaques. </a:t>
            </a:r>
            <a:endParaRPr lang="fr-FR" sz="600" dirty="0">
              <a:solidFill>
                <a:prstClr val="black"/>
              </a:solidFill>
              <a:latin typeface="Athelas" panose="02000503000000020003" pitchFamily="2" charset="77"/>
            </a:endParaRPr>
          </a:p>
          <a:p>
            <a:pPr algn="just">
              <a:defRPr/>
            </a:pPr>
            <a:endParaRPr lang="fr-FR" sz="600" dirty="0">
              <a:solidFill>
                <a:prstClr val="black"/>
              </a:solidFill>
              <a:latin typeface="Athelas" panose="02000503000000020003" pitchFamily="2" charset="77"/>
            </a:endParaRPr>
          </a:p>
          <a:p>
            <a:pPr algn="just">
              <a:defRPr/>
            </a:pPr>
            <a:r>
              <a:rPr kumimoji="0" lang="fr-FR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Limitations</a:t>
            </a:r>
            <a:r>
              <a:rPr kumimoji="0" lang="fr-FR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 : nombre limité d’investigations cardiaques disponibles (</a:t>
            </a:r>
            <a:r>
              <a:rPr kumimoji="0" lang="fr-FR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Figure 4</a:t>
            </a:r>
            <a:r>
              <a:rPr kumimoji="0" lang="fr-FR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), temps d’ischémie chaude fonctionnelle ayant dû être prédit, absence de simulation de compatibilité donneur/receveur</a:t>
            </a:r>
            <a:r>
              <a:rPr lang="fr-FR" sz="600" dirty="0">
                <a:solidFill>
                  <a:prstClr val="black"/>
                </a:solidFill>
                <a:latin typeface="Athelas"/>
              </a:rPr>
              <a:t> </a:t>
            </a:r>
            <a:endParaRPr lang="fr-FR" sz="600" dirty="0">
              <a:solidFill>
                <a:prstClr val="black"/>
              </a:solidFill>
              <a:latin typeface="Athelas" panose="02000503000000020003" pitchFamily="2" charset="77"/>
            </a:endParaRPr>
          </a:p>
        </p:txBody>
      </p:sp>
      <p:sp>
        <p:nvSpPr>
          <p:cNvPr id="718" name="ZoneTexte 717">
            <a:extLst>
              <a:ext uri="{FF2B5EF4-FFF2-40B4-BE49-F238E27FC236}">
                <a16:creationId xmlns:a16="http://schemas.microsoft.com/office/drawing/2014/main" id="{EA235725-BF16-484E-21F7-B5F69E40BEF8}"/>
              </a:ext>
            </a:extLst>
          </p:cNvPr>
          <p:cNvSpPr txBox="1"/>
          <p:nvPr/>
        </p:nvSpPr>
        <p:spPr>
          <a:xfrm>
            <a:off x="9860847" y="3821192"/>
            <a:ext cx="2070497" cy="55399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7953">
              <a:defRPr/>
            </a:pPr>
            <a:r>
              <a:rPr kumimoji="0" lang="fr-CA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Figure 4. </a:t>
            </a:r>
            <a:r>
              <a:rPr kumimoji="0" lang="fr-CA" sz="6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Pourcentage des </a:t>
            </a:r>
            <a:r>
              <a:rPr kumimoji="0" lang="fr-CA" sz="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dossiers contenant chacun des examens listés</a:t>
            </a:r>
            <a:r>
              <a:rPr kumimoji="0" lang="fr-CA" sz="6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 (en vert) vs pourcentage de dossiers avec examen non-disponible (rouge).</a:t>
            </a:r>
            <a:r>
              <a:rPr lang="fr-CA" sz="600" i="1" dirty="0">
                <a:solidFill>
                  <a:prstClr val="black"/>
                </a:solidFill>
                <a:latin typeface="Athelas"/>
              </a:rPr>
              <a:t> </a:t>
            </a:r>
            <a:r>
              <a:rPr kumimoji="0" lang="fr-CA" sz="6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 CKMB, créatine kinase MB; </a:t>
            </a:r>
            <a:r>
              <a:rPr lang="fr-CA" sz="600" i="1" dirty="0">
                <a:solidFill>
                  <a:prstClr val="black"/>
                </a:solidFill>
                <a:latin typeface="Athelas"/>
              </a:rPr>
              <a:t>ECG, électrocardiogramme; ETT, échographie transthoracique. </a:t>
            </a:r>
            <a:endParaRPr lang="fr-CA" sz="60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 panose="02000503000000020003" pitchFamily="2" charset="77"/>
            </a:endParaRPr>
          </a:p>
        </p:txBody>
      </p:sp>
      <p:pic>
        <p:nvPicPr>
          <p:cNvPr id="720" name="Image 719">
            <a:extLst>
              <a:ext uri="{FF2B5EF4-FFF2-40B4-BE49-F238E27FC236}">
                <a16:creationId xmlns:a16="http://schemas.microsoft.com/office/drawing/2014/main" id="{AFB3BFF8-10D4-759A-0C0A-3420DE1A3C06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1332" t="2663" r="2927" b="4828"/>
          <a:stretch/>
        </p:blipFill>
        <p:spPr>
          <a:xfrm>
            <a:off x="9860597" y="2561512"/>
            <a:ext cx="1981073" cy="1168376"/>
          </a:xfrm>
          <a:prstGeom prst="rect">
            <a:avLst/>
          </a:prstGeom>
        </p:spPr>
      </p:pic>
      <p:sp>
        <p:nvSpPr>
          <p:cNvPr id="722" name="Rectangle : coins arrondis 721">
            <a:extLst>
              <a:ext uri="{FF2B5EF4-FFF2-40B4-BE49-F238E27FC236}">
                <a16:creationId xmlns:a16="http://schemas.microsoft.com/office/drawing/2014/main" id="{96CB0026-D7CF-8F93-478B-0D1238AF56CE}"/>
              </a:ext>
            </a:extLst>
          </p:cNvPr>
          <p:cNvSpPr/>
          <p:nvPr/>
        </p:nvSpPr>
        <p:spPr>
          <a:xfrm rot="10800000" flipV="1">
            <a:off x="9800091" y="1224168"/>
            <a:ext cx="2131081" cy="7793"/>
          </a:xfrm>
          <a:custGeom>
            <a:avLst/>
            <a:gdLst>
              <a:gd name="connsiteX0" fmla="*/ 0 w 10000"/>
              <a:gd name="connsiteY0" fmla="*/ 1667 h 10000"/>
              <a:gd name="connsiteX1" fmla="*/ 6 w 10000"/>
              <a:gd name="connsiteY1" fmla="*/ 0 h 10000"/>
              <a:gd name="connsiteX2" fmla="*/ 9994 w 10000"/>
              <a:gd name="connsiteY2" fmla="*/ 0 h 10000"/>
              <a:gd name="connsiteX3" fmla="*/ 10000 w 10000"/>
              <a:gd name="connsiteY3" fmla="*/ 1667 h 10000"/>
              <a:gd name="connsiteX4" fmla="*/ 10000 w 10000"/>
              <a:gd name="connsiteY4" fmla="*/ 8333 h 10000"/>
              <a:gd name="connsiteX5" fmla="*/ 9994 w 10000"/>
              <a:gd name="connsiteY5" fmla="*/ 10000 h 10000"/>
              <a:gd name="connsiteX6" fmla="*/ 6 w 10000"/>
              <a:gd name="connsiteY6" fmla="*/ 10000 h 10000"/>
              <a:gd name="connsiteX7" fmla="*/ 0 w 10000"/>
              <a:gd name="connsiteY7" fmla="*/ 8333 h 10000"/>
              <a:gd name="connsiteX8" fmla="*/ 0 w 10000"/>
              <a:gd name="connsiteY8" fmla="*/ 166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 fill="none" extrusionOk="0">
                <a:moveTo>
                  <a:pt x="0" y="1667"/>
                </a:moveTo>
                <a:cubicBezTo>
                  <a:pt x="1" y="747"/>
                  <a:pt x="3" y="1"/>
                  <a:pt x="6" y="0"/>
                </a:cubicBezTo>
                <a:cubicBezTo>
                  <a:pt x="4668" y="-344"/>
                  <a:pt x="7972" y="158"/>
                  <a:pt x="9994" y="0"/>
                </a:cubicBezTo>
                <a:cubicBezTo>
                  <a:pt x="10096" y="-123"/>
                  <a:pt x="9850" y="688"/>
                  <a:pt x="10000" y="1667"/>
                </a:cubicBezTo>
                <a:cubicBezTo>
                  <a:pt x="10315" y="4706"/>
                  <a:pt x="9986" y="5753"/>
                  <a:pt x="10000" y="8333"/>
                </a:cubicBezTo>
                <a:cubicBezTo>
                  <a:pt x="9999" y="9253"/>
                  <a:pt x="9997" y="9999"/>
                  <a:pt x="9994" y="10000"/>
                </a:cubicBezTo>
                <a:cubicBezTo>
                  <a:pt x="5454" y="10275"/>
                  <a:pt x="4907" y="10466"/>
                  <a:pt x="6" y="10000"/>
                </a:cubicBezTo>
                <a:cubicBezTo>
                  <a:pt x="-66" y="10003"/>
                  <a:pt x="62" y="9142"/>
                  <a:pt x="0" y="8333"/>
                </a:cubicBezTo>
                <a:cubicBezTo>
                  <a:pt x="-148" y="6511"/>
                  <a:pt x="62" y="4322"/>
                  <a:pt x="0" y="1667"/>
                </a:cubicBezTo>
                <a:close/>
              </a:path>
              <a:path w="10000" h="10000" stroke="0" extrusionOk="0">
                <a:moveTo>
                  <a:pt x="0" y="1667"/>
                </a:moveTo>
                <a:cubicBezTo>
                  <a:pt x="-1" y="745"/>
                  <a:pt x="2" y="0"/>
                  <a:pt x="6" y="0"/>
                </a:cubicBezTo>
                <a:cubicBezTo>
                  <a:pt x="4786" y="-306"/>
                  <a:pt x="6822" y="260"/>
                  <a:pt x="9994" y="0"/>
                </a:cubicBezTo>
                <a:cubicBezTo>
                  <a:pt x="9897" y="-76"/>
                  <a:pt x="9923" y="904"/>
                  <a:pt x="10000" y="1667"/>
                </a:cubicBezTo>
                <a:cubicBezTo>
                  <a:pt x="9999" y="3941"/>
                  <a:pt x="10193" y="6331"/>
                  <a:pt x="10000" y="8333"/>
                </a:cubicBezTo>
                <a:cubicBezTo>
                  <a:pt x="10000" y="9253"/>
                  <a:pt x="9995" y="10000"/>
                  <a:pt x="9994" y="10000"/>
                </a:cubicBezTo>
                <a:cubicBezTo>
                  <a:pt x="6119" y="9594"/>
                  <a:pt x="2435" y="9829"/>
                  <a:pt x="6" y="10000"/>
                </a:cubicBezTo>
                <a:cubicBezTo>
                  <a:pt x="-8" y="10019"/>
                  <a:pt x="-62" y="9183"/>
                  <a:pt x="0" y="8333"/>
                </a:cubicBezTo>
                <a:cubicBezTo>
                  <a:pt x="332" y="5842"/>
                  <a:pt x="113" y="3486"/>
                  <a:pt x="0" y="166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alpha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 sz="100"/>
          </a:p>
        </p:txBody>
      </p:sp>
      <p:sp>
        <p:nvSpPr>
          <p:cNvPr id="724" name="ZoneTexte 723">
            <a:extLst>
              <a:ext uri="{FF2B5EF4-FFF2-40B4-BE49-F238E27FC236}">
                <a16:creationId xmlns:a16="http://schemas.microsoft.com/office/drawing/2014/main" id="{6409FCD5-C2A5-8C7F-4C2C-F074FA6FF971}"/>
              </a:ext>
            </a:extLst>
          </p:cNvPr>
          <p:cNvSpPr txBox="1"/>
          <p:nvPr/>
        </p:nvSpPr>
        <p:spPr>
          <a:xfrm>
            <a:off x="10086243" y="1122351"/>
            <a:ext cx="790209" cy="230832"/>
          </a:xfrm>
          <a:custGeom>
            <a:avLst/>
            <a:gdLst>
              <a:gd name="connsiteX0" fmla="*/ 0 w 790209"/>
              <a:gd name="connsiteY0" fmla="*/ 0 h 230832"/>
              <a:gd name="connsiteX1" fmla="*/ 410909 w 790209"/>
              <a:gd name="connsiteY1" fmla="*/ 0 h 230832"/>
              <a:gd name="connsiteX2" fmla="*/ 790209 w 790209"/>
              <a:gd name="connsiteY2" fmla="*/ 0 h 230832"/>
              <a:gd name="connsiteX3" fmla="*/ 790209 w 790209"/>
              <a:gd name="connsiteY3" fmla="*/ 230832 h 230832"/>
              <a:gd name="connsiteX4" fmla="*/ 403007 w 790209"/>
              <a:gd name="connsiteY4" fmla="*/ 230832 h 230832"/>
              <a:gd name="connsiteX5" fmla="*/ 0 w 790209"/>
              <a:gd name="connsiteY5" fmla="*/ 230832 h 230832"/>
              <a:gd name="connsiteX6" fmla="*/ 0 w 790209"/>
              <a:gd name="connsiteY6" fmla="*/ 0 h 23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0209" h="230832" fill="none" extrusionOk="0">
                <a:moveTo>
                  <a:pt x="0" y="0"/>
                </a:moveTo>
                <a:cubicBezTo>
                  <a:pt x="174074" y="395"/>
                  <a:pt x="220265" y="-20418"/>
                  <a:pt x="410909" y="0"/>
                </a:cubicBezTo>
                <a:cubicBezTo>
                  <a:pt x="601553" y="20418"/>
                  <a:pt x="691309" y="-5252"/>
                  <a:pt x="790209" y="0"/>
                </a:cubicBezTo>
                <a:cubicBezTo>
                  <a:pt x="787535" y="85866"/>
                  <a:pt x="788107" y="165737"/>
                  <a:pt x="790209" y="230832"/>
                </a:cubicBezTo>
                <a:cubicBezTo>
                  <a:pt x="597877" y="239741"/>
                  <a:pt x="486397" y="237235"/>
                  <a:pt x="403007" y="230832"/>
                </a:cubicBezTo>
                <a:cubicBezTo>
                  <a:pt x="319617" y="224429"/>
                  <a:pt x="165320" y="220866"/>
                  <a:pt x="0" y="230832"/>
                </a:cubicBezTo>
                <a:cubicBezTo>
                  <a:pt x="940" y="145512"/>
                  <a:pt x="5504" y="75559"/>
                  <a:pt x="0" y="0"/>
                </a:cubicBezTo>
                <a:close/>
              </a:path>
              <a:path w="790209" h="230832" stroke="0" extrusionOk="0">
                <a:moveTo>
                  <a:pt x="0" y="0"/>
                </a:moveTo>
                <a:cubicBezTo>
                  <a:pt x="134340" y="9228"/>
                  <a:pt x="292363" y="372"/>
                  <a:pt x="387202" y="0"/>
                </a:cubicBezTo>
                <a:cubicBezTo>
                  <a:pt x="482041" y="-372"/>
                  <a:pt x="663579" y="1722"/>
                  <a:pt x="790209" y="0"/>
                </a:cubicBezTo>
                <a:cubicBezTo>
                  <a:pt x="779886" y="46304"/>
                  <a:pt x="801457" y="157275"/>
                  <a:pt x="790209" y="230832"/>
                </a:cubicBezTo>
                <a:cubicBezTo>
                  <a:pt x="624488" y="216907"/>
                  <a:pt x="518592" y="241272"/>
                  <a:pt x="395105" y="230832"/>
                </a:cubicBezTo>
                <a:cubicBezTo>
                  <a:pt x="271618" y="220392"/>
                  <a:pt x="158047" y="233783"/>
                  <a:pt x="0" y="230832"/>
                </a:cubicBezTo>
                <a:cubicBezTo>
                  <a:pt x="-7467" y="179395"/>
                  <a:pt x="10405" y="9765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9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Discussion</a:t>
            </a:r>
            <a:endParaRPr lang="fr-CA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/>
            </a:endParaRPr>
          </a:p>
        </p:txBody>
      </p:sp>
      <p:sp>
        <p:nvSpPr>
          <p:cNvPr id="726" name="Rectangle : coins arrondis 725">
            <a:extLst>
              <a:ext uri="{FF2B5EF4-FFF2-40B4-BE49-F238E27FC236}">
                <a16:creationId xmlns:a16="http://schemas.microsoft.com/office/drawing/2014/main" id="{C9714A91-45A2-18B4-7E56-7C3EED7868B4}"/>
              </a:ext>
            </a:extLst>
          </p:cNvPr>
          <p:cNvSpPr/>
          <p:nvPr/>
        </p:nvSpPr>
        <p:spPr>
          <a:xfrm rot="10800000" flipV="1">
            <a:off x="9800091" y="4583003"/>
            <a:ext cx="2131081" cy="7793"/>
          </a:xfrm>
          <a:custGeom>
            <a:avLst/>
            <a:gdLst>
              <a:gd name="connsiteX0" fmla="*/ 0 w 10000"/>
              <a:gd name="connsiteY0" fmla="*/ 1667 h 10000"/>
              <a:gd name="connsiteX1" fmla="*/ 6 w 10000"/>
              <a:gd name="connsiteY1" fmla="*/ 0 h 10000"/>
              <a:gd name="connsiteX2" fmla="*/ 9994 w 10000"/>
              <a:gd name="connsiteY2" fmla="*/ 0 h 10000"/>
              <a:gd name="connsiteX3" fmla="*/ 10000 w 10000"/>
              <a:gd name="connsiteY3" fmla="*/ 1667 h 10000"/>
              <a:gd name="connsiteX4" fmla="*/ 10000 w 10000"/>
              <a:gd name="connsiteY4" fmla="*/ 8333 h 10000"/>
              <a:gd name="connsiteX5" fmla="*/ 9994 w 10000"/>
              <a:gd name="connsiteY5" fmla="*/ 10000 h 10000"/>
              <a:gd name="connsiteX6" fmla="*/ 6 w 10000"/>
              <a:gd name="connsiteY6" fmla="*/ 10000 h 10000"/>
              <a:gd name="connsiteX7" fmla="*/ 0 w 10000"/>
              <a:gd name="connsiteY7" fmla="*/ 8333 h 10000"/>
              <a:gd name="connsiteX8" fmla="*/ 0 w 10000"/>
              <a:gd name="connsiteY8" fmla="*/ 166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 fill="none" extrusionOk="0">
                <a:moveTo>
                  <a:pt x="0" y="1667"/>
                </a:moveTo>
                <a:cubicBezTo>
                  <a:pt x="1" y="747"/>
                  <a:pt x="3" y="1"/>
                  <a:pt x="6" y="0"/>
                </a:cubicBezTo>
                <a:cubicBezTo>
                  <a:pt x="4668" y="-344"/>
                  <a:pt x="7972" y="158"/>
                  <a:pt x="9994" y="0"/>
                </a:cubicBezTo>
                <a:cubicBezTo>
                  <a:pt x="10096" y="-123"/>
                  <a:pt x="9850" y="688"/>
                  <a:pt x="10000" y="1667"/>
                </a:cubicBezTo>
                <a:cubicBezTo>
                  <a:pt x="10315" y="4706"/>
                  <a:pt x="9986" y="5753"/>
                  <a:pt x="10000" y="8333"/>
                </a:cubicBezTo>
                <a:cubicBezTo>
                  <a:pt x="9999" y="9253"/>
                  <a:pt x="9997" y="9999"/>
                  <a:pt x="9994" y="10000"/>
                </a:cubicBezTo>
                <a:cubicBezTo>
                  <a:pt x="5454" y="10275"/>
                  <a:pt x="4907" y="10466"/>
                  <a:pt x="6" y="10000"/>
                </a:cubicBezTo>
                <a:cubicBezTo>
                  <a:pt x="-66" y="10003"/>
                  <a:pt x="62" y="9142"/>
                  <a:pt x="0" y="8333"/>
                </a:cubicBezTo>
                <a:cubicBezTo>
                  <a:pt x="-148" y="6511"/>
                  <a:pt x="62" y="4322"/>
                  <a:pt x="0" y="1667"/>
                </a:cubicBezTo>
                <a:close/>
              </a:path>
              <a:path w="10000" h="10000" stroke="0" extrusionOk="0">
                <a:moveTo>
                  <a:pt x="0" y="1667"/>
                </a:moveTo>
                <a:cubicBezTo>
                  <a:pt x="-1" y="745"/>
                  <a:pt x="2" y="0"/>
                  <a:pt x="6" y="0"/>
                </a:cubicBezTo>
                <a:cubicBezTo>
                  <a:pt x="4786" y="-306"/>
                  <a:pt x="6822" y="260"/>
                  <a:pt x="9994" y="0"/>
                </a:cubicBezTo>
                <a:cubicBezTo>
                  <a:pt x="9897" y="-76"/>
                  <a:pt x="9923" y="904"/>
                  <a:pt x="10000" y="1667"/>
                </a:cubicBezTo>
                <a:cubicBezTo>
                  <a:pt x="9999" y="3941"/>
                  <a:pt x="10193" y="6331"/>
                  <a:pt x="10000" y="8333"/>
                </a:cubicBezTo>
                <a:cubicBezTo>
                  <a:pt x="10000" y="9253"/>
                  <a:pt x="9995" y="10000"/>
                  <a:pt x="9994" y="10000"/>
                </a:cubicBezTo>
                <a:cubicBezTo>
                  <a:pt x="6119" y="9594"/>
                  <a:pt x="2435" y="9829"/>
                  <a:pt x="6" y="10000"/>
                </a:cubicBezTo>
                <a:cubicBezTo>
                  <a:pt x="-8" y="10019"/>
                  <a:pt x="-62" y="9183"/>
                  <a:pt x="0" y="8333"/>
                </a:cubicBezTo>
                <a:cubicBezTo>
                  <a:pt x="332" y="5842"/>
                  <a:pt x="113" y="3486"/>
                  <a:pt x="0" y="166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alpha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 sz="100"/>
          </a:p>
        </p:txBody>
      </p:sp>
      <p:sp>
        <p:nvSpPr>
          <p:cNvPr id="728" name="ZoneTexte 727">
            <a:extLst>
              <a:ext uri="{FF2B5EF4-FFF2-40B4-BE49-F238E27FC236}">
                <a16:creationId xmlns:a16="http://schemas.microsoft.com/office/drawing/2014/main" id="{8F51AFD2-E4BD-EB14-EDCA-7BFE3574D09C}"/>
              </a:ext>
            </a:extLst>
          </p:cNvPr>
          <p:cNvSpPr txBox="1"/>
          <p:nvPr/>
        </p:nvSpPr>
        <p:spPr>
          <a:xfrm>
            <a:off x="10065076" y="4511401"/>
            <a:ext cx="848857" cy="230832"/>
          </a:xfrm>
          <a:custGeom>
            <a:avLst/>
            <a:gdLst>
              <a:gd name="connsiteX0" fmla="*/ 0 w 848857"/>
              <a:gd name="connsiteY0" fmla="*/ 0 h 230832"/>
              <a:gd name="connsiteX1" fmla="*/ 441406 w 848857"/>
              <a:gd name="connsiteY1" fmla="*/ 0 h 230832"/>
              <a:gd name="connsiteX2" fmla="*/ 848857 w 848857"/>
              <a:gd name="connsiteY2" fmla="*/ 0 h 230832"/>
              <a:gd name="connsiteX3" fmla="*/ 848857 w 848857"/>
              <a:gd name="connsiteY3" fmla="*/ 230832 h 230832"/>
              <a:gd name="connsiteX4" fmla="*/ 432917 w 848857"/>
              <a:gd name="connsiteY4" fmla="*/ 230832 h 230832"/>
              <a:gd name="connsiteX5" fmla="*/ 0 w 848857"/>
              <a:gd name="connsiteY5" fmla="*/ 230832 h 230832"/>
              <a:gd name="connsiteX6" fmla="*/ 0 w 848857"/>
              <a:gd name="connsiteY6" fmla="*/ 0 h 23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857" h="230832" fill="none" extrusionOk="0">
                <a:moveTo>
                  <a:pt x="0" y="0"/>
                </a:moveTo>
                <a:cubicBezTo>
                  <a:pt x="145731" y="-14329"/>
                  <a:pt x="329961" y="-10163"/>
                  <a:pt x="441406" y="0"/>
                </a:cubicBezTo>
                <a:cubicBezTo>
                  <a:pt x="552851" y="10163"/>
                  <a:pt x="731113" y="-19948"/>
                  <a:pt x="848857" y="0"/>
                </a:cubicBezTo>
                <a:cubicBezTo>
                  <a:pt x="846183" y="85866"/>
                  <a:pt x="846755" y="165737"/>
                  <a:pt x="848857" y="230832"/>
                </a:cubicBezTo>
                <a:cubicBezTo>
                  <a:pt x="708369" y="216409"/>
                  <a:pt x="565578" y="221552"/>
                  <a:pt x="432917" y="230832"/>
                </a:cubicBezTo>
                <a:cubicBezTo>
                  <a:pt x="300256" y="240112"/>
                  <a:pt x="137671" y="230483"/>
                  <a:pt x="0" y="230832"/>
                </a:cubicBezTo>
                <a:cubicBezTo>
                  <a:pt x="940" y="145512"/>
                  <a:pt x="5504" y="75559"/>
                  <a:pt x="0" y="0"/>
                </a:cubicBezTo>
                <a:close/>
              </a:path>
              <a:path w="848857" h="230832" stroke="0" extrusionOk="0">
                <a:moveTo>
                  <a:pt x="0" y="0"/>
                </a:moveTo>
                <a:cubicBezTo>
                  <a:pt x="126616" y="15314"/>
                  <a:pt x="243255" y="11806"/>
                  <a:pt x="415940" y="0"/>
                </a:cubicBezTo>
                <a:cubicBezTo>
                  <a:pt x="588625" y="-11806"/>
                  <a:pt x="699457" y="1457"/>
                  <a:pt x="848857" y="0"/>
                </a:cubicBezTo>
                <a:cubicBezTo>
                  <a:pt x="838534" y="46304"/>
                  <a:pt x="860105" y="157275"/>
                  <a:pt x="848857" y="230832"/>
                </a:cubicBezTo>
                <a:cubicBezTo>
                  <a:pt x="683289" y="218073"/>
                  <a:pt x="526452" y="226210"/>
                  <a:pt x="424429" y="230832"/>
                </a:cubicBezTo>
                <a:cubicBezTo>
                  <a:pt x="322406" y="235454"/>
                  <a:pt x="94156" y="246841"/>
                  <a:pt x="0" y="230832"/>
                </a:cubicBezTo>
                <a:cubicBezTo>
                  <a:pt x="-7467" y="179395"/>
                  <a:pt x="10405" y="9765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95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</a:rPr>
              <a:t>Conclusion</a:t>
            </a:r>
            <a:endParaRPr lang="fr-CA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thelas"/>
            </a:endParaRPr>
          </a:p>
        </p:txBody>
      </p:sp>
      <p:sp>
        <p:nvSpPr>
          <p:cNvPr id="730" name="Rectangle : coins arrondis 729">
            <a:extLst>
              <a:ext uri="{FF2B5EF4-FFF2-40B4-BE49-F238E27FC236}">
                <a16:creationId xmlns:a16="http://schemas.microsoft.com/office/drawing/2014/main" id="{CDABBCA8-EADB-9E99-6CF2-0026151E3EFA}"/>
              </a:ext>
            </a:extLst>
          </p:cNvPr>
          <p:cNvSpPr/>
          <p:nvPr/>
        </p:nvSpPr>
        <p:spPr>
          <a:xfrm>
            <a:off x="9707410" y="6074199"/>
            <a:ext cx="2324691" cy="287939"/>
          </a:xfrm>
          <a:custGeom>
            <a:avLst/>
            <a:gdLst>
              <a:gd name="connsiteX0" fmla="*/ 0 w 2324691"/>
              <a:gd name="connsiteY0" fmla="*/ 47991 h 287939"/>
              <a:gd name="connsiteX1" fmla="*/ 47991 w 2324691"/>
              <a:gd name="connsiteY1" fmla="*/ 0 h 287939"/>
              <a:gd name="connsiteX2" fmla="*/ 627455 w 2324691"/>
              <a:gd name="connsiteY2" fmla="*/ 0 h 287939"/>
              <a:gd name="connsiteX3" fmla="*/ 1140058 w 2324691"/>
              <a:gd name="connsiteY3" fmla="*/ 0 h 287939"/>
              <a:gd name="connsiteX4" fmla="*/ 1741810 w 2324691"/>
              <a:gd name="connsiteY4" fmla="*/ 0 h 287939"/>
              <a:gd name="connsiteX5" fmla="*/ 2276700 w 2324691"/>
              <a:gd name="connsiteY5" fmla="*/ 0 h 287939"/>
              <a:gd name="connsiteX6" fmla="*/ 2324691 w 2324691"/>
              <a:gd name="connsiteY6" fmla="*/ 47991 h 287939"/>
              <a:gd name="connsiteX7" fmla="*/ 2324691 w 2324691"/>
              <a:gd name="connsiteY7" fmla="*/ 239948 h 287939"/>
              <a:gd name="connsiteX8" fmla="*/ 2276700 w 2324691"/>
              <a:gd name="connsiteY8" fmla="*/ 287939 h 287939"/>
              <a:gd name="connsiteX9" fmla="*/ 1674949 w 2324691"/>
              <a:gd name="connsiteY9" fmla="*/ 287939 h 287939"/>
              <a:gd name="connsiteX10" fmla="*/ 1095484 w 2324691"/>
              <a:gd name="connsiteY10" fmla="*/ 287939 h 287939"/>
              <a:gd name="connsiteX11" fmla="*/ 582881 w 2324691"/>
              <a:gd name="connsiteY11" fmla="*/ 287939 h 287939"/>
              <a:gd name="connsiteX12" fmla="*/ 47991 w 2324691"/>
              <a:gd name="connsiteY12" fmla="*/ 287939 h 287939"/>
              <a:gd name="connsiteX13" fmla="*/ 0 w 2324691"/>
              <a:gd name="connsiteY13" fmla="*/ 239948 h 287939"/>
              <a:gd name="connsiteX14" fmla="*/ 0 w 2324691"/>
              <a:gd name="connsiteY14" fmla="*/ 47991 h 28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24691" h="287939" fill="none" extrusionOk="0">
                <a:moveTo>
                  <a:pt x="0" y="47991"/>
                </a:moveTo>
                <a:cubicBezTo>
                  <a:pt x="-1062" y="19321"/>
                  <a:pt x="21897" y="-5554"/>
                  <a:pt x="47991" y="0"/>
                </a:cubicBezTo>
                <a:cubicBezTo>
                  <a:pt x="336838" y="10841"/>
                  <a:pt x="486904" y="-12454"/>
                  <a:pt x="627455" y="0"/>
                </a:cubicBezTo>
                <a:cubicBezTo>
                  <a:pt x="768006" y="12454"/>
                  <a:pt x="1017810" y="23220"/>
                  <a:pt x="1140058" y="0"/>
                </a:cubicBezTo>
                <a:cubicBezTo>
                  <a:pt x="1262306" y="-23220"/>
                  <a:pt x="1605365" y="-12610"/>
                  <a:pt x="1741810" y="0"/>
                </a:cubicBezTo>
                <a:cubicBezTo>
                  <a:pt x="1878255" y="12610"/>
                  <a:pt x="2021103" y="11773"/>
                  <a:pt x="2276700" y="0"/>
                </a:cubicBezTo>
                <a:cubicBezTo>
                  <a:pt x="2304277" y="2123"/>
                  <a:pt x="2323175" y="22285"/>
                  <a:pt x="2324691" y="47991"/>
                </a:cubicBezTo>
                <a:cubicBezTo>
                  <a:pt x="2315550" y="117401"/>
                  <a:pt x="2321678" y="174202"/>
                  <a:pt x="2324691" y="239948"/>
                </a:cubicBezTo>
                <a:cubicBezTo>
                  <a:pt x="2325492" y="263988"/>
                  <a:pt x="2306715" y="291734"/>
                  <a:pt x="2276700" y="287939"/>
                </a:cubicBezTo>
                <a:cubicBezTo>
                  <a:pt x="2012830" y="308553"/>
                  <a:pt x="1898322" y="313583"/>
                  <a:pt x="1674949" y="287939"/>
                </a:cubicBezTo>
                <a:cubicBezTo>
                  <a:pt x="1451576" y="262295"/>
                  <a:pt x="1264029" y="269755"/>
                  <a:pt x="1095484" y="287939"/>
                </a:cubicBezTo>
                <a:cubicBezTo>
                  <a:pt x="926940" y="306123"/>
                  <a:pt x="768860" y="271432"/>
                  <a:pt x="582881" y="287939"/>
                </a:cubicBezTo>
                <a:cubicBezTo>
                  <a:pt x="396902" y="304446"/>
                  <a:pt x="217893" y="289440"/>
                  <a:pt x="47991" y="287939"/>
                </a:cubicBezTo>
                <a:cubicBezTo>
                  <a:pt x="17292" y="292184"/>
                  <a:pt x="-938" y="268460"/>
                  <a:pt x="0" y="239948"/>
                </a:cubicBezTo>
                <a:cubicBezTo>
                  <a:pt x="-5383" y="148828"/>
                  <a:pt x="-6696" y="123398"/>
                  <a:pt x="0" y="47991"/>
                </a:cubicBezTo>
                <a:close/>
              </a:path>
              <a:path w="2324691" h="287939" stroke="0" extrusionOk="0">
                <a:moveTo>
                  <a:pt x="0" y="47991"/>
                </a:moveTo>
                <a:cubicBezTo>
                  <a:pt x="-3463" y="19350"/>
                  <a:pt x="18068" y="1283"/>
                  <a:pt x="47991" y="0"/>
                </a:cubicBezTo>
                <a:cubicBezTo>
                  <a:pt x="183028" y="-464"/>
                  <a:pt x="482064" y="3694"/>
                  <a:pt x="649742" y="0"/>
                </a:cubicBezTo>
                <a:cubicBezTo>
                  <a:pt x="817420" y="-3694"/>
                  <a:pt x="1010254" y="14407"/>
                  <a:pt x="1184633" y="0"/>
                </a:cubicBezTo>
                <a:cubicBezTo>
                  <a:pt x="1359012" y="-14407"/>
                  <a:pt x="1519796" y="-10331"/>
                  <a:pt x="1697236" y="0"/>
                </a:cubicBezTo>
                <a:cubicBezTo>
                  <a:pt x="1874676" y="10331"/>
                  <a:pt x="2010112" y="13820"/>
                  <a:pt x="2276700" y="0"/>
                </a:cubicBezTo>
                <a:cubicBezTo>
                  <a:pt x="2305489" y="-4701"/>
                  <a:pt x="2320021" y="20771"/>
                  <a:pt x="2324691" y="47991"/>
                </a:cubicBezTo>
                <a:cubicBezTo>
                  <a:pt x="2318999" y="100236"/>
                  <a:pt x="2324227" y="162700"/>
                  <a:pt x="2324691" y="239948"/>
                </a:cubicBezTo>
                <a:cubicBezTo>
                  <a:pt x="2321552" y="271645"/>
                  <a:pt x="2301090" y="285486"/>
                  <a:pt x="2276700" y="287939"/>
                </a:cubicBezTo>
                <a:cubicBezTo>
                  <a:pt x="2152122" y="291837"/>
                  <a:pt x="1944643" y="299069"/>
                  <a:pt x="1764097" y="287939"/>
                </a:cubicBezTo>
                <a:cubicBezTo>
                  <a:pt x="1583551" y="276809"/>
                  <a:pt x="1448180" y="300995"/>
                  <a:pt x="1206920" y="287939"/>
                </a:cubicBezTo>
                <a:cubicBezTo>
                  <a:pt x="965660" y="274883"/>
                  <a:pt x="848349" y="275820"/>
                  <a:pt x="672030" y="287939"/>
                </a:cubicBezTo>
                <a:cubicBezTo>
                  <a:pt x="495711" y="300059"/>
                  <a:pt x="269263" y="307524"/>
                  <a:pt x="47991" y="287939"/>
                </a:cubicBezTo>
                <a:cubicBezTo>
                  <a:pt x="24525" y="284167"/>
                  <a:pt x="-1808" y="265754"/>
                  <a:pt x="0" y="239948"/>
                </a:cubicBezTo>
                <a:cubicBezTo>
                  <a:pt x="935" y="154576"/>
                  <a:pt x="7327" y="131811"/>
                  <a:pt x="0" y="47991"/>
                </a:cubicBezTo>
                <a:close/>
              </a:path>
            </a:pathLst>
          </a:custGeom>
          <a:solidFill>
            <a:srgbClr val="C00000">
              <a:alpha val="73000"/>
            </a:srgbClr>
          </a:solidFill>
          <a:ln w="19050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fr-CA" sz="54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thelas" panose="02000503000000020003" pitchFamily="2" charset="77"/>
              </a:rPr>
              <a:t>Remerciements : </a:t>
            </a:r>
            <a:r>
              <a:rPr kumimoji="0" lang="fr-CA" sz="546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thelas" panose="02000503000000020003" pitchFamily="2" charset="77"/>
              </a:rPr>
              <a:t>PREMIER, Transplant Québec, Chaire Fondation Marcelle et Jean Coutu en insuffisance cardiaque de l'Université de Montréal   </a:t>
            </a:r>
          </a:p>
        </p:txBody>
      </p:sp>
      <p:sp>
        <p:nvSpPr>
          <p:cNvPr id="739" name="ZoneTexte 738">
            <a:extLst>
              <a:ext uri="{FF2B5EF4-FFF2-40B4-BE49-F238E27FC236}">
                <a16:creationId xmlns:a16="http://schemas.microsoft.com/office/drawing/2014/main" id="{65A6BF1A-80C5-FCF8-3A66-1633B936B2D5}"/>
              </a:ext>
            </a:extLst>
          </p:cNvPr>
          <p:cNvSpPr txBox="1"/>
          <p:nvPr/>
        </p:nvSpPr>
        <p:spPr>
          <a:xfrm>
            <a:off x="10208477" y="4748824"/>
            <a:ext cx="1826682" cy="129266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386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771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157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3542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6928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0314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3699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7085" algn="l" defTabSz="113386" rtl="0" eaLnBrk="1" latinLnBrk="0" hangingPunct="1">
              <a:defRPr sz="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470" indent="-77470" algn="just">
              <a:buFont typeface="Arial" panose="020B0604020202020204" pitchFamily="34" charset="0"/>
              <a:buChar char="•"/>
              <a:defRPr/>
            </a:pPr>
            <a:endParaRPr lang="fr-FR" sz="600" dirty="0">
              <a:solidFill>
                <a:prstClr val="black"/>
              </a:solidFill>
              <a:latin typeface="Athelas"/>
            </a:endParaRPr>
          </a:p>
          <a:p>
            <a:pPr marL="77470" indent="-77470" algn="just">
              <a:buFont typeface="Arial" panose="020B0604020202020204" pitchFamily="34" charset="0"/>
              <a:buChar char="•"/>
              <a:defRPr/>
            </a:pPr>
            <a:r>
              <a:rPr lang="fr-FR" sz="600" dirty="0">
                <a:solidFill>
                  <a:prstClr val="black"/>
                </a:solidFill>
                <a:latin typeface="Athelas"/>
                <a:cs typeface="Arial"/>
              </a:rPr>
              <a:t>Il existe un potentiel pour le don cardiaque DDC au Québec: 4 à 10 offres additionnelles par année / augmentation  de 19% des transplantations</a:t>
            </a:r>
          </a:p>
          <a:p>
            <a:pPr marL="77470" indent="-77470" algn="just">
              <a:buFont typeface="Arial" panose="020B0604020202020204" pitchFamily="34" charset="0"/>
              <a:buChar char="•"/>
              <a:defRPr/>
            </a:pPr>
            <a:endParaRPr lang="fr-FR" sz="600" dirty="0">
              <a:solidFill>
                <a:prstClr val="black"/>
              </a:solidFill>
              <a:latin typeface="Athelas"/>
              <a:cs typeface="Arial"/>
            </a:endParaRPr>
          </a:p>
          <a:p>
            <a:pPr algn="just">
              <a:defRPr/>
            </a:pPr>
            <a:endParaRPr lang="fr-FR" sz="600" dirty="0">
              <a:solidFill>
                <a:prstClr val="black"/>
              </a:solidFill>
              <a:latin typeface="Athelas"/>
              <a:cs typeface="Arial"/>
            </a:endParaRPr>
          </a:p>
          <a:p>
            <a:pPr marL="77470" indent="-77470" algn="just">
              <a:buFont typeface="Arial" panose="020B0604020202020204" pitchFamily="34" charset="0"/>
              <a:buChar char="•"/>
              <a:defRPr/>
            </a:pPr>
            <a:r>
              <a:rPr lang="fr-FR" sz="600" dirty="0">
                <a:solidFill>
                  <a:prstClr val="black"/>
                </a:solidFill>
                <a:latin typeface="Athelas"/>
                <a:cs typeface="Arial"/>
              </a:rPr>
              <a:t>Le </a:t>
            </a:r>
            <a:r>
              <a:rPr kumimoji="0" lang="fr-FR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  <a:cs typeface="Arial"/>
              </a:rPr>
              <a:t>temps d’ischémie chaude fonctionnelle </a:t>
            </a:r>
            <a:r>
              <a:rPr lang="fr-FR" sz="600" dirty="0">
                <a:solidFill>
                  <a:prstClr val="black"/>
                </a:solidFill>
                <a:latin typeface="Athelas"/>
                <a:cs typeface="Arial"/>
              </a:rPr>
              <a:t>ne semble pas être un facteur limitant vis-à-vis le potentiel pour le don cardiaque DDC.</a:t>
            </a:r>
          </a:p>
          <a:p>
            <a:pPr algn="just">
              <a:defRPr/>
            </a:pPr>
            <a:endParaRPr lang="fr-FR" sz="600" dirty="0">
              <a:solidFill>
                <a:prstClr val="black"/>
              </a:solidFill>
              <a:latin typeface="Athelas"/>
              <a:cs typeface="Arial"/>
            </a:endParaRPr>
          </a:p>
          <a:p>
            <a:pPr algn="just">
              <a:defRPr/>
            </a:pPr>
            <a:endParaRPr lang="fr-FR" sz="600" dirty="0">
              <a:solidFill>
                <a:prstClr val="black"/>
              </a:solidFill>
              <a:latin typeface="Athelas"/>
              <a:cs typeface="Arial"/>
            </a:endParaRPr>
          </a:p>
          <a:p>
            <a:pPr marL="77470" indent="-77470" algn="just">
              <a:buFont typeface="Arial" panose="020B0604020202020204" pitchFamily="34" charset="0"/>
              <a:buChar char="•"/>
              <a:defRPr/>
            </a:pPr>
            <a:r>
              <a:rPr lang="fr-FR" sz="600" dirty="0">
                <a:solidFill>
                  <a:prstClr val="black"/>
                </a:solidFill>
                <a:latin typeface="Athelas"/>
                <a:cs typeface="Arial"/>
              </a:rPr>
              <a:t>Le sous-groupe des donneurs </a:t>
            </a:r>
            <a:r>
              <a:rPr kumimoji="0" lang="fr-FR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thelas"/>
                <a:cs typeface="Arial"/>
              </a:rPr>
              <a:t>ayant </a:t>
            </a:r>
            <a:r>
              <a:rPr lang="fr-FR" sz="600" dirty="0">
                <a:solidFill>
                  <a:prstClr val="black"/>
                </a:solidFill>
                <a:latin typeface="Athelas"/>
                <a:cs typeface="Arial"/>
              </a:rPr>
              <a:t>reçu l’aide médicale à mourir est un sous –groupe d’intérêt.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0F9AB2F-57AA-2DDE-E3F5-A38A2B27B7A5}"/>
              </a:ext>
            </a:extLst>
          </p:cNvPr>
          <p:cNvSpPr/>
          <p:nvPr/>
        </p:nvSpPr>
        <p:spPr>
          <a:xfrm>
            <a:off x="6073774" y="1858963"/>
            <a:ext cx="276226" cy="328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E43EB17-C113-1810-476E-7526E6CE943A}"/>
              </a:ext>
            </a:extLst>
          </p:cNvPr>
          <p:cNvSpPr/>
          <p:nvPr/>
        </p:nvSpPr>
        <p:spPr>
          <a:xfrm>
            <a:off x="6645273" y="1858963"/>
            <a:ext cx="276226" cy="328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15" name="Graphique 48" descr="Organe du cœur avec un remplissage uni">
            <a:extLst>
              <a:ext uri="{FF2B5EF4-FFF2-40B4-BE49-F238E27FC236}">
                <a16:creationId xmlns:a16="http://schemas.microsoft.com/office/drawing/2014/main" id="{99CFBBF7-70EB-3DC1-D4A1-636F114ECF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76850" y="1884676"/>
            <a:ext cx="209745" cy="209745"/>
          </a:xfrm>
          <a:prstGeom prst="rect">
            <a:avLst/>
          </a:prstGeom>
        </p:spPr>
      </p:pic>
      <p:pic>
        <p:nvPicPr>
          <p:cNvPr id="547" name="Graphique 48" descr="Organe du cœur avec un remplissage uni">
            <a:extLst>
              <a:ext uri="{FF2B5EF4-FFF2-40B4-BE49-F238E27FC236}">
                <a16:creationId xmlns:a16="http://schemas.microsoft.com/office/drawing/2014/main" id="{C3ABE870-E83C-3512-22C7-2A96F5B386F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147568" y="1867743"/>
            <a:ext cx="209745" cy="209745"/>
          </a:xfrm>
          <a:prstGeom prst="rect">
            <a:avLst/>
          </a:prstGeom>
        </p:spPr>
      </p:pic>
      <p:sp>
        <p:nvSpPr>
          <p:cNvPr id="451" name="ZoneTexte 450">
            <a:extLst>
              <a:ext uri="{FF2B5EF4-FFF2-40B4-BE49-F238E27FC236}">
                <a16:creationId xmlns:a16="http://schemas.microsoft.com/office/drawing/2014/main" id="{EFFBD32F-BE64-2A77-30A8-B274F64963E7}"/>
              </a:ext>
            </a:extLst>
          </p:cNvPr>
          <p:cNvSpPr txBox="1"/>
          <p:nvPr/>
        </p:nvSpPr>
        <p:spPr>
          <a:xfrm>
            <a:off x="7772399" y="161925"/>
            <a:ext cx="2324100" cy="7848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900">
                <a:solidFill>
                  <a:srgbClr val="FFFFFF"/>
                </a:solidFill>
                <a:latin typeface="Athelas"/>
              </a:rPr>
              <a:t>T Herrera Fortin étudiante en Médecine, B.Sc physiothérapie, E Calin MD, A Ducharme MD, MSc, Y Lamarche MD, MSc, N Noiseux MD, MSc, PhD, M Carrier MD, MBA, PE Noly MD, PhD </a:t>
            </a:r>
            <a:endParaRPr lang="fr-FR"/>
          </a:p>
        </p:txBody>
      </p:sp>
      <p:pic>
        <p:nvPicPr>
          <p:cNvPr id="519" name="Image 518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EE9E0C7A-8C6F-7EE7-95BD-0B26B229D5D6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358437" y="-4763"/>
            <a:ext cx="766763" cy="1057276"/>
          </a:xfrm>
          <a:prstGeom prst="rect">
            <a:avLst/>
          </a:prstGeom>
        </p:spPr>
      </p:pic>
      <p:pic>
        <p:nvPicPr>
          <p:cNvPr id="763" name="Graphique 762" descr="Presse-papiers partiellement vérifié avec un remplissage uni">
            <a:extLst>
              <a:ext uri="{FF2B5EF4-FFF2-40B4-BE49-F238E27FC236}">
                <a16:creationId xmlns:a16="http://schemas.microsoft.com/office/drawing/2014/main" id="{C1E4CFE9-07FA-7F89-D289-FC282CD0243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9800166" y="4792133"/>
            <a:ext cx="414868" cy="381001"/>
          </a:xfrm>
          <a:prstGeom prst="rect">
            <a:avLst/>
          </a:prstGeom>
        </p:spPr>
      </p:pic>
      <p:pic>
        <p:nvPicPr>
          <p:cNvPr id="764" name="Graphique 763" descr="Horloge avec un remplissage uni">
            <a:extLst>
              <a:ext uri="{FF2B5EF4-FFF2-40B4-BE49-F238E27FC236}">
                <a16:creationId xmlns:a16="http://schemas.microsoft.com/office/drawing/2014/main" id="{A430696D-153C-796D-975D-B35129529600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800166" y="5249333"/>
            <a:ext cx="389467" cy="389466"/>
          </a:xfrm>
          <a:prstGeom prst="rect">
            <a:avLst/>
          </a:prstGeom>
        </p:spPr>
      </p:pic>
      <p:pic>
        <p:nvPicPr>
          <p:cNvPr id="765" name="Graphique 764" descr="Cœur avec battements avec un remplissage uni">
            <a:extLst>
              <a:ext uri="{FF2B5EF4-FFF2-40B4-BE49-F238E27FC236}">
                <a16:creationId xmlns:a16="http://schemas.microsoft.com/office/drawing/2014/main" id="{A2B9A687-0558-5C80-2EB2-B0A79D61E81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9800167" y="5638800"/>
            <a:ext cx="419101" cy="41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6345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1302</TotalTime>
  <Words>900</Words>
  <Application>Microsoft Office PowerPoint</Application>
  <PresentationFormat>Grand écran</PresentationFormat>
  <Paragraphs>125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Tamara Herrera Fortin</dc:creator>
  <cp:lastModifiedBy>Tamara Herrera Fortin</cp:lastModifiedBy>
  <cp:revision>532</cp:revision>
  <dcterms:created xsi:type="dcterms:W3CDTF">2024-01-03T21:42:54Z</dcterms:created>
  <dcterms:modified xsi:type="dcterms:W3CDTF">2024-06-04T23:41:59Z</dcterms:modified>
</cp:coreProperties>
</file>