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5CC"/>
    <a:srgbClr val="07405C"/>
    <a:srgbClr val="1A7C80"/>
    <a:srgbClr val="3786AF"/>
    <a:srgbClr val="FFB3B2"/>
    <a:srgbClr val="75BADA"/>
    <a:srgbClr val="FFDDD3"/>
    <a:srgbClr val="FA9F9F"/>
    <a:srgbClr val="DEE8E9"/>
    <a:srgbClr val="FFA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31"/>
    <p:restoredTop sz="51802"/>
  </p:normalViewPr>
  <p:slideViewPr>
    <p:cSldViewPr snapToGrid="0">
      <p:cViewPr>
        <p:scale>
          <a:sx n="67" d="100"/>
          <a:sy n="67" d="100"/>
        </p:scale>
        <p:origin x="2648" y="80"/>
      </p:cViewPr>
      <p:guideLst/>
    </p:cSldViewPr>
  </p:slideViewPr>
  <p:notesTextViewPr>
    <p:cViewPr>
      <p:scale>
        <a:sx n="85" d="100"/>
        <a:sy n="85"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amuel.ferreira-s/Downloads/DATASET-BBA_SFS_Sept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7971946172436"/>
          <c:y val="0.20028511365632323"/>
          <c:w val="0.52926492796535529"/>
          <c:h val="0.5686269506405488"/>
        </c:manualLayout>
      </c:layout>
      <c:doughnutChart>
        <c:varyColors val="1"/>
        <c:ser>
          <c:idx val="0"/>
          <c:order val="0"/>
          <c:tx>
            <c:strRef>
              <c:f>Sheet1!$B$1</c:f>
              <c:strCache>
                <c:ptCount val="1"/>
                <c:pt idx="0">
                  <c:v>Sales</c:v>
                </c:pt>
              </c:strCache>
            </c:strRef>
          </c:tx>
          <c:spPr>
            <a:ln w="12700">
              <a:solidFill>
                <a:schemeClr val="tx1"/>
              </a:solidFill>
            </a:ln>
            <a:effectLst>
              <a:outerShdw blurRad="50800" dist="38100" dir="2700000" algn="tl" rotWithShape="0">
                <a:prstClr val="black">
                  <a:alpha val="40000"/>
                </a:prstClr>
              </a:outerShdw>
              <a:softEdge rad="12700"/>
            </a:effectLst>
            <a:scene3d>
              <a:camera prst="orthographicFront"/>
              <a:lightRig rig="threePt" dir="t"/>
            </a:scene3d>
            <a:sp3d/>
          </c:spPr>
          <c:dPt>
            <c:idx val="0"/>
            <c:bubble3D val="0"/>
            <c:spPr>
              <a:solidFill>
                <a:srgbClr val="FA9F9F"/>
              </a:solidFill>
              <a:ln w="12700">
                <a:solidFill>
                  <a:schemeClr val="tx1"/>
                </a:solidFill>
              </a:ln>
              <a:effectLst>
                <a:outerShdw blurRad="50800" dist="38100" dir="2700000" algn="tl" rotWithShape="0">
                  <a:prstClr val="black">
                    <a:alpha val="40000"/>
                  </a:prstClr>
                </a:outerShdw>
                <a:softEdge rad="12700"/>
              </a:effectLst>
              <a:scene3d>
                <a:camera prst="orthographicFront"/>
                <a:lightRig rig="threePt" dir="t"/>
              </a:scene3d>
              <a:sp3d/>
            </c:spPr>
            <c:extLst>
              <c:ext xmlns:c16="http://schemas.microsoft.com/office/drawing/2014/chart" uri="{C3380CC4-5D6E-409C-BE32-E72D297353CC}">
                <c16:uniqueId val="{00000002-8A76-DD40-8681-EA86E3300C0A}"/>
              </c:ext>
            </c:extLst>
          </c:dPt>
          <c:dPt>
            <c:idx val="1"/>
            <c:bubble3D val="0"/>
            <c:spPr>
              <a:solidFill>
                <a:srgbClr val="75BADA"/>
              </a:solidFill>
              <a:ln w="12700">
                <a:solidFill>
                  <a:schemeClr val="tx1"/>
                </a:solidFill>
              </a:ln>
              <a:effectLst>
                <a:outerShdw blurRad="50800" dist="38100" dir="2700000" algn="tl" rotWithShape="0">
                  <a:prstClr val="black">
                    <a:alpha val="40000"/>
                  </a:prstClr>
                </a:outerShdw>
                <a:softEdge rad="12700"/>
              </a:effectLst>
              <a:scene3d>
                <a:camera prst="orthographicFront"/>
                <a:lightRig rig="threePt" dir="t"/>
              </a:scene3d>
              <a:sp3d/>
            </c:spPr>
            <c:extLst>
              <c:ext xmlns:c16="http://schemas.microsoft.com/office/drawing/2014/chart" uri="{C3380CC4-5D6E-409C-BE32-E72D297353CC}">
                <c16:uniqueId val="{00000003-8A76-DD40-8681-EA86E3300C0A}"/>
              </c:ext>
            </c:extLst>
          </c:dPt>
          <c:dPt>
            <c:idx val="2"/>
            <c:bubble3D val="0"/>
            <c:spPr>
              <a:solidFill>
                <a:srgbClr val="07405C"/>
              </a:solidFill>
              <a:ln w="12700">
                <a:solidFill>
                  <a:schemeClr val="tx1"/>
                </a:solidFill>
              </a:ln>
              <a:effectLst>
                <a:outerShdw blurRad="50800" dist="38100" dir="2700000" algn="tl" rotWithShape="0">
                  <a:prstClr val="black">
                    <a:alpha val="40000"/>
                  </a:prstClr>
                </a:outerShdw>
                <a:softEdge rad="12700"/>
              </a:effectLst>
              <a:scene3d>
                <a:camera prst="orthographicFront"/>
                <a:lightRig rig="threePt" dir="t"/>
              </a:scene3d>
              <a:sp3d/>
            </c:spPr>
            <c:extLst>
              <c:ext xmlns:c16="http://schemas.microsoft.com/office/drawing/2014/chart" uri="{C3380CC4-5D6E-409C-BE32-E72D297353CC}">
                <c16:uniqueId val="{00000001-8A76-DD40-8681-EA86E3300C0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ptos" panose="020B0004020202020204" pitchFamily="34" charset="0"/>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Accurate (±10% error)</c:v>
                </c:pt>
                <c:pt idx="1">
                  <c:v>Underestimated (&lt; -10%)</c:v>
                </c:pt>
                <c:pt idx="2">
                  <c:v>Overestimated (&gt; 10%)</c:v>
                </c:pt>
              </c:strCache>
            </c:strRef>
          </c:cat>
          <c:val>
            <c:numRef>
              <c:f>Sheet1!$B$2:$B$4</c:f>
              <c:numCache>
                <c:formatCode>0.0%</c:formatCode>
                <c:ptCount val="3"/>
                <c:pt idx="0">
                  <c:v>0.73399999999999999</c:v>
                </c:pt>
                <c:pt idx="1">
                  <c:v>0.104</c:v>
                </c:pt>
                <c:pt idx="2">
                  <c:v>0.16200000000000001</c:v>
                </c:pt>
              </c:numCache>
            </c:numRef>
          </c:val>
          <c:extLst>
            <c:ext xmlns:c16="http://schemas.microsoft.com/office/drawing/2014/chart" uri="{C3380CC4-5D6E-409C-BE32-E72D297353CC}">
              <c16:uniqueId val="{00000000-8A76-DD40-8681-EA86E3300C0A}"/>
            </c:ext>
          </c:extLst>
        </c:ser>
        <c:dLbls>
          <c:showLegendKey val="0"/>
          <c:showVal val="1"/>
          <c:showCatName val="0"/>
          <c:showSerName val="0"/>
          <c:showPercent val="0"/>
          <c:showBubbleSize val="0"/>
          <c:showLeaderLines val="1"/>
        </c:dLbls>
        <c:firstSliceAng val="226"/>
        <c:holeSize val="48"/>
      </c:doughnutChart>
      <c:spPr>
        <a:noFill/>
        <a:ln>
          <a:noFill/>
        </a:ln>
        <a:effectLst/>
      </c:spPr>
    </c:plotArea>
    <c:legend>
      <c:legendPos val="b"/>
      <c:layout>
        <c:manualLayout>
          <c:xMode val="edge"/>
          <c:yMode val="edge"/>
          <c:x val="0.19412045293057004"/>
          <c:y val="0.77445442880940807"/>
          <c:w val="0.57681658910405842"/>
          <c:h val="0.1878519603221244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ptos" panose="020B0004020202020204" pitchFamily="34"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bg1"/>
                </a:solidFill>
                <a:latin typeface="Aptos" panose="020B0004020202020204" pitchFamily="34" charset="0"/>
                <a:ea typeface="+mn-ea"/>
                <a:cs typeface="Times New Roman" panose="02020603050405020304" pitchFamily="18" charset="0"/>
              </a:defRPr>
            </a:pPr>
            <a:r>
              <a:rPr lang="en-US" sz="900" b="1" dirty="0">
                <a:solidFill>
                  <a:schemeClr val="tx1"/>
                </a:solidFill>
              </a:rPr>
              <a:t>Bland-Altman Plot</a:t>
            </a:r>
          </a:p>
          <a:p>
            <a:pPr>
              <a:defRPr sz="900">
                <a:solidFill>
                  <a:schemeClr val="bg1"/>
                </a:solidFill>
              </a:defRPr>
            </a:pPr>
            <a:r>
              <a:rPr lang="en-US" sz="800" dirty="0">
                <a:solidFill>
                  <a:schemeClr val="tx1"/>
                </a:solidFill>
              </a:rPr>
              <a:t>Agreement between Vectra 3D forecast and real post-operative measurement (relative difference)</a:t>
            </a:r>
          </a:p>
        </c:rich>
      </c:tx>
      <c:layout>
        <c:manualLayout>
          <c:xMode val="edge"/>
          <c:yMode val="edge"/>
          <c:x val="0.18287266566271507"/>
          <c:y val="2.8531108456028957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bg1"/>
              </a:solidFill>
              <a:latin typeface="Aptos" panose="020B0004020202020204" pitchFamily="34" charset="0"/>
              <a:ea typeface="+mn-ea"/>
              <a:cs typeface="Times New Roman" panose="02020603050405020304" pitchFamily="18" charset="0"/>
            </a:defRPr>
          </a:pPr>
          <a:endParaRPr lang="fr-FR"/>
        </a:p>
      </c:txPr>
    </c:title>
    <c:autoTitleDeleted val="0"/>
    <c:plotArea>
      <c:layout>
        <c:manualLayout>
          <c:layoutTarget val="inner"/>
          <c:xMode val="edge"/>
          <c:yMode val="edge"/>
          <c:x val="0.13556120409125971"/>
          <c:y val="0.15234263989135713"/>
          <c:w val="0.8391921243164896"/>
          <c:h val="0.75443289928855695"/>
        </c:manualLayout>
      </c:layout>
      <c:scatterChart>
        <c:scatterStyle val="lineMarker"/>
        <c:varyColors val="0"/>
        <c:ser>
          <c:idx val="0"/>
          <c:order val="0"/>
          <c:tx>
            <c:v>Main data</c:v>
          </c:tx>
          <c:spPr>
            <a:ln w="19050" cap="rnd">
              <a:noFill/>
              <a:round/>
            </a:ln>
            <a:effectLst/>
          </c:spPr>
          <c:marker>
            <c:symbol val="circle"/>
            <c:size val="5"/>
            <c:spPr>
              <a:solidFill>
                <a:schemeClr val="accent4"/>
              </a:solidFill>
              <a:ln w="3175">
                <a:solidFill>
                  <a:schemeClr val="tx1"/>
                </a:solidFill>
              </a:ln>
              <a:effectLst/>
            </c:spPr>
          </c:marker>
          <c:xVal>
            <c:numRef>
              <c:f>'COPY DATA (40% max erreur) '!$BN$4:$BN$157</c:f>
              <c:numCache>
                <c:formatCode>General</c:formatCode>
                <c:ptCount val="154"/>
                <c:pt idx="0">
                  <c:v>536.95000000000005</c:v>
                </c:pt>
                <c:pt idx="1">
                  <c:v>423.7</c:v>
                </c:pt>
                <c:pt idx="2">
                  <c:v>516.90000000000009</c:v>
                </c:pt>
                <c:pt idx="3">
                  <c:v>518.6</c:v>
                </c:pt>
                <c:pt idx="4">
                  <c:v>578.25</c:v>
                </c:pt>
                <c:pt idx="5">
                  <c:v>497.54999999999995</c:v>
                </c:pt>
                <c:pt idx="6">
                  <c:v>565.15</c:v>
                </c:pt>
                <c:pt idx="7">
                  <c:v>671.8</c:v>
                </c:pt>
                <c:pt idx="8">
                  <c:v>468.9</c:v>
                </c:pt>
                <c:pt idx="9">
                  <c:v>500.20000000000005</c:v>
                </c:pt>
                <c:pt idx="10">
                  <c:v>415.3</c:v>
                </c:pt>
                <c:pt idx="11">
                  <c:v>493.79999999999995</c:v>
                </c:pt>
                <c:pt idx="12">
                  <c:v>312.04999999999995</c:v>
                </c:pt>
                <c:pt idx="13">
                  <c:v>580.95000000000005</c:v>
                </c:pt>
                <c:pt idx="14">
                  <c:v>425.45</c:v>
                </c:pt>
                <c:pt idx="15">
                  <c:v>347</c:v>
                </c:pt>
                <c:pt idx="16">
                  <c:v>629.5</c:v>
                </c:pt>
                <c:pt idx="17">
                  <c:v>523.25</c:v>
                </c:pt>
                <c:pt idx="18">
                  <c:v>647.75</c:v>
                </c:pt>
                <c:pt idx="19">
                  <c:v>532.5</c:v>
                </c:pt>
                <c:pt idx="20">
                  <c:v>442.9</c:v>
                </c:pt>
                <c:pt idx="21">
                  <c:v>487.4</c:v>
                </c:pt>
                <c:pt idx="22">
                  <c:v>478.7</c:v>
                </c:pt>
                <c:pt idx="23">
                  <c:v>756.05</c:v>
                </c:pt>
                <c:pt idx="24">
                  <c:v>470.55</c:v>
                </c:pt>
                <c:pt idx="25">
                  <c:v>489</c:v>
                </c:pt>
                <c:pt idx="26">
                  <c:v>534.75</c:v>
                </c:pt>
                <c:pt idx="27">
                  <c:v>612.4</c:v>
                </c:pt>
                <c:pt idx="28">
                  <c:v>663.2</c:v>
                </c:pt>
                <c:pt idx="29">
                  <c:v>495.6</c:v>
                </c:pt>
                <c:pt idx="30">
                  <c:v>488.3</c:v>
                </c:pt>
                <c:pt idx="31">
                  <c:v>661.65</c:v>
                </c:pt>
                <c:pt idx="32">
                  <c:v>593.45000000000005</c:v>
                </c:pt>
                <c:pt idx="33">
                  <c:v>534.6</c:v>
                </c:pt>
                <c:pt idx="34">
                  <c:v>500.9</c:v>
                </c:pt>
                <c:pt idx="35">
                  <c:v>386.15</c:v>
                </c:pt>
                <c:pt idx="36">
                  <c:v>532.40000000000009</c:v>
                </c:pt>
                <c:pt idx="37">
                  <c:v>463.9</c:v>
                </c:pt>
                <c:pt idx="38">
                  <c:v>823.6</c:v>
                </c:pt>
                <c:pt idx="39">
                  <c:v>521.29999999999995</c:v>
                </c:pt>
                <c:pt idx="40">
                  <c:v>542.54999999999995</c:v>
                </c:pt>
                <c:pt idx="41">
                  <c:v>592.04999999999995</c:v>
                </c:pt>
                <c:pt idx="42">
                  <c:v>447.15</c:v>
                </c:pt>
                <c:pt idx="43">
                  <c:v>413.6</c:v>
                </c:pt>
                <c:pt idx="44">
                  <c:v>573.1</c:v>
                </c:pt>
                <c:pt idx="45">
                  <c:v>603.25</c:v>
                </c:pt>
                <c:pt idx="46">
                  <c:v>495.15</c:v>
                </c:pt>
                <c:pt idx="47">
                  <c:v>420.85</c:v>
                </c:pt>
                <c:pt idx="48">
                  <c:v>440.25</c:v>
                </c:pt>
                <c:pt idx="49">
                  <c:v>871.45</c:v>
                </c:pt>
                <c:pt idx="50">
                  <c:v>418.4</c:v>
                </c:pt>
                <c:pt idx="51">
                  <c:v>336.45</c:v>
                </c:pt>
                <c:pt idx="52">
                  <c:v>728.15</c:v>
                </c:pt>
                <c:pt idx="53">
                  <c:v>563.4</c:v>
                </c:pt>
                <c:pt idx="54">
                  <c:v>694.65</c:v>
                </c:pt>
                <c:pt idx="55">
                  <c:v>483.5</c:v>
                </c:pt>
                <c:pt idx="56">
                  <c:v>574.90000000000009</c:v>
                </c:pt>
                <c:pt idx="57">
                  <c:v>587.40000000000009</c:v>
                </c:pt>
                <c:pt idx="58">
                  <c:v>570.54999999999995</c:v>
                </c:pt>
                <c:pt idx="59">
                  <c:v>449.20000000000005</c:v>
                </c:pt>
                <c:pt idx="60">
                  <c:v>548.20000000000005</c:v>
                </c:pt>
                <c:pt idx="61">
                  <c:v>430.65</c:v>
                </c:pt>
                <c:pt idx="62">
                  <c:v>529.29999999999995</c:v>
                </c:pt>
                <c:pt idx="63">
                  <c:v>340.20000000000005</c:v>
                </c:pt>
                <c:pt idx="64">
                  <c:v>529.25</c:v>
                </c:pt>
                <c:pt idx="65">
                  <c:v>689.4</c:v>
                </c:pt>
                <c:pt idx="66">
                  <c:v>551.59999999999991</c:v>
                </c:pt>
                <c:pt idx="67">
                  <c:v>466.79999999999995</c:v>
                </c:pt>
                <c:pt idx="68">
                  <c:v>456.6</c:v>
                </c:pt>
                <c:pt idx="69">
                  <c:v>420.45</c:v>
                </c:pt>
                <c:pt idx="70">
                  <c:v>610.34999999999991</c:v>
                </c:pt>
                <c:pt idx="71">
                  <c:v>524.84999999999991</c:v>
                </c:pt>
                <c:pt idx="72">
                  <c:v>372.4</c:v>
                </c:pt>
                <c:pt idx="73">
                  <c:v>665.34999999999991</c:v>
                </c:pt>
                <c:pt idx="74">
                  <c:v>567.20000000000005</c:v>
                </c:pt>
                <c:pt idx="75">
                  <c:v>416.35</c:v>
                </c:pt>
                <c:pt idx="76">
                  <c:v>417.5</c:v>
                </c:pt>
                <c:pt idx="77">
                  <c:v>680.90000000000009</c:v>
                </c:pt>
                <c:pt idx="78">
                  <c:v>534.15000000000009</c:v>
                </c:pt>
                <c:pt idx="79">
                  <c:v>437.5</c:v>
                </c:pt>
                <c:pt idx="80">
                  <c:v>508.25</c:v>
                </c:pt>
                <c:pt idx="81">
                  <c:v>482.3</c:v>
                </c:pt>
                <c:pt idx="82">
                  <c:v>577.5</c:v>
                </c:pt>
                <c:pt idx="83">
                  <c:v>458.25</c:v>
                </c:pt>
                <c:pt idx="84">
                  <c:v>526.65000000000009</c:v>
                </c:pt>
                <c:pt idx="85">
                  <c:v>706.25</c:v>
                </c:pt>
                <c:pt idx="86">
                  <c:v>463.29999999999995</c:v>
                </c:pt>
                <c:pt idx="87">
                  <c:v>490.54999999999995</c:v>
                </c:pt>
                <c:pt idx="88">
                  <c:v>407.55</c:v>
                </c:pt>
                <c:pt idx="89">
                  <c:v>472.54999999999995</c:v>
                </c:pt>
                <c:pt idx="90">
                  <c:v>309</c:v>
                </c:pt>
                <c:pt idx="91">
                  <c:v>587</c:v>
                </c:pt>
                <c:pt idx="92">
                  <c:v>411</c:v>
                </c:pt>
                <c:pt idx="93">
                  <c:v>357</c:v>
                </c:pt>
                <c:pt idx="94">
                  <c:v>604.70000000000005</c:v>
                </c:pt>
                <c:pt idx="95">
                  <c:v>536.1</c:v>
                </c:pt>
                <c:pt idx="96">
                  <c:v>576.54999999999995</c:v>
                </c:pt>
                <c:pt idx="97">
                  <c:v>560.95000000000005</c:v>
                </c:pt>
                <c:pt idx="98">
                  <c:v>412.1</c:v>
                </c:pt>
                <c:pt idx="99">
                  <c:v>471.7</c:v>
                </c:pt>
                <c:pt idx="100">
                  <c:v>390.3</c:v>
                </c:pt>
                <c:pt idx="101">
                  <c:v>752.05</c:v>
                </c:pt>
                <c:pt idx="102">
                  <c:v>453.9</c:v>
                </c:pt>
                <c:pt idx="103">
                  <c:v>467</c:v>
                </c:pt>
                <c:pt idx="104">
                  <c:v>507</c:v>
                </c:pt>
                <c:pt idx="105">
                  <c:v>601.6</c:v>
                </c:pt>
                <c:pt idx="106">
                  <c:v>654.65000000000009</c:v>
                </c:pt>
                <c:pt idx="107">
                  <c:v>478.6</c:v>
                </c:pt>
                <c:pt idx="108">
                  <c:v>494.1</c:v>
                </c:pt>
                <c:pt idx="109">
                  <c:v>634.25</c:v>
                </c:pt>
                <c:pt idx="110">
                  <c:v>504.59999999999997</c:v>
                </c:pt>
                <c:pt idx="111">
                  <c:v>537.20000000000005</c:v>
                </c:pt>
                <c:pt idx="112">
                  <c:v>383.3</c:v>
                </c:pt>
                <c:pt idx="113">
                  <c:v>560.20000000000005</c:v>
                </c:pt>
                <c:pt idx="114">
                  <c:v>456.15</c:v>
                </c:pt>
                <c:pt idx="115">
                  <c:v>830.2</c:v>
                </c:pt>
                <c:pt idx="116">
                  <c:v>505.45</c:v>
                </c:pt>
                <c:pt idx="117">
                  <c:v>557.90000000000009</c:v>
                </c:pt>
                <c:pt idx="118">
                  <c:v>558.29999999999995</c:v>
                </c:pt>
                <c:pt idx="119">
                  <c:v>456.95</c:v>
                </c:pt>
                <c:pt idx="120">
                  <c:v>395.35</c:v>
                </c:pt>
                <c:pt idx="121">
                  <c:v>553.15000000000009</c:v>
                </c:pt>
                <c:pt idx="122">
                  <c:v>623.15</c:v>
                </c:pt>
                <c:pt idx="123">
                  <c:v>481.54999999999995</c:v>
                </c:pt>
                <c:pt idx="124">
                  <c:v>416.9</c:v>
                </c:pt>
                <c:pt idx="125">
                  <c:v>419.7</c:v>
                </c:pt>
                <c:pt idx="126">
                  <c:v>818.15000000000009</c:v>
                </c:pt>
                <c:pt idx="127">
                  <c:v>407.4</c:v>
                </c:pt>
                <c:pt idx="128">
                  <c:v>744.95</c:v>
                </c:pt>
                <c:pt idx="129">
                  <c:v>560.65</c:v>
                </c:pt>
                <c:pt idx="130">
                  <c:v>695.95</c:v>
                </c:pt>
                <c:pt idx="131">
                  <c:v>480.65</c:v>
                </c:pt>
                <c:pt idx="132">
                  <c:v>563.85</c:v>
                </c:pt>
                <c:pt idx="133">
                  <c:v>599.59999999999991</c:v>
                </c:pt>
                <c:pt idx="134">
                  <c:v>576.65</c:v>
                </c:pt>
                <c:pt idx="135">
                  <c:v>437.15</c:v>
                </c:pt>
                <c:pt idx="136">
                  <c:v>568.04999999999995</c:v>
                </c:pt>
                <c:pt idx="137">
                  <c:v>439.85</c:v>
                </c:pt>
                <c:pt idx="138">
                  <c:v>539.70000000000005</c:v>
                </c:pt>
                <c:pt idx="139">
                  <c:v>368.1</c:v>
                </c:pt>
                <c:pt idx="140">
                  <c:v>517.79999999999995</c:v>
                </c:pt>
                <c:pt idx="141">
                  <c:v>704</c:v>
                </c:pt>
                <c:pt idx="142">
                  <c:v>553.54999999999995</c:v>
                </c:pt>
                <c:pt idx="143">
                  <c:v>471.4</c:v>
                </c:pt>
                <c:pt idx="144">
                  <c:v>437.85</c:v>
                </c:pt>
                <c:pt idx="145">
                  <c:v>454.35</c:v>
                </c:pt>
                <c:pt idx="146">
                  <c:v>592.79999999999995</c:v>
                </c:pt>
                <c:pt idx="147">
                  <c:v>531.45000000000005</c:v>
                </c:pt>
                <c:pt idx="148">
                  <c:v>386.95</c:v>
                </c:pt>
                <c:pt idx="149">
                  <c:v>661</c:v>
                </c:pt>
                <c:pt idx="150">
                  <c:v>561.29999999999995</c:v>
                </c:pt>
                <c:pt idx="151">
                  <c:v>388.95</c:v>
                </c:pt>
                <c:pt idx="152">
                  <c:v>443.79999999999995</c:v>
                </c:pt>
                <c:pt idx="153">
                  <c:v>664.05</c:v>
                </c:pt>
              </c:numCache>
            </c:numRef>
          </c:xVal>
          <c:yVal>
            <c:numRef>
              <c:f>'COPY DATA (40% max erreur) '!$BP$4:$BP$157</c:f>
              <c:numCache>
                <c:formatCode>0.00%</c:formatCode>
                <c:ptCount val="154"/>
                <c:pt idx="0">
                  <c:v>4.7117981190055065E-2</c:v>
                </c:pt>
                <c:pt idx="1">
                  <c:v>3.4458343167335433E-2</c:v>
                </c:pt>
                <c:pt idx="2">
                  <c:v>-1.8572257690075492E-2</c:v>
                </c:pt>
                <c:pt idx="3">
                  <c:v>1.9282684149633628E-3</c:v>
                </c:pt>
                <c:pt idx="4">
                  <c:v>3.4068309554690958E-2</c:v>
                </c:pt>
                <c:pt idx="5">
                  <c:v>-1.0652195759220202E-2</c:v>
                </c:pt>
                <c:pt idx="6">
                  <c:v>5.9630186676103772E-2</c:v>
                </c:pt>
                <c:pt idx="7">
                  <c:v>-2.5900565644537032E-2</c:v>
                </c:pt>
                <c:pt idx="8">
                  <c:v>3.1989763275751759E-2</c:v>
                </c:pt>
                <c:pt idx="9">
                  <c:v>0.11555377848860457</c:v>
                </c:pt>
                <c:pt idx="10">
                  <c:v>-0.11461594028413201</c:v>
                </c:pt>
                <c:pt idx="11">
                  <c:v>5.4272985014175809E-2</c:v>
                </c:pt>
                <c:pt idx="12">
                  <c:v>3.9416760134593859E-2</c:v>
                </c:pt>
                <c:pt idx="13">
                  <c:v>-3.0811601686892117E-2</c:v>
                </c:pt>
                <c:pt idx="14">
                  <c:v>1.0577036079445294E-2</c:v>
                </c:pt>
                <c:pt idx="15">
                  <c:v>0.10605187319884714</c:v>
                </c:pt>
                <c:pt idx="16">
                  <c:v>7.5297855440826192E-2</c:v>
                </c:pt>
                <c:pt idx="17">
                  <c:v>-3.1151457238413675E-2</c:v>
                </c:pt>
                <c:pt idx="18">
                  <c:v>9.340023157082207E-2</c:v>
                </c:pt>
                <c:pt idx="19">
                  <c:v>-4.9953051643192317E-2</c:v>
                </c:pt>
                <c:pt idx="20">
                  <c:v>-6.0510273199367831E-2</c:v>
                </c:pt>
                <c:pt idx="21">
                  <c:v>1.1489536315141498E-2</c:v>
                </c:pt>
                <c:pt idx="22">
                  <c:v>-1.5876331731773601E-2</c:v>
                </c:pt>
                <c:pt idx="23">
                  <c:v>2.7114608822167846E-2</c:v>
                </c:pt>
                <c:pt idx="24">
                  <c:v>4.2715970672617197E-2</c:v>
                </c:pt>
                <c:pt idx="25">
                  <c:v>4.3353783231083937E-2</c:v>
                </c:pt>
                <c:pt idx="26">
                  <c:v>4.7685834502103785E-2</c:v>
                </c:pt>
                <c:pt idx="27">
                  <c:v>2.4493794905290661E-2</c:v>
                </c:pt>
                <c:pt idx="28">
                  <c:v>5.1568154402894945E-2</c:v>
                </c:pt>
                <c:pt idx="29">
                  <c:v>0.23809523809523808</c:v>
                </c:pt>
                <c:pt idx="30">
                  <c:v>0.12451361867704294</c:v>
                </c:pt>
                <c:pt idx="31">
                  <c:v>-4.7608252097030151E-2</c:v>
                </c:pt>
                <c:pt idx="32">
                  <c:v>-2.0726261690117227E-2</c:v>
                </c:pt>
                <c:pt idx="33">
                  <c:v>-0.30115974560419001</c:v>
                </c:pt>
                <c:pt idx="34">
                  <c:v>8.0255540027949671E-2</c:v>
                </c:pt>
                <c:pt idx="35">
                  <c:v>0.10436358927877772</c:v>
                </c:pt>
                <c:pt idx="36">
                  <c:v>-3.4936138241923403E-2</c:v>
                </c:pt>
                <c:pt idx="37">
                  <c:v>-0.13278723862901481</c:v>
                </c:pt>
                <c:pt idx="38">
                  <c:v>0.18965517241379315</c:v>
                </c:pt>
                <c:pt idx="39">
                  <c:v>-0.30730865144830233</c:v>
                </c:pt>
                <c:pt idx="40">
                  <c:v>0.12957331121555632</c:v>
                </c:pt>
                <c:pt idx="41">
                  <c:v>-3.9692593530951781E-2</c:v>
                </c:pt>
                <c:pt idx="42">
                  <c:v>4.6964106004695654E-3</c:v>
                </c:pt>
                <c:pt idx="43">
                  <c:v>9.6228239845261146E-2</c:v>
                </c:pt>
                <c:pt idx="44">
                  <c:v>-9.2828476705636084E-2</c:v>
                </c:pt>
                <c:pt idx="45">
                  <c:v>7.128056361375805E-3</c:v>
                </c:pt>
                <c:pt idx="46">
                  <c:v>0.12582045844693518</c:v>
                </c:pt>
                <c:pt idx="47">
                  <c:v>0.10383747178329568</c:v>
                </c:pt>
                <c:pt idx="48">
                  <c:v>0.15195911413969329</c:v>
                </c:pt>
                <c:pt idx="49">
                  <c:v>-0.16007803086809341</c:v>
                </c:pt>
                <c:pt idx="50">
                  <c:v>2.1032504780114751E-2</c:v>
                </c:pt>
                <c:pt idx="51">
                  <c:v>0.16614652994501405</c:v>
                </c:pt>
                <c:pt idx="52">
                  <c:v>-9.613403831628724E-4</c:v>
                </c:pt>
                <c:pt idx="53">
                  <c:v>2.5204117855875126E-2</c:v>
                </c:pt>
                <c:pt idx="54">
                  <c:v>0.14007053912042031</c:v>
                </c:pt>
                <c:pt idx="55">
                  <c:v>3.8883143743536616E-2</c:v>
                </c:pt>
                <c:pt idx="56">
                  <c:v>6.8533658027482985E-2</c:v>
                </c:pt>
                <c:pt idx="57">
                  <c:v>9.1930541368743218E-3</c:v>
                </c:pt>
                <c:pt idx="58">
                  <c:v>9.4119709052668366E-2</c:v>
                </c:pt>
                <c:pt idx="59">
                  <c:v>2.7159394479073881E-2</c:v>
                </c:pt>
                <c:pt idx="60">
                  <c:v>-0.12987960598321766</c:v>
                </c:pt>
                <c:pt idx="61">
                  <c:v>-5.5961918030883469E-2</c:v>
                </c:pt>
                <c:pt idx="62">
                  <c:v>-3.0228603816361235E-2</c:v>
                </c:pt>
                <c:pt idx="63">
                  <c:v>-0.20340975896531446</c:v>
                </c:pt>
                <c:pt idx="64">
                  <c:v>-6.5564478034955215E-2</c:v>
                </c:pt>
                <c:pt idx="65">
                  <c:v>8.0069625761531829E-2</c:v>
                </c:pt>
                <c:pt idx="66">
                  <c:v>3.3357505438723678E-2</c:v>
                </c:pt>
                <c:pt idx="67">
                  <c:v>-8.9545844044558731E-2</c:v>
                </c:pt>
                <c:pt idx="68">
                  <c:v>-0.13622426631625051</c:v>
                </c:pt>
                <c:pt idx="69">
                  <c:v>1.4032584136044661E-2</c:v>
                </c:pt>
                <c:pt idx="70">
                  <c:v>2.4412222495289553E-2</c:v>
                </c:pt>
                <c:pt idx="71">
                  <c:v>4.4012575021434748E-2</c:v>
                </c:pt>
                <c:pt idx="72">
                  <c:v>2.0408163265306031E-2</c:v>
                </c:pt>
                <c:pt idx="73">
                  <c:v>9.303374163973846E-2</c:v>
                </c:pt>
                <c:pt idx="74">
                  <c:v>3.5260930888563429E-4</c:v>
                </c:pt>
                <c:pt idx="75">
                  <c:v>5.740362675633489E-2</c:v>
                </c:pt>
                <c:pt idx="76">
                  <c:v>-9.532934131736516E-2</c:v>
                </c:pt>
                <c:pt idx="77">
                  <c:v>1.4098986635335617E-2</c:v>
                </c:pt>
                <c:pt idx="78">
                  <c:v>-1.5164279696714446E-2</c:v>
                </c:pt>
                <c:pt idx="79">
                  <c:v>-7.6800000000000049E-2</c:v>
                </c:pt>
                <c:pt idx="80">
                  <c:v>-5.7058534185931674E-3</c:v>
                </c:pt>
                <c:pt idx="81">
                  <c:v>-0.10491395397055779</c:v>
                </c:pt>
                <c:pt idx="82">
                  <c:v>-1.7316017316017316E-3</c:v>
                </c:pt>
                <c:pt idx="83">
                  <c:v>-0.10147299509001637</c:v>
                </c:pt>
                <c:pt idx="84">
                  <c:v>0.29260419633532708</c:v>
                </c:pt>
                <c:pt idx="85">
                  <c:v>8.8495575221238937E-2</c:v>
                </c:pt>
                <c:pt idx="86">
                  <c:v>2.3311029570472722E-2</c:v>
                </c:pt>
                <c:pt idx="87">
                  <c:v>0.11925389868514921</c:v>
                </c:pt>
                <c:pt idx="88">
                  <c:v>-4.784688995215311E-2</c:v>
                </c:pt>
                <c:pt idx="89">
                  <c:v>0.31002010369273086</c:v>
                </c:pt>
                <c:pt idx="90">
                  <c:v>-2.5889967637538983E-3</c:v>
                </c:pt>
                <c:pt idx="91">
                  <c:v>2.7257240204429302E-2</c:v>
                </c:pt>
                <c:pt idx="92">
                  <c:v>-3.9416058394160694E-2</c:v>
                </c:pt>
                <c:pt idx="93">
                  <c:v>4.5378151260504332E-2</c:v>
                </c:pt>
                <c:pt idx="94">
                  <c:v>5.7549197949396502E-2</c:v>
                </c:pt>
                <c:pt idx="95">
                  <c:v>-2.4622271964185871E-2</c:v>
                </c:pt>
                <c:pt idx="96">
                  <c:v>9.1926112219236304E-3</c:v>
                </c:pt>
                <c:pt idx="97">
                  <c:v>8.3786433728495081E-3</c:v>
                </c:pt>
                <c:pt idx="98">
                  <c:v>-4.8531909730645142E-4</c:v>
                </c:pt>
                <c:pt idx="99">
                  <c:v>3.7311850752597041E-2</c:v>
                </c:pt>
                <c:pt idx="100">
                  <c:v>0.13066871637202152</c:v>
                </c:pt>
                <c:pt idx="101">
                  <c:v>3.7364536932384847E-2</c:v>
                </c:pt>
                <c:pt idx="102">
                  <c:v>5.5078211059704785E-2</c:v>
                </c:pt>
                <c:pt idx="103">
                  <c:v>5.8672376873661621E-2</c:v>
                </c:pt>
                <c:pt idx="104">
                  <c:v>-5.3254437869822487E-2</c:v>
                </c:pt>
                <c:pt idx="105">
                  <c:v>-8.4773936170212769E-2</c:v>
                </c:pt>
                <c:pt idx="106">
                  <c:v>6.2781639043763868E-2</c:v>
                </c:pt>
                <c:pt idx="107">
                  <c:v>0.21730045967404929</c:v>
                </c:pt>
                <c:pt idx="108">
                  <c:v>0.16312487350738708</c:v>
                </c:pt>
                <c:pt idx="109">
                  <c:v>-5.8178951517540545E-2</c:v>
                </c:pt>
                <c:pt idx="110">
                  <c:v>-0.26238604835513274</c:v>
                </c:pt>
                <c:pt idx="111">
                  <c:v>0.13477289650037225</c:v>
                </c:pt>
                <c:pt idx="112">
                  <c:v>0.12366292721106177</c:v>
                </c:pt>
                <c:pt idx="113">
                  <c:v>-3.9628704034273349E-2</c:v>
                </c:pt>
                <c:pt idx="114">
                  <c:v>-0.24268332785268001</c:v>
                </c:pt>
                <c:pt idx="115">
                  <c:v>0.15201156347867975</c:v>
                </c:pt>
                <c:pt idx="116">
                  <c:v>-0.24275398160055384</c:v>
                </c:pt>
                <c:pt idx="117">
                  <c:v>0.15164007886718051</c:v>
                </c:pt>
                <c:pt idx="118">
                  <c:v>-0.25326885187175352</c:v>
                </c:pt>
                <c:pt idx="119">
                  <c:v>4.8364153627311571E-2</c:v>
                </c:pt>
                <c:pt idx="120">
                  <c:v>6.6017452889844355E-2</c:v>
                </c:pt>
                <c:pt idx="121">
                  <c:v>-2.1513151947934513E-2</c:v>
                </c:pt>
                <c:pt idx="122">
                  <c:v>-1.1714675439300257E-2</c:v>
                </c:pt>
                <c:pt idx="123">
                  <c:v>0.1360191049735229</c:v>
                </c:pt>
                <c:pt idx="124">
                  <c:v>8.059486687455017E-2</c:v>
                </c:pt>
                <c:pt idx="125">
                  <c:v>0.14152966404574691</c:v>
                </c:pt>
                <c:pt idx="126">
                  <c:v>-0.14190551854794353</c:v>
                </c:pt>
                <c:pt idx="127">
                  <c:v>-2.356406480117812E-2</c:v>
                </c:pt>
                <c:pt idx="128">
                  <c:v>-7.6917913953956724E-2</c:v>
                </c:pt>
                <c:pt idx="129">
                  <c:v>1.3734058681887177E-2</c:v>
                </c:pt>
                <c:pt idx="130">
                  <c:v>0.2211365759034413</c:v>
                </c:pt>
                <c:pt idx="131">
                  <c:v>7.6979090814521768E-3</c:v>
                </c:pt>
                <c:pt idx="132">
                  <c:v>3.6711891460494889E-2</c:v>
                </c:pt>
                <c:pt idx="133">
                  <c:v>-1.0673782521681085E-2</c:v>
                </c:pt>
                <c:pt idx="134">
                  <c:v>3.9365299575132309E-2</c:v>
                </c:pt>
                <c:pt idx="135">
                  <c:v>9.3103053871668742E-2</c:v>
                </c:pt>
                <c:pt idx="136">
                  <c:v>2.165302350145246E-2</c:v>
                </c:pt>
                <c:pt idx="137">
                  <c:v>-2.3417074002500878E-2</c:v>
                </c:pt>
                <c:pt idx="138">
                  <c:v>2.3716879748008277E-2</c:v>
                </c:pt>
                <c:pt idx="139">
                  <c:v>-8.3129584352078137E-2</c:v>
                </c:pt>
                <c:pt idx="140">
                  <c:v>-1.6994978756276688E-2</c:v>
                </c:pt>
                <c:pt idx="141">
                  <c:v>6.7329545454545586E-2</c:v>
                </c:pt>
                <c:pt idx="142">
                  <c:v>5.2569776894589512E-2</c:v>
                </c:pt>
                <c:pt idx="143">
                  <c:v>2.9698769622402083E-3</c:v>
                </c:pt>
                <c:pt idx="144">
                  <c:v>-0.16649537512846874</c:v>
                </c:pt>
                <c:pt idx="145">
                  <c:v>6.977000110047317E-2</c:v>
                </c:pt>
                <c:pt idx="146">
                  <c:v>4.3522267206477852E-2</c:v>
                </c:pt>
                <c:pt idx="147">
                  <c:v>6.6798381785680677E-2</c:v>
                </c:pt>
                <c:pt idx="148">
                  <c:v>5.1944695697118549E-2</c:v>
                </c:pt>
                <c:pt idx="149">
                  <c:v>3.9636913767019735E-2</c:v>
                </c:pt>
                <c:pt idx="150">
                  <c:v>-7.8389453055406691E-3</c:v>
                </c:pt>
                <c:pt idx="151">
                  <c:v>2.9566782362771566E-2</c:v>
                </c:pt>
                <c:pt idx="152">
                  <c:v>-5.2275799909869289E-2</c:v>
                </c:pt>
                <c:pt idx="153">
                  <c:v>-4.4123183495218841E-2</c:v>
                </c:pt>
              </c:numCache>
            </c:numRef>
          </c:yVal>
          <c:smooth val="0"/>
          <c:extLst>
            <c:ext xmlns:c16="http://schemas.microsoft.com/office/drawing/2014/chart" uri="{C3380CC4-5D6E-409C-BE32-E72D297353CC}">
              <c16:uniqueId val="{00000000-69A2-9140-9429-A88B997D8511}"/>
            </c:ext>
          </c:extLst>
        </c:ser>
        <c:ser>
          <c:idx val="1"/>
          <c:order val="1"/>
          <c:tx>
            <c:v>Mean</c:v>
          </c:tx>
          <c:spPr>
            <a:ln w="25400" cap="rnd">
              <a:noFill/>
              <a:round/>
            </a:ln>
            <a:effectLst/>
          </c:spPr>
          <c:marker>
            <c:symbol val="circle"/>
            <c:size val="5"/>
            <c:spPr>
              <a:solidFill>
                <a:schemeClr val="accent2"/>
              </a:solidFill>
              <a:ln w="9525">
                <a:solidFill>
                  <a:schemeClr val="accent2"/>
                </a:solidFill>
              </a:ln>
              <a:effectLst/>
            </c:spPr>
          </c:marker>
          <c:dPt>
            <c:idx val="1"/>
            <c:marker>
              <c:symbol val="circle"/>
              <c:size val="5"/>
              <c:spPr>
                <a:noFill/>
                <a:ln w="9525">
                  <a:noFill/>
                </a:ln>
                <a:effectLst/>
              </c:spPr>
            </c:marker>
            <c:bubble3D val="0"/>
            <c:spPr>
              <a:ln w="25400" cap="rnd">
                <a:solidFill>
                  <a:srgbClr val="FA9F9F"/>
                </a:solidFill>
                <a:round/>
              </a:ln>
              <a:effectLst/>
            </c:spPr>
            <c:extLst>
              <c:ext xmlns:c16="http://schemas.microsoft.com/office/drawing/2014/chart" uri="{C3380CC4-5D6E-409C-BE32-E72D297353CC}">
                <c16:uniqueId val="{00000002-69A2-9140-9429-A88B997D8511}"/>
              </c:ext>
            </c:extLst>
          </c:dPt>
          <c:dLbls>
            <c:dLbl>
              <c:idx val="1"/>
              <c:layout>
                <c:manualLayout>
                  <c:x val="-6.9483211085526742E-2"/>
                  <c:y val="-3.9781864338042754E-2"/>
                </c:manualLayout>
              </c:layout>
              <c:tx>
                <c:rich>
                  <a:bodyPr rot="0" spcFirstLastPara="1" vertOverflow="clip" horzOverflow="clip" vert="horz" wrap="square" lIns="36576" tIns="18288" rIns="36576" bIns="18288" anchor="ctr" anchorCtr="1">
                    <a:spAutoFit/>
                  </a:bodyPr>
                  <a:lstStyle/>
                  <a:p>
                    <a:pPr>
                      <a:defRPr sz="700" b="0" i="0" u="none" strike="noStrike" kern="1200" baseline="0">
                        <a:solidFill>
                          <a:sysClr val="windowText" lastClr="000000"/>
                        </a:solidFill>
                        <a:latin typeface="Aptos" panose="020B0004020202020204" pitchFamily="34" charset="0"/>
                        <a:ea typeface="+mn-ea"/>
                        <a:cs typeface="Times New Roman" panose="02020603050405020304" pitchFamily="18" charset="0"/>
                      </a:defRPr>
                    </a:pPr>
                    <a:r>
                      <a:rPr lang="en-US" sz="700"/>
                      <a:t>Mean | </a:t>
                    </a:r>
                    <a:fld id="{F8F9C4AE-E8BB-451C-8C59-5B162B881C61}" type="YVALUE">
                      <a:rPr lang="en-US" sz="700"/>
                      <a:pPr>
                        <a:defRPr sz="700"/>
                      </a:pPr>
                      <a:t>[VALEUR Y]</a:t>
                    </a:fld>
                    <a:endParaRPr lang="en-US" sz="700"/>
                  </a:p>
                </c:rich>
              </c:tx>
              <c:spPr>
                <a:xfrm>
                  <a:off x="7788858" y="2076415"/>
                  <a:ext cx="660823" cy="171137"/>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700" b="0" i="0" u="none" strike="noStrike" kern="1200" baseline="0">
                      <a:solidFill>
                        <a:sysClr val="windowText" lastClr="000000"/>
                      </a:solidFill>
                      <a:latin typeface="Aptos" panose="020B0004020202020204" pitchFamily="34" charset="0"/>
                      <a:ea typeface="+mn-ea"/>
                      <a:cs typeface="Times New Roman" panose="02020603050405020304" pitchFamily="18" charset="0"/>
                    </a:defRPr>
                  </a:pPr>
                  <a:endParaRPr lang="fr-FR"/>
                </a:p>
              </c:txPr>
              <c:dLblPos val="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5962"/>
                        <a:gd name="adj2" fmla="val -20499"/>
                      </a:avLst>
                    </a:prstGeom>
                    <a:noFill/>
                    <a:ln>
                      <a:noFill/>
                    </a:ln>
                  </c15:spPr>
                  <c15:layout>
                    <c:manualLayout>
                      <c:w val="0.1783041384914319"/>
                      <c:h val="5.6271058640438298E-2"/>
                    </c:manualLayout>
                  </c15:layout>
                  <c15:dlblFieldTable/>
                  <c15:showDataLabelsRange val="0"/>
                </c:ext>
                <c:ext xmlns:c16="http://schemas.microsoft.com/office/drawing/2014/chart" uri="{C3380CC4-5D6E-409C-BE32-E72D297353CC}">
                  <c16:uniqueId val="{00000002-69A2-9140-9429-A88B997D8511}"/>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ptos" panose="020B0004020202020204" pitchFamily="34" charset="0"/>
                    <a:ea typeface="+mn-ea"/>
                    <a:cs typeface="Times New Roman" panose="02020603050405020304" pitchFamily="18"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Graphs!$P$32:$P$33</c:f>
              <c:numCache>
                <c:formatCode>General</c:formatCode>
                <c:ptCount val="2"/>
                <c:pt idx="0">
                  <c:v>0</c:v>
                </c:pt>
                <c:pt idx="1">
                  <c:v>950</c:v>
                </c:pt>
              </c:numCache>
            </c:numRef>
          </c:xVal>
          <c:yVal>
            <c:numRef>
              <c:f>Graphs!$Q$32:$Q$33</c:f>
              <c:numCache>
                <c:formatCode>0.00%</c:formatCode>
                <c:ptCount val="2"/>
                <c:pt idx="0">
                  <c:v>1.4927946705824749E-2</c:v>
                </c:pt>
                <c:pt idx="1">
                  <c:v>1.4927946705824749E-2</c:v>
                </c:pt>
              </c:numCache>
            </c:numRef>
          </c:yVal>
          <c:smooth val="0"/>
          <c:extLst>
            <c:ext xmlns:c16="http://schemas.microsoft.com/office/drawing/2014/chart" uri="{C3380CC4-5D6E-409C-BE32-E72D297353CC}">
              <c16:uniqueId val="{00000003-69A2-9140-9429-A88B997D8511}"/>
            </c:ext>
          </c:extLst>
        </c:ser>
        <c:ser>
          <c:idx val="2"/>
          <c:order val="2"/>
          <c:tx>
            <c:v>Upper</c:v>
          </c:tx>
          <c:spPr>
            <a:ln w="25400" cap="rnd">
              <a:solidFill>
                <a:schemeClr val="accent2"/>
              </a:solidFill>
              <a:round/>
            </a:ln>
            <a:effectLst/>
          </c:spPr>
          <c:marker>
            <c:symbol val="circle"/>
            <c:size val="5"/>
            <c:spPr>
              <a:solidFill>
                <a:schemeClr val="accent3"/>
              </a:solidFill>
              <a:ln w="9525">
                <a:solidFill>
                  <a:schemeClr val="accent3"/>
                </a:solidFill>
              </a:ln>
              <a:effectLst/>
            </c:spPr>
          </c:marker>
          <c:dPt>
            <c:idx val="1"/>
            <c:marker>
              <c:symbol val="circle"/>
              <c:size val="5"/>
              <c:spPr>
                <a:noFill/>
                <a:ln w="9525">
                  <a:noFill/>
                </a:ln>
                <a:effectLst/>
              </c:spPr>
            </c:marker>
            <c:bubble3D val="0"/>
            <c:spPr>
              <a:ln w="25400" cap="rnd">
                <a:solidFill>
                  <a:srgbClr val="FF0000"/>
                </a:solidFill>
                <a:prstDash val="dash"/>
                <a:round/>
              </a:ln>
              <a:effectLst/>
            </c:spPr>
            <c:extLst>
              <c:ext xmlns:c16="http://schemas.microsoft.com/office/drawing/2014/chart" uri="{C3380CC4-5D6E-409C-BE32-E72D297353CC}">
                <c16:uniqueId val="{00000005-69A2-9140-9429-A88B997D8511}"/>
              </c:ext>
            </c:extLst>
          </c:dPt>
          <c:dLbls>
            <c:dLbl>
              <c:idx val="1"/>
              <c:layout>
                <c:manualLayout>
                  <c:x val="-7.2325371448530781E-2"/>
                  <c:y val="-4.3751860144310754E-2"/>
                </c:manualLayout>
              </c:layout>
              <c:tx>
                <c:rich>
                  <a:bodyPr rot="0" spcFirstLastPara="1" vertOverflow="clip" horzOverflow="clip" vert="horz" wrap="square" lIns="36576" tIns="18288" rIns="36576" bIns="18288" anchor="ctr" anchorCtr="1">
                    <a:spAutoFit/>
                  </a:bodyPr>
                  <a:lstStyle/>
                  <a:p>
                    <a:pPr algn="ctr" rtl="0">
                      <a:defRPr sz="700" b="0" i="0" u="none" strike="noStrike" kern="1200" baseline="0">
                        <a:solidFill>
                          <a:sysClr val="windowText" lastClr="000000"/>
                        </a:solidFill>
                        <a:latin typeface="Aptos" panose="020B0004020202020204" pitchFamily="34" charset="0"/>
                        <a:ea typeface="+mn-ea"/>
                        <a:cs typeface="Times New Roman" panose="02020603050405020304" pitchFamily="18" charset="0"/>
                      </a:defRPr>
                    </a:pPr>
                    <a:r>
                      <a:rPr lang="en-US" sz="700"/>
                      <a:t>+1.96 SD | </a:t>
                    </a:r>
                    <a:fld id="{1C7B6B1E-B530-4FD2-9AF2-227526C67441}" type="YVALUE">
                      <a:rPr lang="en-US" sz="700"/>
                      <a:pPr algn="ctr" rtl="0">
                        <a:defRPr sz="700"/>
                      </a:pPr>
                      <a:t>[VALEUR Y]</a:t>
                    </a:fld>
                    <a:endParaRPr lang="en-US" sz="700"/>
                  </a:p>
                </c:rich>
              </c:tx>
              <c:spPr>
                <a:xfrm>
                  <a:off x="7038842" y="985415"/>
                  <a:ext cx="1080639" cy="214901"/>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lgn="ctr" rtl="0">
                    <a:defRPr sz="700" b="0" i="0" u="none" strike="noStrike" kern="1200" baseline="0">
                      <a:solidFill>
                        <a:sysClr val="windowText" lastClr="000000"/>
                      </a:solidFill>
                      <a:latin typeface="Aptos" panose="020B0004020202020204" pitchFamily="34" charset="0"/>
                      <a:ea typeface="+mn-ea"/>
                      <a:cs typeface="Times New Roman" panose="02020603050405020304" pitchFamily="18" charset="0"/>
                    </a:defRPr>
                  </a:pPr>
                  <a:endParaRPr lang="fr-FR"/>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7074"/>
                        <a:gd name="adj2" fmla="val 16315"/>
                      </a:avLst>
                    </a:prstGeom>
                    <a:noFill/>
                    <a:ln>
                      <a:noFill/>
                    </a:ln>
                  </c15:spPr>
                  <c15:layout>
                    <c:manualLayout>
                      <c:w val="0.17771771206966924"/>
                      <c:h val="5.65974261181603E-2"/>
                    </c:manualLayout>
                  </c15:layout>
                  <c15:dlblFieldTable/>
                  <c15:showDataLabelsRange val="0"/>
                </c:ext>
                <c:ext xmlns:c16="http://schemas.microsoft.com/office/drawing/2014/chart" uri="{C3380CC4-5D6E-409C-BE32-E72D297353CC}">
                  <c16:uniqueId val="{00000005-69A2-9140-9429-A88B997D8511}"/>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ptos" panose="020B0004020202020204" pitchFamily="34" charset="0"/>
                    <a:ea typeface="+mn-ea"/>
                    <a:cs typeface="Times New Roman" panose="02020603050405020304" pitchFamily="18" charset="0"/>
                  </a:defRPr>
                </a:pPr>
                <a:endParaRPr lang="fr-FR"/>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xVal>
            <c:numRef>
              <c:f>Graphs!$P$29:$P$30</c:f>
              <c:numCache>
                <c:formatCode>General</c:formatCode>
                <c:ptCount val="2"/>
                <c:pt idx="0">
                  <c:v>0</c:v>
                </c:pt>
                <c:pt idx="1">
                  <c:v>950</c:v>
                </c:pt>
              </c:numCache>
            </c:numRef>
          </c:xVal>
          <c:yVal>
            <c:numRef>
              <c:f>Graphs!$Q$29:$Q$30</c:f>
              <c:numCache>
                <c:formatCode>0.00%</c:formatCode>
                <c:ptCount val="2"/>
                <c:pt idx="0">
                  <c:v>0.21416033241670285</c:v>
                </c:pt>
                <c:pt idx="1">
                  <c:v>0.21416033241670285</c:v>
                </c:pt>
              </c:numCache>
            </c:numRef>
          </c:yVal>
          <c:smooth val="0"/>
          <c:extLst>
            <c:ext xmlns:c16="http://schemas.microsoft.com/office/drawing/2014/chart" uri="{C3380CC4-5D6E-409C-BE32-E72D297353CC}">
              <c16:uniqueId val="{00000006-69A2-9140-9429-A88B997D8511}"/>
            </c:ext>
          </c:extLst>
        </c:ser>
        <c:ser>
          <c:idx val="3"/>
          <c:order val="3"/>
          <c:tx>
            <c:v>Lower</c:v>
          </c:tx>
          <c:spPr>
            <a:ln w="25400" cap="rnd">
              <a:solidFill>
                <a:schemeClr val="accent2"/>
              </a:solidFill>
              <a:round/>
            </a:ln>
            <a:effectLst/>
          </c:spPr>
          <c:marker>
            <c:symbol val="circle"/>
            <c:size val="5"/>
            <c:spPr>
              <a:solidFill>
                <a:schemeClr val="accent4"/>
              </a:solidFill>
              <a:ln w="9525">
                <a:solidFill>
                  <a:schemeClr val="accent4"/>
                </a:solidFill>
              </a:ln>
              <a:effectLst/>
            </c:spPr>
          </c:marker>
          <c:dPt>
            <c:idx val="1"/>
            <c:marker>
              <c:symbol val="circle"/>
              <c:size val="5"/>
              <c:spPr>
                <a:noFill/>
                <a:ln w="9525">
                  <a:noFill/>
                </a:ln>
                <a:effectLst/>
              </c:spPr>
            </c:marker>
            <c:bubble3D val="0"/>
            <c:spPr>
              <a:ln w="25400" cap="rnd">
                <a:solidFill>
                  <a:srgbClr val="FF0000"/>
                </a:solidFill>
                <a:prstDash val="dash"/>
                <a:round/>
              </a:ln>
              <a:effectLst/>
            </c:spPr>
            <c:extLst>
              <c:ext xmlns:c16="http://schemas.microsoft.com/office/drawing/2014/chart" uri="{C3380CC4-5D6E-409C-BE32-E72D297353CC}">
                <c16:uniqueId val="{00000008-69A2-9140-9429-A88B997D8511}"/>
              </c:ext>
            </c:extLst>
          </c:dPt>
          <c:dLbls>
            <c:dLbl>
              <c:idx val="1"/>
              <c:layout>
                <c:manualLayout>
                  <c:x val="-7.4914150767610849E-2"/>
                  <c:y val="4.2875416270099477E-2"/>
                </c:manualLayout>
              </c:layout>
              <c:tx>
                <c:rich>
                  <a:bodyPr rot="0" spcFirstLastPara="1" vertOverflow="clip" horzOverflow="clip" vert="horz" wrap="square" lIns="36576" tIns="18288" rIns="36576" bIns="18288" anchor="ctr" anchorCtr="1">
                    <a:spAutoFit/>
                  </a:bodyPr>
                  <a:lstStyle/>
                  <a:p>
                    <a:pPr>
                      <a:defRPr sz="700" b="0" i="0" u="none" strike="noStrike" kern="1200" baseline="0">
                        <a:solidFill>
                          <a:sysClr val="windowText" lastClr="000000"/>
                        </a:solidFill>
                        <a:latin typeface="Aptos" panose="020B0004020202020204" pitchFamily="34" charset="0"/>
                        <a:ea typeface="+mn-ea"/>
                        <a:cs typeface="Times New Roman" panose="02020603050405020304" pitchFamily="18" charset="0"/>
                      </a:defRPr>
                    </a:pPr>
                    <a:r>
                      <a:rPr lang="en-US" sz="700"/>
                      <a:t>-1.96 SD | </a:t>
                    </a:r>
                    <a:fld id="{6FB9776F-D820-4BE4-8C30-D0E5A92BE197}" type="YVALUE">
                      <a:rPr lang="en-US" sz="700"/>
                      <a:pPr>
                        <a:defRPr sz="700"/>
                      </a:pPr>
                      <a:t>[VALEUR Y]</a:t>
                    </a:fld>
                    <a:endParaRPr lang="en-US" sz="700"/>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700" b="0" i="0" u="none" strike="noStrike" kern="1200" baseline="0">
                      <a:solidFill>
                        <a:sysClr val="windowText" lastClr="000000"/>
                      </a:solidFill>
                      <a:latin typeface="Aptos" panose="020B0004020202020204" pitchFamily="34" charset="0"/>
                      <a:ea typeface="+mn-ea"/>
                      <a:cs typeface="Times New Roman" panose="02020603050405020304" pitchFamily="18" charset="0"/>
                    </a:defRPr>
                  </a:pPr>
                  <a:endParaRPr lang="fr-FR"/>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9279"/>
                        <a:gd name="adj2" fmla="val -26715"/>
                      </a:avLst>
                    </a:prstGeom>
                    <a:noFill/>
                    <a:ln>
                      <a:noFill/>
                    </a:ln>
                  </c15:spPr>
                  <c15:layout>
                    <c:manualLayout>
                      <c:w val="0.17085001829115942"/>
                      <c:h val="5.5201923799624839E-2"/>
                    </c:manualLayout>
                  </c15:layout>
                  <c15:dlblFieldTable/>
                  <c15:showDataLabelsRange val="0"/>
                </c:ext>
                <c:ext xmlns:c16="http://schemas.microsoft.com/office/drawing/2014/chart" uri="{C3380CC4-5D6E-409C-BE32-E72D297353CC}">
                  <c16:uniqueId val="{00000008-69A2-9140-9429-A88B997D851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ysClr val="windowText" lastClr="000000"/>
                    </a:solidFill>
                    <a:latin typeface="Aptos" panose="020B0004020202020204" pitchFamily="34" charset="0"/>
                    <a:ea typeface="+mn-ea"/>
                    <a:cs typeface="Times New Roman" panose="02020603050405020304" pitchFamily="18" charset="0"/>
                  </a:defRPr>
                </a:pPr>
                <a:endParaRPr lang="fr-FR"/>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Graphs!$P$26:$P$27</c:f>
              <c:numCache>
                <c:formatCode>General</c:formatCode>
                <c:ptCount val="2"/>
                <c:pt idx="0">
                  <c:v>0</c:v>
                </c:pt>
                <c:pt idx="1">
                  <c:v>950</c:v>
                </c:pt>
              </c:numCache>
            </c:numRef>
          </c:xVal>
          <c:yVal>
            <c:numRef>
              <c:f>Graphs!$Q$26:$Q$27</c:f>
              <c:numCache>
                <c:formatCode>0.00%</c:formatCode>
                <c:ptCount val="2"/>
                <c:pt idx="0">
                  <c:v>-0.18430443900505333</c:v>
                </c:pt>
                <c:pt idx="1">
                  <c:v>-0.18430443900505333</c:v>
                </c:pt>
              </c:numCache>
            </c:numRef>
          </c:yVal>
          <c:smooth val="0"/>
          <c:extLst>
            <c:ext xmlns:c16="http://schemas.microsoft.com/office/drawing/2014/chart" uri="{C3380CC4-5D6E-409C-BE32-E72D297353CC}">
              <c16:uniqueId val="{00000009-69A2-9140-9429-A88B997D8511}"/>
            </c:ext>
          </c:extLst>
        </c:ser>
        <c:dLbls>
          <c:showLegendKey val="0"/>
          <c:showVal val="0"/>
          <c:showCatName val="0"/>
          <c:showSerName val="0"/>
          <c:showPercent val="0"/>
          <c:showBubbleSize val="0"/>
        </c:dLbls>
        <c:axId val="990782879"/>
        <c:axId val="990271119"/>
      </c:scatterChart>
      <c:valAx>
        <c:axId val="990782879"/>
        <c:scaling>
          <c:orientation val="minMax"/>
          <c:max val="950"/>
          <c:min val="250"/>
        </c:scaling>
        <c:delete val="0"/>
        <c:axPos val="b"/>
        <c:majorGridlines>
          <c:spPr>
            <a:ln w="9525" cap="flat" cmpd="sng" algn="ctr">
              <a:solidFill>
                <a:schemeClr val="tx1">
                  <a:lumMod val="7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solidFill>
                    <a:latin typeface="Aptos" panose="020B0004020202020204" pitchFamily="34" charset="0"/>
                    <a:ea typeface="+mn-ea"/>
                    <a:cs typeface="Times New Roman" panose="02020603050405020304" pitchFamily="18" charset="0"/>
                  </a:defRPr>
                </a:pPr>
                <a:r>
                  <a:rPr lang="fr-CA" sz="800">
                    <a:solidFill>
                      <a:schemeClr val="tx1"/>
                    </a:solidFill>
                  </a:rPr>
                  <a:t>Mean breast volume (cc, simulated and real post-operative)</a:t>
                </a:r>
              </a:p>
            </c:rich>
          </c:tx>
          <c:layout>
            <c:manualLayout>
              <c:xMode val="edge"/>
              <c:yMode val="edge"/>
              <c:x val="0.30377235240584533"/>
              <c:y val="0.9097971408234856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ptos" panose="020B0004020202020204" pitchFamily="34" charset="0"/>
                  <a:ea typeface="+mn-ea"/>
                  <a:cs typeface="Times New Roman" panose="02020603050405020304" pitchFamily="18" charset="0"/>
                </a:defRPr>
              </a:pPr>
              <a:endParaRPr lang="fr-FR"/>
            </a:p>
          </c:txPr>
        </c:title>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ptos" panose="020B0004020202020204" pitchFamily="34" charset="0"/>
                <a:ea typeface="+mn-ea"/>
                <a:cs typeface="Times New Roman" panose="02020603050405020304" pitchFamily="18" charset="0"/>
              </a:defRPr>
            </a:pPr>
            <a:endParaRPr lang="fr-FR"/>
          </a:p>
        </c:txPr>
        <c:crossAx val="990271119"/>
        <c:crosses val="autoZero"/>
        <c:crossBetween val="midCat"/>
        <c:majorUnit val="50"/>
      </c:valAx>
      <c:valAx>
        <c:axId val="990271119"/>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solidFill>
                    <a:latin typeface="Aptos" panose="020B0004020202020204" pitchFamily="34" charset="0"/>
                    <a:ea typeface="+mn-ea"/>
                    <a:cs typeface="Times New Roman" panose="02020603050405020304" pitchFamily="18" charset="0"/>
                  </a:defRPr>
                </a:pPr>
                <a:r>
                  <a:rPr lang="fr-CA" sz="800" dirty="0">
                    <a:solidFill>
                      <a:schemeClr val="tx1"/>
                    </a:solidFill>
                  </a:rPr>
                  <a:t>Relative </a:t>
                </a:r>
                <a:r>
                  <a:rPr lang="fr-CA" sz="800" dirty="0" err="1">
                    <a:solidFill>
                      <a:schemeClr val="tx1"/>
                    </a:solidFill>
                  </a:rPr>
                  <a:t>Difference</a:t>
                </a:r>
                <a:r>
                  <a:rPr lang="fr-CA" sz="800" dirty="0">
                    <a:solidFill>
                      <a:schemeClr val="tx1"/>
                    </a:solidFill>
                  </a:rPr>
                  <a:t> / </a:t>
                </a:r>
                <a:r>
                  <a:rPr lang="fr-CA" sz="800" dirty="0" err="1">
                    <a:solidFill>
                      <a:schemeClr val="tx1"/>
                    </a:solidFill>
                  </a:rPr>
                  <a:t>Mean</a:t>
                </a:r>
                <a:endParaRPr lang="fr-CA" sz="800" dirty="0">
                  <a:solidFill>
                    <a:schemeClr val="tx1"/>
                  </a:solidFill>
                </a:endParaRP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solidFill>
                  <a:latin typeface="Aptos" panose="020B0004020202020204" pitchFamily="34" charset="0"/>
                  <a:ea typeface="+mn-ea"/>
                  <a:cs typeface="Times New Roman" panose="02020603050405020304" pitchFamily="18" charset="0"/>
                </a:defRPr>
              </a:pPr>
              <a:endParaRPr lang="fr-FR"/>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Aptos" panose="020B0004020202020204" pitchFamily="34" charset="0"/>
                <a:ea typeface="+mn-ea"/>
                <a:cs typeface="Times New Roman" panose="02020603050405020304" pitchFamily="18" charset="0"/>
              </a:defRPr>
            </a:pPr>
            <a:endParaRPr lang="fr-FR"/>
          </a:p>
        </c:txPr>
        <c:crossAx val="990782879"/>
        <c:crosses val="autoZero"/>
        <c:crossBetween val="midCat"/>
        <c:majorUnit val="5.000000000000001E-2"/>
      </c:valAx>
      <c:spPr>
        <a:solidFill>
          <a:schemeClr val="bg2">
            <a:lumMod val="10000"/>
            <a:lumOff val="9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ptos" panose="020B0004020202020204" pitchFamily="34" charset="0"/>
          <a:cs typeface="Times New Roman" panose="02020603050405020304" pitchFamily="18"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C9106-D6F8-1446-B2C5-A05C4207BBFF}" type="datetimeFigureOut">
              <a:rPr lang="en-US" smtClean="0"/>
              <a:t>6/4/24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A35B8-706A-804A-9F40-35244C87A2B1}" type="slidenum">
              <a:rPr lang="en-US" smtClean="0"/>
              <a:t>‹n°›</a:t>
            </a:fld>
            <a:endParaRPr lang="en-US"/>
          </a:p>
        </p:txBody>
      </p:sp>
    </p:spTree>
    <p:extLst>
      <p:ext uri="{BB962C8B-B14F-4D97-AF65-F5344CB8AC3E}">
        <p14:creationId xmlns:p14="http://schemas.microsoft.com/office/powerpoint/2010/main" val="143141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a:solidFill>
                  <a:schemeClr val="tx1"/>
                </a:solidFill>
                <a:latin typeface="Aptos" panose="020B0004020202020204" pitchFamily="34" charset="0"/>
                <a:ea typeface="+mn-ea"/>
                <a:cs typeface="+mn-cs"/>
              </a:rPr>
              <a:t>v</a:t>
            </a:r>
            <a:r>
              <a:rPr lang="fr-FR"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Introduction</a:t>
            </a:r>
          </a:p>
          <a:p>
            <a:r>
              <a:rPr lang="fr-F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L'imagerie de surface tridimensionnelle (3D) est de plus en plus utilisée comme complément à la planification préopératoire en chirurgie reconstructive, telle que la chirurgie </a:t>
            </a:r>
            <a:r>
              <a:rPr lang="fr-FR"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cranio-faciale</a:t>
            </a:r>
            <a:r>
              <a:rPr lang="fr-F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(1), mais pas en reconstruction mammaire, malgré l'intérêt bien documenté de l'intégration de l'imagerie 3D. </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solidFill>
                  <a:srgbClr val="0D0D0D"/>
                </a:solidFill>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Les simulateurs 3D ont récemment été introduits en chirurgie d’augmentation mammaire, offrant une alternative précieuse pour évaluer le volume mammaire sans recourir aux méthodes traditionnelles telles que la photographie bidimensionnelle ou les essais d'implants dans le soutien-gorge. Ces méthodes traditionnelles ont montré des taux de ré-opérations élevés, allant jusqu'à 36% dans certaines études, mettant en évidence des lacunes dans la planification chirurgicale </a:t>
            </a:r>
            <a:r>
              <a:rPr lang="fr-FR" sz="1800" kern="100" dirty="0" err="1">
                <a:solidFill>
                  <a:srgbClr val="0D0D0D"/>
                </a:solidFill>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pré-opératoire</a:t>
            </a:r>
            <a:r>
              <a:rPr lang="fr-FR" sz="1800" kern="100" dirty="0">
                <a:solidFill>
                  <a:srgbClr val="0D0D0D"/>
                </a:solidFill>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 En raison de leur manque de fiabilité pour évaluer la taille et la forme du sein, ces méthodes ont été remplacées par l'imagerie 3D. Ainsi, l'utilisation de l'imagerie 3D pour la planification préopératoire des augmentations mammaires présente des avantages notables, permettant une approche chirurgicale plus individualisée et une évaluation plus précise du volume, de la forme et de la projection mammaire, ce qui améliore les chances d'obtenir des résultats esthétiques satisfaisants et symétriques. Toutefois, avant d'implémenter cette technologie dans le système de santé public et de l'utiliser comme outil de référence pour les patients, il est crucial de valider les données fournies par le logiciel.</a:t>
            </a:r>
          </a:p>
          <a:p>
            <a:endParaRPr lang="fr-FR" sz="1800" kern="100" dirty="0">
              <a:solidFill>
                <a:srgbClr val="0D0D0D"/>
              </a:solidFill>
              <a:effectLst/>
              <a:highlight>
                <a:srgbClr val="FFFF00"/>
              </a:highlight>
              <a:latin typeface="Segoe UI" panose="020B0502040204020203" pitchFamily="34" charset="0"/>
              <a:ea typeface="Calibri" panose="020F0502020204030204" pitchFamily="34" charset="0"/>
              <a:cs typeface="Times New Roman" panose="02020603050405020304" pitchFamily="18" charset="0"/>
            </a:endParaRPr>
          </a:p>
          <a:p>
            <a:r>
              <a:rPr lang="fr-FR" sz="1800" b="1" kern="100" dirty="0">
                <a:solidFill>
                  <a:srgbClr val="0D0D0D"/>
                </a:solidFill>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Objectifs: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latin typeface="Aptos" panose="020B0004020202020204" pitchFamily="34" charset="0"/>
              </a:rPr>
              <a:t>Le simulateur 3D Vectra est-il précis pour prédire le résultat post-opératoire et la précision de la simulation varie-t-elle en fonction des caractéristiques individuelles spécifiques de la patiente</a:t>
            </a:r>
          </a:p>
          <a:p>
            <a:endParaRPr lang="fr-CA"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72000" indent="-72000" algn="just">
              <a:buFont typeface="Arial" panose="020B0604020202020204" pitchFamily="34" charset="0"/>
              <a:buChar char="•"/>
            </a:pPr>
            <a:r>
              <a:rPr lang="fr-FR" sz="800" dirty="0">
                <a:latin typeface="Aptos" panose="020B0004020202020204" pitchFamily="34" charset="0"/>
              </a:rPr>
              <a:t>Qualité prédictive de l’algorithme VECTRA</a:t>
            </a:r>
          </a:p>
          <a:p>
            <a:pPr marL="72000" indent="-72000" algn="just">
              <a:buFont typeface="Arial" panose="020B0604020202020204" pitchFamily="34" charset="0"/>
              <a:buChar char="•"/>
            </a:pPr>
            <a:r>
              <a:rPr lang="fr-FR" sz="800" dirty="0">
                <a:latin typeface="Aptos" panose="020B0004020202020204" pitchFamily="34" charset="0"/>
              </a:rPr>
              <a:t>Comment se faire: </a:t>
            </a:r>
          </a:p>
          <a:p>
            <a:pPr marL="529200" lvl="1" indent="-72000" algn="just">
              <a:buFont typeface="Arial" panose="020B0604020202020204" pitchFamily="34" charset="0"/>
              <a:buChar char="•"/>
            </a:pPr>
            <a:r>
              <a:rPr lang="fr-FR" sz="800" dirty="0">
                <a:latin typeface="Aptos" panose="020B0004020202020204" pitchFamily="34" charset="0"/>
              </a:rPr>
              <a:t>Comparant le volume mammaire simulé en 3D en  préopératoires produites par le système d’imagerie  en les comparants aux volumes mammaires  postopératoires réels, déterminant la précision du simulateur</a:t>
            </a:r>
          </a:p>
          <a:p>
            <a:pPr marL="529200" lvl="1" indent="-72000" algn="just">
              <a:buFont typeface="Arial" panose="020B0604020202020204" pitchFamily="34" charset="0"/>
              <a:buChar char="•"/>
            </a:pPr>
            <a:r>
              <a:rPr lang="fr-FR" sz="800" dirty="0">
                <a:latin typeface="Aptos" panose="020B0004020202020204" pitchFamily="34" charset="0"/>
              </a:rPr>
              <a:t>Évaluer si les facteurs démographiques, médicaux et chirurgicaux ont eu un impact sur la précision</a:t>
            </a:r>
          </a:p>
          <a:p>
            <a:pPr marL="529200" lvl="1" indent="-72000" algn="just">
              <a:buFont typeface="Arial" panose="020B0604020202020204" pitchFamily="34" charset="0"/>
              <a:buChar char="•"/>
            </a:pPr>
            <a:endParaRPr lang="fr-FR" sz="800" dirty="0">
              <a:latin typeface="Aptos" panose="020B0004020202020204" pitchFamily="34" charset="0"/>
            </a:endParaRPr>
          </a:p>
          <a:p>
            <a:r>
              <a:rPr lang="en-US" sz="800" b="1" kern="1200" dirty="0">
                <a:solidFill>
                  <a:schemeClr val="tx1"/>
                </a:solidFill>
                <a:latin typeface="Aptos" panose="020B0004020202020204" pitchFamily="34" charset="0"/>
                <a:ea typeface="+mn-ea"/>
                <a:cs typeface="+mn-cs"/>
              </a:rPr>
              <a:t>Matériel et </a:t>
            </a:r>
            <a:r>
              <a:rPr lang="en-US" sz="800" b="1" kern="1200" dirty="0" err="1">
                <a:solidFill>
                  <a:schemeClr val="tx1"/>
                </a:solidFill>
                <a:latin typeface="Aptos" panose="020B0004020202020204" pitchFamily="34" charset="0"/>
                <a:ea typeface="+mn-ea"/>
                <a:cs typeface="+mn-cs"/>
              </a:rPr>
              <a:t>méthodes</a:t>
            </a:r>
            <a:r>
              <a:rPr lang="en-US" sz="800" b="1" kern="1200" dirty="0">
                <a:solidFill>
                  <a:schemeClr val="tx1"/>
                </a:solidFill>
                <a:latin typeface="Aptos" panose="020B0004020202020204" pitchFamily="34" charset="0"/>
                <a:ea typeface="+mn-ea"/>
                <a:cs typeface="+mn-cs"/>
              </a:rPr>
              <a:t>:</a:t>
            </a:r>
          </a:p>
          <a:p>
            <a:r>
              <a:rPr lang="fr-FR" sz="1800" dirty="0">
                <a:effectLst/>
                <a:latin typeface="Times New Roman" panose="02020603050405020304" pitchFamily="18" charset="0"/>
                <a:ea typeface="Times New Roman" panose="02020603050405020304" pitchFamily="18" charset="0"/>
              </a:rPr>
              <a:t>Une étude rétrospective des patientes ayant subi une augmentation mammaire bilatérale primaire sous-pectoral avec implant en silicone entre janvier 2022 à Décembre 2022 </a:t>
            </a:r>
          </a:p>
          <a:p>
            <a:r>
              <a:rPr lang="en-US" sz="800" kern="1200" dirty="0">
                <a:solidFill>
                  <a:schemeClr val="tx1"/>
                </a:solidFill>
                <a:latin typeface="Aptos" panose="020B0004020202020204" pitchFamily="34" charset="0"/>
                <a:ea typeface="+mn-ea"/>
                <a:cs typeface="+mn-cs"/>
              </a:rPr>
              <a:t>La première </a:t>
            </a:r>
            <a:r>
              <a:rPr lang="en-US" sz="800" kern="1200" dirty="0" err="1">
                <a:solidFill>
                  <a:schemeClr val="tx1"/>
                </a:solidFill>
                <a:latin typeface="Aptos" panose="020B0004020202020204" pitchFamily="34" charset="0"/>
                <a:ea typeface="+mn-ea"/>
                <a:cs typeface="+mn-cs"/>
              </a:rPr>
              <a:t>hypothèse</a:t>
            </a:r>
            <a:r>
              <a:rPr lang="en-US" sz="800" kern="1200" dirty="0">
                <a:solidFill>
                  <a:schemeClr val="tx1"/>
                </a:solidFill>
                <a:latin typeface="Aptos" panose="020B0004020202020204" pitchFamily="34" charset="0"/>
                <a:ea typeface="+mn-ea"/>
                <a:cs typeface="+mn-cs"/>
              </a:rPr>
              <a:t> </a:t>
            </a:r>
            <a:r>
              <a:rPr lang="en-US" sz="800" kern="1200" dirty="0" err="1">
                <a:solidFill>
                  <a:schemeClr val="tx1"/>
                </a:solidFill>
                <a:latin typeface="Aptos" panose="020B0004020202020204" pitchFamily="34" charset="0"/>
                <a:ea typeface="+mn-ea"/>
                <a:cs typeface="+mn-cs"/>
              </a:rPr>
              <a:t>prédit</a:t>
            </a:r>
            <a:r>
              <a:rPr lang="en-US" sz="800" kern="1200" dirty="0">
                <a:solidFill>
                  <a:schemeClr val="tx1"/>
                </a:solidFill>
                <a:latin typeface="Aptos" panose="020B0004020202020204" pitchFamily="34" charset="0"/>
                <a:ea typeface="+mn-ea"/>
                <a:cs typeface="+mn-cs"/>
              </a:rPr>
              <a:t> que la </a:t>
            </a:r>
            <a:r>
              <a:rPr lang="en-US" sz="800" kern="1200" dirty="0" err="1">
                <a:solidFill>
                  <a:schemeClr val="tx1"/>
                </a:solidFill>
                <a:latin typeface="Aptos" panose="020B0004020202020204" pitchFamily="34" charset="0"/>
                <a:ea typeface="+mn-ea"/>
                <a:cs typeface="+mn-cs"/>
              </a:rPr>
              <a:t>différence</a:t>
            </a:r>
            <a:r>
              <a:rPr lang="en-US" sz="800" kern="1200" dirty="0">
                <a:solidFill>
                  <a:schemeClr val="tx1"/>
                </a:solidFill>
                <a:latin typeface="Aptos" panose="020B0004020202020204" pitchFamily="34" charset="0"/>
                <a:ea typeface="+mn-ea"/>
                <a:cs typeface="+mn-cs"/>
              </a:rPr>
              <a:t> </a:t>
            </a:r>
            <a:r>
              <a:rPr lang="en-US" sz="800" kern="1200" dirty="0" err="1">
                <a:solidFill>
                  <a:schemeClr val="tx1"/>
                </a:solidFill>
                <a:latin typeface="Aptos" panose="020B0004020202020204" pitchFamily="34" charset="0"/>
                <a:ea typeface="+mn-ea"/>
                <a:cs typeface="+mn-cs"/>
              </a:rPr>
              <a:t>absolue</a:t>
            </a:r>
            <a:r>
              <a:rPr lang="en-US" sz="800" kern="1200" dirty="0">
                <a:solidFill>
                  <a:schemeClr val="tx1"/>
                </a:solidFill>
                <a:latin typeface="Aptos" panose="020B0004020202020204" pitchFamily="34" charset="0"/>
                <a:ea typeface="+mn-ea"/>
                <a:cs typeface="+mn-cs"/>
              </a:rPr>
              <a:t> entre le volume </a:t>
            </a:r>
            <a:r>
              <a:rPr lang="en-US" sz="800" kern="1200" dirty="0" err="1">
                <a:solidFill>
                  <a:schemeClr val="tx1"/>
                </a:solidFill>
                <a:latin typeface="Aptos" panose="020B0004020202020204" pitchFamily="34" charset="0"/>
                <a:ea typeface="+mn-ea"/>
                <a:cs typeface="+mn-cs"/>
              </a:rPr>
              <a:t>mammaire</a:t>
            </a:r>
            <a:r>
              <a:rPr lang="en-US" sz="800" kern="1200" dirty="0">
                <a:solidFill>
                  <a:schemeClr val="tx1"/>
                </a:solidFill>
                <a:latin typeface="Aptos" panose="020B0004020202020204" pitchFamily="34" charset="0"/>
                <a:ea typeface="+mn-ea"/>
                <a:cs typeface="+mn-cs"/>
              </a:rPr>
              <a:t> </a:t>
            </a:r>
            <a:r>
              <a:rPr lang="en-US" sz="800" kern="1200" dirty="0" err="1">
                <a:solidFill>
                  <a:schemeClr val="tx1"/>
                </a:solidFill>
                <a:latin typeface="Aptos" panose="020B0004020202020204" pitchFamily="34" charset="0"/>
                <a:ea typeface="+mn-ea"/>
                <a:cs typeface="+mn-cs"/>
              </a:rPr>
              <a:t>simulé</a:t>
            </a:r>
            <a:r>
              <a:rPr lang="en-US" sz="800" kern="1200" dirty="0">
                <a:solidFill>
                  <a:schemeClr val="tx1"/>
                </a:solidFill>
                <a:latin typeface="Aptos" panose="020B0004020202020204" pitchFamily="34" charset="0"/>
                <a:ea typeface="+mn-ea"/>
                <a:cs typeface="+mn-cs"/>
              </a:rPr>
              <a:t> et le volume </a:t>
            </a:r>
            <a:r>
              <a:rPr lang="en-US" sz="800" kern="1200" dirty="0" err="1">
                <a:solidFill>
                  <a:schemeClr val="tx1"/>
                </a:solidFill>
                <a:latin typeface="Aptos" panose="020B0004020202020204" pitchFamily="34" charset="0"/>
                <a:ea typeface="+mn-ea"/>
                <a:cs typeface="+mn-cs"/>
              </a:rPr>
              <a:t>mammaire</a:t>
            </a:r>
            <a:r>
              <a:rPr lang="en-US" sz="800" kern="1200" dirty="0">
                <a:solidFill>
                  <a:schemeClr val="tx1"/>
                </a:solidFill>
                <a:latin typeface="Aptos" panose="020B0004020202020204" pitchFamily="34" charset="0"/>
                <a:ea typeface="+mn-ea"/>
                <a:cs typeface="+mn-cs"/>
              </a:rPr>
              <a:t> </a:t>
            </a:r>
            <a:r>
              <a:rPr lang="en-US" sz="800" kern="1200" dirty="0" err="1">
                <a:solidFill>
                  <a:schemeClr val="tx1"/>
                </a:solidFill>
                <a:latin typeface="Aptos" panose="020B0004020202020204" pitchFamily="34" charset="0"/>
                <a:ea typeface="+mn-ea"/>
                <a:cs typeface="+mn-cs"/>
              </a:rPr>
              <a:t>postopératoire</a:t>
            </a:r>
            <a:r>
              <a:rPr lang="en-US" sz="800" kern="1200" dirty="0">
                <a:solidFill>
                  <a:schemeClr val="tx1"/>
                </a:solidFill>
                <a:latin typeface="Aptos" panose="020B0004020202020204" pitchFamily="34" charset="0"/>
                <a:ea typeface="+mn-ea"/>
                <a:cs typeface="+mn-cs"/>
              </a:rPr>
              <a:t> </a:t>
            </a:r>
            <a:r>
              <a:rPr lang="en-US" sz="800" kern="1200" dirty="0" err="1">
                <a:solidFill>
                  <a:schemeClr val="tx1"/>
                </a:solidFill>
                <a:latin typeface="Aptos" panose="020B0004020202020204" pitchFamily="34" charset="0"/>
                <a:ea typeface="+mn-ea"/>
                <a:cs typeface="+mn-cs"/>
              </a:rPr>
              <a:t>est</a:t>
            </a:r>
            <a:r>
              <a:rPr lang="en-US" sz="800" kern="1200" dirty="0">
                <a:solidFill>
                  <a:schemeClr val="tx1"/>
                </a:solidFill>
                <a:latin typeface="Aptos" panose="020B0004020202020204" pitchFamily="34" charset="0"/>
                <a:ea typeface="+mn-ea"/>
                <a:cs typeface="+mn-cs"/>
              </a:rPr>
              <a:t> d'un maximum de 10 %, </a:t>
            </a:r>
            <a:r>
              <a:rPr lang="en-US" sz="800" kern="1200" dirty="0" err="1">
                <a:solidFill>
                  <a:schemeClr val="tx1"/>
                </a:solidFill>
                <a:latin typeface="Aptos" panose="020B0004020202020204" pitchFamily="34" charset="0"/>
                <a:ea typeface="+mn-ea"/>
                <a:cs typeface="+mn-cs"/>
              </a:rPr>
              <a:t>ce</a:t>
            </a:r>
            <a:r>
              <a:rPr lang="en-US" sz="800" kern="1200" dirty="0">
                <a:solidFill>
                  <a:schemeClr val="tx1"/>
                </a:solidFill>
                <a:latin typeface="Aptos" panose="020B0004020202020204" pitchFamily="34" charset="0"/>
                <a:ea typeface="+mn-ea"/>
                <a:cs typeface="+mn-cs"/>
              </a:rPr>
              <a:t> </a:t>
            </a:r>
            <a:r>
              <a:rPr lang="en-US" sz="800" kern="1200" dirty="0" err="1">
                <a:solidFill>
                  <a:schemeClr val="tx1"/>
                </a:solidFill>
                <a:latin typeface="Aptos" panose="020B0004020202020204" pitchFamily="34" charset="0"/>
                <a:ea typeface="+mn-ea"/>
                <a:cs typeface="+mn-cs"/>
              </a:rPr>
              <a:t>seuil</a:t>
            </a:r>
            <a:r>
              <a:rPr lang="en-US" sz="800" kern="1200" dirty="0">
                <a:solidFill>
                  <a:schemeClr val="tx1"/>
                </a:solidFill>
                <a:latin typeface="Aptos" panose="020B0004020202020204" pitchFamily="34" charset="0"/>
                <a:ea typeface="+mn-ea"/>
                <a:cs typeface="+mn-cs"/>
              </a:rPr>
              <a:t> </a:t>
            </a:r>
            <a:r>
              <a:rPr lang="en-US" sz="800" kern="1200" dirty="0" err="1">
                <a:solidFill>
                  <a:schemeClr val="tx1"/>
                </a:solidFill>
                <a:latin typeface="Aptos" panose="020B0004020202020204" pitchFamily="34" charset="0"/>
                <a:ea typeface="+mn-ea"/>
                <a:cs typeface="+mn-cs"/>
              </a:rPr>
              <a:t>étant</a:t>
            </a:r>
            <a:r>
              <a:rPr lang="en-US" sz="800" kern="1200" dirty="0">
                <a:solidFill>
                  <a:schemeClr val="tx1"/>
                </a:solidFill>
                <a:latin typeface="Aptos" panose="020B0004020202020204" pitchFamily="34" charset="0"/>
                <a:ea typeface="+mn-ea"/>
                <a:cs typeface="+mn-cs"/>
              </a:rPr>
              <a:t> </a:t>
            </a:r>
            <a:r>
              <a:rPr lang="en-US" sz="800" kern="1200" dirty="0" err="1">
                <a:solidFill>
                  <a:schemeClr val="tx1"/>
                </a:solidFill>
                <a:latin typeface="Aptos" panose="020B0004020202020204" pitchFamily="34" charset="0"/>
                <a:ea typeface="+mn-ea"/>
                <a:cs typeface="+mn-cs"/>
              </a:rPr>
              <a:t>défini</a:t>
            </a:r>
            <a:r>
              <a:rPr lang="en-US" sz="800" kern="1200" dirty="0">
                <a:solidFill>
                  <a:schemeClr val="tx1"/>
                </a:solidFill>
                <a:latin typeface="Aptos" panose="020B0004020202020204" pitchFamily="34" charset="0"/>
                <a:ea typeface="+mn-ea"/>
                <a:cs typeface="+mn-cs"/>
              </a:rPr>
              <a:t> par la </a:t>
            </a:r>
            <a:r>
              <a:rPr lang="en-US" sz="800" kern="1200" dirty="0" err="1">
                <a:solidFill>
                  <a:schemeClr val="tx1"/>
                </a:solidFill>
                <a:latin typeface="Aptos" panose="020B0004020202020204" pitchFamily="34" charset="0"/>
                <a:ea typeface="+mn-ea"/>
                <a:cs typeface="+mn-cs"/>
              </a:rPr>
              <a:t>littérature</a:t>
            </a:r>
            <a:r>
              <a:rPr lang="en-US" sz="800" kern="1200" dirty="0">
                <a:solidFill>
                  <a:schemeClr val="tx1"/>
                </a:solidFill>
                <a:latin typeface="Aptos" panose="020B0004020202020204" pitchFamily="34" charset="0"/>
                <a:ea typeface="+mn-ea"/>
                <a:cs typeface="+mn-cs"/>
              </a:rPr>
              <a:t> </a:t>
            </a:r>
            <a:r>
              <a:rPr lang="en-US" sz="800" kern="1200" dirty="0" err="1">
                <a:solidFill>
                  <a:schemeClr val="tx1"/>
                </a:solidFill>
                <a:latin typeface="Aptos" panose="020B0004020202020204" pitchFamily="34" charset="0"/>
                <a:ea typeface="+mn-ea"/>
                <a:cs typeface="+mn-cs"/>
              </a:rPr>
              <a:t>actuelle</a:t>
            </a:r>
            <a:r>
              <a:rPr lang="en-US" sz="800" kern="1200" dirty="0">
                <a:solidFill>
                  <a:schemeClr val="tx1"/>
                </a:solidFill>
                <a:latin typeface="Aptos" panose="020B0004020202020204" pitchFamily="34" charset="0"/>
                <a:ea typeface="+mn-ea"/>
                <a:cs typeface="+mn-cs"/>
              </a:rPr>
              <a:t>.</a:t>
            </a:r>
          </a:p>
          <a:p>
            <a:r>
              <a:rPr lang="en-US" sz="800" kern="1200" dirty="0">
                <a:solidFill>
                  <a:schemeClr val="tx1"/>
                </a:solidFill>
                <a:latin typeface="Aptos" panose="020B0004020202020204" pitchFamily="34" charset="0"/>
                <a:ea typeface="+mn-ea"/>
                <a:cs typeface="+mn-cs"/>
              </a:rPr>
              <a:t>La </a:t>
            </a:r>
            <a:r>
              <a:rPr lang="en-US" sz="800" kern="1200" dirty="0" err="1">
                <a:solidFill>
                  <a:schemeClr val="tx1"/>
                </a:solidFill>
                <a:latin typeface="Aptos" panose="020B0004020202020204" pitchFamily="34" charset="0"/>
                <a:ea typeface="+mn-ea"/>
                <a:cs typeface="+mn-cs"/>
              </a:rPr>
              <a:t>deuxième</a:t>
            </a:r>
            <a:r>
              <a:rPr lang="en-US" sz="800" kern="1200" dirty="0">
                <a:solidFill>
                  <a:schemeClr val="tx1"/>
                </a:solidFill>
                <a:latin typeface="Aptos" panose="020B0004020202020204" pitchFamily="34" charset="0"/>
                <a:ea typeface="+mn-ea"/>
                <a:cs typeface="+mn-cs"/>
              </a:rPr>
              <a:t> hypotheses </a:t>
            </a:r>
            <a:r>
              <a:rPr lang="en-US" sz="800" kern="1200" dirty="0" err="1">
                <a:solidFill>
                  <a:schemeClr val="tx1"/>
                </a:solidFill>
                <a:latin typeface="Aptos" panose="020B0004020202020204" pitchFamily="34" charset="0"/>
                <a:ea typeface="+mn-ea"/>
                <a:cs typeface="+mn-cs"/>
              </a:rPr>
              <a:t>est</a:t>
            </a:r>
            <a:r>
              <a:rPr lang="en-US" sz="800" kern="1200" dirty="0">
                <a:solidFill>
                  <a:schemeClr val="tx1"/>
                </a:solidFill>
                <a:latin typeface="Aptos" panose="020B0004020202020204" pitchFamily="34" charset="0"/>
                <a:ea typeface="+mn-ea"/>
                <a:cs typeface="+mn-cs"/>
              </a:rPr>
              <a:t> que les variables: </a:t>
            </a:r>
            <a:r>
              <a:rPr lang="en-US" sz="800" kern="1200" dirty="0" err="1">
                <a:solidFill>
                  <a:schemeClr val="tx1"/>
                </a:solidFill>
                <a:latin typeface="Aptos" panose="020B0004020202020204" pitchFamily="34" charset="0"/>
                <a:ea typeface="+mn-ea"/>
                <a:cs typeface="+mn-cs"/>
              </a:rPr>
              <a:t>Allaitement</a:t>
            </a:r>
            <a:r>
              <a:rPr lang="en-US" sz="800" kern="1200" dirty="0">
                <a:solidFill>
                  <a:schemeClr val="tx1"/>
                </a:solidFill>
                <a:latin typeface="Aptos" panose="020B0004020202020204" pitchFamily="34" charset="0"/>
                <a:ea typeface="+mn-ea"/>
                <a:cs typeface="+mn-cs"/>
              </a:rPr>
              <a:t>, </a:t>
            </a:r>
            <a:r>
              <a:rPr lang="en-US" sz="800" kern="1200" dirty="0" err="1">
                <a:solidFill>
                  <a:schemeClr val="tx1"/>
                </a:solidFill>
                <a:latin typeface="Aptos" panose="020B0004020202020204" pitchFamily="34" charset="0"/>
                <a:ea typeface="+mn-ea"/>
                <a:cs typeface="+mn-cs"/>
              </a:rPr>
              <a:t>grossesse</a:t>
            </a:r>
            <a:r>
              <a:rPr lang="en-US" sz="800" kern="1200" dirty="0">
                <a:solidFill>
                  <a:schemeClr val="tx1"/>
                </a:solidFill>
                <a:latin typeface="Aptos" panose="020B0004020202020204" pitchFamily="34" charset="0"/>
                <a:ea typeface="+mn-ea"/>
                <a:cs typeface="+mn-cs"/>
              </a:rPr>
              <a:t>, </a:t>
            </a:r>
            <a:r>
              <a:rPr lang="en-US" sz="800" kern="1200" dirty="0" err="1">
                <a:solidFill>
                  <a:schemeClr val="tx1"/>
                </a:solidFill>
                <a:latin typeface="Aptos" panose="020B0004020202020204" pitchFamily="34" charset="0"/>
                <a:ea typeface="+mn-ea"/>
                <a:cs typeface="+mn-cs"/>
              </a:rPr>
              <a:t>âge</a:t>
            </a:r>
            <a:r>
              <a:rPr lang="en-US" sz="800" kern="1200" dirty="0">
                <a:solidFill>
                  <a:schemeClr val="tx1"/>
                </a:solidFill>
                <a:latin typeface="Aptos" panose="020B0004020202020204" pitchFamily="34" charset="0"/>
                <a:ea typeface="+mn-ea"/>
                <a:cs typeface="+mn-cs"/>
              </a:rPr>
              <a:t>, taille de </a:t>
            </a:r>
            <a:r>
              <a:rPr lang="en-US" sz="800" kern="1200" dirty="0" err="1">
                <a:solidFill>
                  <a:schemeClr val="tx1"/>
                </a:solidFill>
                <a:latin typeface="Aptos" panose="020B0004020202020204" pitchFamily="34" charset="0"/>
                <a:ea typeface="+mn-ea"/>
                <a:cs typeface="+mn-cs"/>
              </a:rPr>
              <a:t>l’implant</a:t>
            </a:r>
            <a:r>
              <a:rPr lang="en-US" sz="800" kern="1200" dirty="0">
                <a:solidFill>
                  <a:schemeClr val="tx1"/>
                </a:solidFill>
                <a:latin typeface="Aptos" panose="020B0004020202020204" pitchFamily="34" charset="0"/>
                <a:ea typeface="+mn-ea"/>
                <a:cs typeface="+mn-cs"/>
              </a:rPr>
              <a:t>, volume </a:t>
            </a:r>
            <a:r>
              <a:rPr lang="en-US" sz="800" kern="1200" dirty="0" err="1">
                <a:solidFill>
                  <a:schemeClr val="tx1"/>
                </a:solidFill>
                <a:latin typeface="Aptos" panose="020B0004020202020204" pitchFamily="34" charset="0"/>
                <a:ea typeface="+mn-ea"/>
                <a:cs typeface="+mn-cs"/>
              </a:rPr>
              <a:t>mammaire</a:t>
            </a:r>
            <a:r>
              <a:rPr lang="en-US" sz="800" kern="1200" dirty="0">
                <a:solidFill>
                  <a:schemeClr val="tx1"/>
                </a:solidFill>
                <a:latin typeface="Aptos" panose="020B0004020202020204" pitchFamily="34" charset="0"/>
                <a:ea typeface="+mn-ea"/>
                <a:cs typeface="+mn-cs"/>
              </a:rPr>
              <a:t> initial et IMC </a:t>
            </a:r>
            <a:r>
              <a:rPr lang="en-US" sz="800" kern="1200" dirty="0" err="1">
                <a:solidFill>
                  <a:schemeClr val="tx1"/>
                </a:solidFill>
                <a:latin typeface="Aptos" panose="020B0004020202020204" pitchFamily="34" charset="0"/>
                <a:ea typeface="+mn-ea"/>
                <a:cs typeface="+mn-cs"/>
              </a:rPr>
              <a:t>auront</a:t>
            </a:r>
            <a:r>
              <a:rPr lang="en-US" sz="800" kern="1200" dirty="0">
                <a:solidFill>
                  <a:schemeClr val="tx1"/>
                </a:solidFill>
                <a:latin typeface="Aptos" panose="020B0004020202020204" pitchFamily="34" charset="0"/>
                <a:ea typeface="+mn-ea"/>
                <a:cs typeface="+mn-cs"/>
              </a:rPr>
              <a:t> un impact sur la precision</a:t>
            </a:r>
          </a:p>
          <a:p>
            <a:endParaRPr lang="en-US" sz="800" kern="1200" dirty="0">
              <a:solidFill>
                <a:schemeClr val="tx1"/>
              </a:solidFill>
              <a:latin typeface="Aptos" panose="020B0004020202020204" pitchFamily="34" charset="0"/>
              <a:ea typeface="+mn-ea"/>
              <a:cs typeface="+mn-cs"/>
            </a:endParaRPr>
          </a:p>
          <a:p>
            <a:r>
              <a:rPr lang="en-US" sz="800" b="1" kern="1200" dirty="0" err="1">
                <a:solidFill>
                  <a:schemeClr val="tx1"/>
                </a:solidFill>
                <a:latin typeface="Aptos" panose="020B0004020202020204" pitchFamily="34" charset="0"/>
                <a:ea typeface="+mn-ea"/>
                <a:cs typeface="+mn-cs"/>
              </a:rPr>
              <a:t>Résultats</a:t>
            </a:r>
            <a:r>
              <a:rPr lang="en-US" sz="800" b="1" kern="1200" dirty="0">
                <a:solidFill>
                  <a:schemeClr val="tx1"/>
                </a:solidFill>
                <a:latin typeface="Aptos" panose="020B0004020202020204" pitchFamily="34" charset="0"/>
                <a:ea typeface="+mn-ea"/>
                <a:cs typeface="+mn-cs"/>
              </a:rPr>
              <a:t>:</a:t>
            </a:r>
          </a:p>
          <a:p>
            <a:r>
              <a:rPr lang="en-US" sz="800" b="0" kern="1200" dirty="0" err="1">
                <a:solidFill>
                  <a:schemeClr val="tx1"/>
                </a:solidFill>
                <a:latin typeface="Aptos" panose="020B0004020202020204" pitchFamily="34" charset="0"/>
                <a:ea typeface="+mn-ea"/>
                <a:cs typeface="+mn-cs"/>
              </a:rPr>
              <a:t>Cette</a:t>
            </a:r>
            <a:r>
              <a:rPr lang="en-US" sz="800" b="0" kern="1200" dirty="0">
                <a:solidFill>
                  <a:schemeClr val="tx1"/>
                </a:solidFill>
                <a:latin typeface="Aptos" panose="020B0004020202020204" pitchFamily="34" charset="0"/>
                <a:ea typeface="+mn-ea"/>
                <a:cs typeface="+mn-cs"/>
              </a:rPr>
              <a:t> étude a </a:t>
            </a:r>
            <a:r>
              <a:rPr lang="en-US" sz="800" b="0" kern="1200" dirty="0" err="1">
                <a:solidFill>
                  <a:schemeClr val="tx1"/>
                </a:solidFill>
                <a:latin typeface="Aptos" panose="020B0004020202020204" pitchFamily="34" charset="0"/>
                <a:ea typeface="+mn-ea"/>
                <a:cs typeface="+mn-cs"/>
              </a:rPr>
              <a:t>recruté</a:t>
            </a:r>
            <a:r>
              <a:rPr lang="en-US" sz="800" b="0" kern="1200" dirty="0">
                <a:solidFill>
                  <a:schemeClr val="tx1"/>
                </a:solidFill>
                <a:latin typeface="Aptos" panose="020B0004020202020204" pitchFamily="34" charset="0"/>
                <a:ea typeface="+mn-ea"/>
                <a:cs typeface="+mn-cs"/>
              </a:rPr>
              <a:t> 78 </a:t>
            </a:r>
            <a:r>
              <a:rPr lang="en-US" sz="800" b="0" kern="1200" dirty="0" err="1">
                <a:solidFill>
                  <a:schemeClr val="tx1"/>
                </a:solidFill>
                <a:latin typeface="Aptos" panose="020B0004020202020204" pitchFamily="34" charset="0"/>
                <a:ea typeface="+mn-ea"/>
                <a:cs typeface="+mn-cs"/>
              </a:rPr>
              <a:t>patientes</a:t>
            </a:r>
            <a:r>
              <a:rPr lang="en-US" sz="800" b="0" kern="1200" dirty="0">
                <a:solidFill>
                  <a:schemeClr val="tx1"/>
                </a:solidFill>
                <a:latin typeface="Aptos" panose="020B0004020202020204" pitchFamily="34" charset="0"/>
                <a:ea typeface="+mn-ea"/>
                <a:cs typeface="+mn-cs"/>
              </a:rPr>
              <a:t> et 154 seins </a:t>
            </a:r>
            <a:r>
              <a:rPr lang="en-US" sz="800" b="0" kern="1200" dirty="0" err="1">
                <a:solidFill>
                  <a:schemeClr val="tx1"/>
                </a:solidFill>
                <a:latin typeface="Aptos" panose="020B0004020202020204" pitchFamily="34" charset="0"/>
                <a:ea typeface="+mn-ea"/>
                <a:cs typeface="+mn-cs"/>
              </a:rPr>
              <a:t>individuels</a:t>
            </a:r>
            <a:r>
              <a:rPr lang="en-US" sz="800" b="0" kern="1200" dirty="0">
                <a:solidFill>
                  <a:schemeClr val="tx1"/>
                </a:solidFill>
                <a:latin typeface="Aptos" panose="020B0004020202020204" pitchFamily="34" charset="0"/>
                <a:ea typeface="+mn-ea"/>
                <a:cs typeface="+mn-cs"/>
              </a:rPr>
              <a:t>. Le </a:t>
            </a:r>
            <a:r>
              <a:rPr lang="en-US" sz="800" b="0" kern="1200" dirty="0" err="1">
                <a:solidFill>
                  <a:schemeClr val="tx1"/>
                </a:solidFill>
                <a:latin typeface="Aptos" panose="020B0004020202020204" pitchFamily="34" charset="0"/>
                <a:ea typeface="+mn-ea"/>
                <a:cs typeface="+mn-cs"/>
              </a:rPr>
              <a:t>groupe</a:t>
            </a:r>
            <a:r>
              <a:rPr lang="en-US" sz="800" b="0" kern="1200" dirty="0">
                <a:solidFill>
                  <a:schemeClr val="tx1"/>
                </a:solidFill>
                <a:latin typeface="Aptos" panose="020B0004020202020204" pitchFamily="34" charset="0"/>
                <a:ea typeface="+mn-ea"/>
                <a:cs typeface="+mn-cs"/>
              </a:rPr>
              <a:t> des 30 </a:t>
            </a:r>
            <a:r>
              <a:rPr lang="en-US" sz="800" b="0" kern="1200" dirty="0" err="1">
                <a:solidFill>
                  <a:schemeClr val="tx1"/>
                </a:solidFill>
                <a:latin typeface="Aptos" panose="020B0004020202020204" pitchFamily="34" charset="0"/>
                <a:ea typeface="+mn-ea"/>
                <a:cs typeface="+mn-cs"/>
              </a:rPr>
              <a:t>à</a:t>
            </a:r>
            <a:r>
              <a:rPr lang="en-US" sz="800" b="0" kern="1200" dirty="0">
                <a:solidFill>
                  <a:schemeClr val="tx1"/>
                </a:solidFill>
                <a:latin typeface="Aptos" panose="020B0004020202020204" pitchFamily="34" charset="0"/>
                <a:ea typeface="+mn-ea"/>
                <a:cs typeface="+mn-cs"/>
              </a:rPr>
              <a:t> 39 </a:t>
            </a:r>
            <a:r>
              <a:rPr lang="en-US" sz="800" b="0" kern="1200" dirty="0" err="1">
                <a:solidFill>
                  <a:schemeClr val="tx1"/>
                </a:solidFill>
                <a:latin typeface="Aptos" panose="020B0004020202020204" pitchFamily="34" charset="0"/>
                <a:ea typeface="+mn-ea"/>
                <a:cs typeface="+mn-cs"/>
              </a:rPr>
              <a:t>ans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représente</a:t>
            </a:r>
            <a:r>
              <a:rPr lang="en-US" sz="800" b="0" kern="1200" dirty="0">
                <a:solidFill>
                  <a:schemeClr val="tx1"/>
                </a:solidFill>
                <a:latin typeface="Aptos" panose="020B0004020202020204" pitchFamily="34" charset="0"/>
                <a:ea typeface="+mn-ea"/>
                <a:cs typeface="+mn-cs"/>
              </a:rPr>
              <a:t> la </a:t>
            </a:r>
            <a:r>
              <a:rPr lang="en-US" sz="800" b="0" kern="1200" dirty="0" err="1">
                <a:solidFill>
                  <a:schemeClr val="tx1"/>
                </a:solidFill>
                <a:latin typeface="Aptos" panose="020B0004020202020204" pitchFamily="34" charset="0"/>
                <a:ea typeface="+mn-ea"/>
                <a:cs typeface="+mn-cs"/>
              </a:rPr>
              <a:t>plupart</a:t>
            </a:r>
            <a:r>
              <a:rPr lang="en-US" sz="800" b="0" kern="1200" dirty="0">
                <a:solidFill>
                  <a:schemeClr val="tx1"/>
                </a:solidFill>
                <a:latin typeface="Aptos" panose="020B0004020202020204" pitchFamily="34" charset="0"/>
                <a:ea typeface="+mn-ea"/>
                <a:cs typeface="+mn-cs"/>
              </a:rPr>
              <a:t> des patients (45 patients, 57,7 %) et </a:t>
            </a:r>
            <a:r>
              <a:rPr lang="en-US" sz="800" b="0" kern="1200" dirty="0" err="1">
                <a:solidFill>
                  <a:schemeClr val="tx1"/>
                </a:solidFill>
                <a:latin typeface="Aptos" panose="020B0004020202020204" pitchFamily="34" charset="0"/>
                <a:ea typeface="+mn-ea"/>
                <a:cs typeface="+mn-cs"/>
              </a:rPr>
              <a:t>une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majorité</a:t>
            </a:r>
            <a:r>
              <a:rPr lang="en-US" sz="800" b="0" kern="1200" dirty="0">
                <a:solidFill>
                  <a:schemeClr val="tx1"/>
                </a:solidFill>
                <a:latin typeface="Aptos" panose="020B0004020202020204" pitchFamily="34" charset="0"/>
                <a:ea typeface="+mn-ea"/>
                <a:cs typeface="+mn-cs"/>
              </a:rPr>
              <a:t> significative des patients </a:t>
            </a:r>
            <a:r>
              <a:rPr lang="en-US" sz="800" b="0" kern="1200" dirty="0" err="1">
                <a:solidFill>
                  <a:schemeClr val="tx1"/>
                </a:solidFill>
                <a:latin typeface="Aptos" panose="020B0004020202020204" pitchFamily="34" charset="0"/>
                <a:ea typeface="+mn-ea"/>
                <a:cs typeface="+mn-cs"/>
              </a:rPr>
              <a:t>avaient</a:t>
            </a:r>
            <a:r>
              <a:rPr lang="en-US" sz="800" b="0" kern="1200" dirty="0">
                <a:solidFill>
                  <a:schemeClr val="tx1"/>
                </a:solidFill>
                <a:latin typeface="Aptos" panose="020B0004020202020204" pitchFamily="34" charset="0"/>
                <a:ea typeface="+mn-ea"/>
                <a:cs typeface="+mn-cs"/>
              </a:rPr>
              <a:t> un IMC normal (63 patients, 80,8 %). Une </a:t>
            </a:r>
            <a:r>
              <a:rPr lang="en-US" sz="800" b="0" kern="1200" dirty="0" err="1">
                <a:solidFill>
                  <a:schemeClr val="tx1"/>
                </a:solidFill>
                <a:latin typeface="Aptos" panose="020B0004020202020204" pitchFamily="34" charset="0"/>
                <a:ea typeface="+mn-ea"/>
                <a:cs typeface="+mn-cs"/>
              </a:rPr>
              <a:t>légère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majorité</a:t>
            </a:r>
            <a:r>
              <a:rPr lang="en-US" sz="800" b="0" kern="1200" dirty="0">
                <a:solidFill>
                  <a:schemeClr val="tx1"/>
                </a:solidFill>
                <a:latin typeface="Aptos" panose="020B0004020202020204" pitchFamily="34" charset="0"/>
                <a:ea typeface="+mn-ea"/>
                <a:cs typeface="+mn-cs"/>
              </a:rPr>
              <a:t> de </a:t>
            </a:r>
            <a:r>
              <a:rPr lang="en-US" sz="800" b="0" kern="1200" dirty="0" err="1">
                <a:solidFill>
                  <a:schemeClr val="tx1"/>
                </a:solidFill>
                <a:latin typeface="Aptos" panose="020B0004020202020204" pitchFamily="34" charset="0"/>
                <a:ea typeface="+mn-ea"/>
                <a:cs typeface="+mn-cs"/>
              </a:rPr>
              <a:t>patientes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n'avaient</a:t>
            </a:r>
            <a:r>
              <a:rPr lang="en-US" sz="800" b="0" kern="1200" dirty="0">
                <a:solidFill>
                  <a:schemeClr val="tx1"/>
                </a:solidFill>
                <a:latin typeface="Aptos" panose="020B0004020202020204" pitchFamily="34" charset="0"/>
                <a:ea typeface="+mn-ea"/>
                <a:cs typeface="+mn-cs"/>
              </a:rPr>
              <a:t> pas </a:t>
            </a:r>
            <a:r>
              <a:rPr lang="en-US" sz="800" b="0" kern="1200" dirty="0" err="1">
                <a:solidFill>
                  <a:schemeClr val="tx1"/>
                </a:solidFill>
                <a:latin typeface="Aptos" panose="020B0004020202020204" pitchFamily="34" charset="0"/>
                <a:ea typeface="+mn-ea"/>
                <a:cs typeface="+mn-cs"/>
              </a:rPr>
              <a:t>allaité</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avant</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leur</a:t>
            </a:r>
            <a:r>
              <a:rPr lang="en-US" sz="800" b="0" kern="1200" dirty="0">
                <a:solidFill>
                  <a:schemeClr val="tx1"/>
                </a:solidFill>
                <a:latin typeface="Aptos" panose="020B0004020202020204" pitchFamily="34" charset="0"/>
                <a:ea typeface="+mn-ea"/>
                <a:cs typeface="+mn-cs"/>
              </a:rPr>
              <a:t> intervention </a:t>
            </a:r>
            <a:r>
              <a:rPr lang="en-US" sz="800" b="0" kern="1200" dirty="0" err="1">
                <a:solidFill>
                  <a:schemeClr val="tx1"/>
                </a:solidFill>
                <a:latin typeface="Aptos" panose="020B0004020202020204" pitchFamily="34" charset="0"/>
                <a:ea typeface="+mn-ea"/>
                <a:cs typeface="+mn-cs"/>
              </a:rPr>
              <a:t>chirurgicale</a:t>
            </a:r>
            <a:r>
              <a:rPr lang="en-US" sz="800" b="0" kern="1200" dirty="0">
                <a:solidFill>
                  <a:schemeClr val="tx1"/>
                </a:solidFill>
                <a:latin typeface="Aptos" panose="020B0004020202020204" pitchFamily="34" charset="0"/>
                <a:ea typeface="+mn-ea"/>
                <a:cs typeface="+mn-cs"/>
              </a:rPr>
              <a:t> (41 </a:t>
            </a:r>
            <a:r>
              <a:rPr lang="en-US" sz="800" b="0" kern="1200" dirty="0" err="1">
                <a:solidFill>
                  <a:schemeClr val="tx1"/>
                </a:solidFill>
                <a:latin typeface="Aptos" panose="020B0004020202020204" pitchFamily="34" charset="0"/>
                <a:ea typeface="+mn-ea"/>
                <a:cs typeface="+mn-cs"/>
              </a:rPr>
              <a:t>patientes</a:t>
            </a:r>
            <a:r>
              <a:rPr lang="en-US" sz="800" b="0" kern="1200" dirty="0">
                <a:solidFill>
                  <a:schemeClr val="tx1"/>
                </a:solidFill>
                <a:latin typeface="Aptos" panose="020B0004020202020204" pitchFamily="34" charset="0"/>
                <a:ea typeface="+mn-ea"/>
                <a:cs typeface="+mn-cs"/>
              </a:rPr>
              <a:t>, 52,6 %). 70% </a:t>
            </a:r>
            <a:r>
              <a:rPr lang="en-US" sz="800" b="0" kern="1200" dirty="0" err="1">
                <a:solidFill>
                  <a:schemeClr val="tx1"/>
                </a:solidFill>
                <a:latin typeface="Aptos" panose="020B0004020202020204" pitchFamily="34" charset="0"/>
                <a:ea typeface="+mn-ea"/>
                <a:cs typeface="+mn-cs"/>
              </a:rPr>
              <a:t>à</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eu</a:t>
            </a:r>
            <a:r>
              <a:rPr lang="en-US" sz="800" b="0" kern="1200" dirty="0">
                <a:solidFill>
                  <a:schemeClr val="tx1"/>
                </a:solidFill>
                <a:latin typeface="Aptos" panose="020B0004020202020204" pitchFamily="34" charset="0"/>
                <a:ea typeface="+mn-ea"/>
                <a:cs typeface="+mn-cs"/>
              </a:rPr>
              <a:t> au </a:t>
            </a:r>
            <a:r>
              <a:rPr lang="en-US" sz="800" b="0" kern="1200" dirty="0" err="1">
                <a:solidFill>
                  <a:schemeClr val="tx1"/>
                </a:solidFill>
                <a:latin typeface="Aptos" panose="020B0004020202020204" pitchFamily="34" charset="0"/>
                <a:ea typeface="+mn-ea"/>
                <a:cs typeface="+mn-cs"/>
              </a:rPr>
              <a:t>moins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une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grossesse</a:t>
            </a:r>
            <a:endParaRPr lang="en-US" sz="800" b="0" kern="1200" dirty="0">
              <a:solidFill>
                <a:schemeClr val="tx1"/>
              </a:solidFill>
              <a:latin typeface="Aptos" panose="020B0004020202020204" pitchFamily="34" charset="0"/>
              <a:ea typeface="+mn-ea"/>
              <a:cs typeface="+mn-cs"/>
            </a:endParaRPr>
          </a:p>
          <a:p>
            <a:endParaRPr lang="en-US" sz="800" b="0" kern="1200" dirty="0">
              <a:solidFill>
                <a:schemeClr val="tx1"/>
              </a:solidFill>
              <a:latin typeface="Aptos" panose="020B0004020202020204" pitchFamily="34" charset="0"/>
              <a:ea typeface="+mn-ea"/>
              <a:cs typeface="+mn-cs"/>
            </a:endParaRPr>
          </a:p>
          <a:p>
            <a:r>
              <a:rPr lang="en-US" sz="800" b="0" kern="1200" dirty="0">
                <a:solidFill>
                  <a:schemeClr val="tx1"/>
                </a:solidFill>
                <a:latin typeface="Aptos" panose="020B0004020202020204" pitchFamily="34" charset="0"/>
                <a:ea typeface="+mn-ea"/>
                <a:cs typeface="+mn-cs"/>
              </a:rPr>
              <a:t>Le tableau </a:t>
            </a:r>
            <a:r>
              <a:rPr lang="en-US" sz="800" b="0" kern="1200" dirty="0" err="1">
                <a:solidFill>
                  <a:schemeClr val="tx1"/>
                </a:solidFill>
                <a:latin typeface="Aptos" panose="020B0004020202020204" pitchFamily="34" charset="0"/>
                <a:ea typeface="+mn-ea"/>
                <a:cs typeface="+mn-cs"/>
              </a:rPr>
              <a:t>présente</a:t>
            </a:r>
            <a:r>
              <a:rPr lang="en-US" sz="800" b="0" kern="1200" dirty="0">
                <a:solidFill>
                  <a:schemeClr val="tx1"/>
                </a:solidFill>
                <a:latin typeface="Aptos" panose="020B0004020202020204" pitchFamily="34" charset="0"/>
                <a:ea typeface="+mn-ea"/>
                <a:cs typeface="+mn-cs"/>
              </a:rPr>
              <a:t> les volumes </a:t>
            </a:r>
            <a:r>
              <a:rPr lang="en-US" sz="800" b="0" kern="1200" dirty="0" err="1">
                <a:solidFill>
                  <a:schemeClr val="tx1"/>
                </a:solidFill>
                <a:latin typeface="Aptos" panose="020B0004020202020204" pitchFamily="34" charset="0"/>
                <a:ea typeface="+mn-ea"/>
                <a:cs typeface="+mn-cs"/>
              </a:rPr>
              <a:t>moyens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simulés</a:t>
            </a:r>
            <a:r>
              <a:rPr lang="en-US" sz="800" b="0" kern="1200" dirty="0">
                <a:solidFill>
                  <a:schemeClr val="tx1"/>
                </a:solidFill>
                <a:latin typeface="Aptos" panose="020B0004020202020204" pitchFamily="34" charset="0"/>
                <a:ea typeface="+mn-ea"/>
                <a:cs typeface="+mn-cs"/>
              </a:rPr>
              <a:t> et </a:t>
            </a:r>
            <a:r>
              <a:rPr lang="en-US" sz="800" b="0" kern="1200" dirty="0" err="1">
                <a:solidFill>
                  <a:schemeClr val="tx1"/>
                </a:solidFill>
                <a:latin typeface="Aptos" panose="020B0004020202020204" pitchFamily="34" charset="0"/>
                <a:ea typeface="+mn-ea"/>
                <a:cs typeface="+mn-cs"/>
              </a:rPr>
              <a:t>réels</a:t>
            </a:r>
            <a:r>
              <a:rPr lang="en-US" sz="800" b="0" kern="1200" dirty="0">
                <a:solidFill>
                  <a:schemeClr val="tx1"/>
                </a:solidFill>
                <a:latin typeface="Aptos" panose="020B0004020202020204" pitchFamily="34" charset="0"/>
                <a:ea typeface="+mn-ea"/>
                <a:cs typeface="+mn-cs"/>
              </a:rPr>
              <a:t> et la Moyenne de </a:t>
            </a:r>
            <a:r>
              <a:rPr lang="en-US" sz="800" b="0" kern="1200" dirty="0" err="1">
                <a:solidFill>
                  <a:schemeClr val="tx1"/>
                </a:solidFill>
                <a:latin typeface="Aptos" panose="020B0004020202020204" pitchFamily="34" charset="0"/>
                <a:ea typeface="+mn-ea"/>
                <a:cs typeface="+mn-cs"/>
              </a:rPr>
              <a:t>ses</a:t>
            </a:r>
            <a:r>
              <a:rPr lang="en-US" sz="800" b="0" kern="1200" dirty="0">
                <a:solidFill>
                  <a:schemeClr val="tx1"/>
                </a:solidFill>
                <a:latin typeface="Aptos" panose="020B0004020202020204" pitchFamily="34" charset="0"/>
                <a:ea typeface="+mn-ea"/>
                <a:cs typeface="+mn-cs"/>
              </a:rPr>
              <a:t> differences . Le volume </a:t>
            </a:r>
            <a:r>
              <a:rPr lang="en-US" sz="800" b="0" kern="1200" dirty="0" err="1">
                <a:solidFill>
                  <a:schemeClr val="tx1"/>
                </a:solidFill>
                <a:latin typeface="Aptos" panose="020B0004020202020204" pitchFamily="34" charset="0"/>
                <a:ea typeface="+mn-ea"/>
                <a:cs typeface="+mn-cs"/>
              </a:rPr>
              <a:t>mammaire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postopératoire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moyen</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est</a:t>
            </a:r>
            <a:r>
              <a:rPr lang="en-US" sz="800" b="0" kern="1200" dirty="0">
                <a:solidFill>
                  <a:schemeClr val="tx1"/>
                </a:solidFill>
                <a:latin typeface="Aptos" panose="020B0004020202020204" pitchFamily="34" charset="0"/>
                <a:ea typeface="+mn-ea"/>
                <a:cs typeface="+mn-cs"/>
              </a:rPr>
              <a:t> de 521,2 cc (SD ± 107,0) </a:t>
            </a:r>
            <a:r>
              <a:rPr lang="en-US" sz="800" b="0" kern="1200" dirty="0" err="1">
                <a:solidFill>
                  <a:schemeClr val="tx1"/>
                </a:solidFill>
                <a:latin typeface="Aptos" panose="020B0004020202020204" pitchFamily="34" charset="0"/>
                <a:ea typeface="+mn-ea"/>
                <a:cs typeface="+mn-cs"/>
              </a:rPr>
              <a:t>tandis</a:t>
            </a:r>
            <a:r>
              <a:rPr lang="en-US" sz="800" b="0" kern="1200" dirty="0">
                <a:solidFill>
                  <a:schemeClr val="tx1"/>
                </a:solidFill>
                <a:latin typeface="Aptos" panose="020B0004020202020204" pitchFamily="34" charset="0"/>
                <a:ea typeface="+mn-ea"/>
                <a:cs typeface="+mn-cs"/>
              </a:rPr>
              <a:t> que le volume </a:t>
            </a:r>
            <a:r>
              <a:rPr lang="en-US" sz="800" b="0" kern="1200" dirty="0" err="1">
                <a:solidFill>
                  <a:schemeClr val="tx1"/>
                </a:solidFill>
                <a:latin typeface="Aptos" panose="020B0004020202020204" pitchFamily="34" charset="0"/>
                <a:ea typeface="+mn-ea"/>
                <a:cs typeface="+mn-cs"/>
              </a:rPr>
              <a:t>mammaire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moyen</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simulé</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est</a:t>
            </a:r>
            <a:r>
              <a:rPr lang="en-US" sz="800" b="0" kern="1200" dirty="0">
                <a:solidFill>
                  <a:schemeClr val="tx1"/>
                </a:solidFill>
                <a:latin typeface="Aptos" panose="020B0004020202020204" pitchFamily="34" charset="0"/>
                <a:ea typeface="+mn-ea"/>
                <a:cs typeface="+mn-cs"/>
              </a:rPr>
              <a:t> de 529,2 cc (SD ± 108,9). </a:t>
            </a:r>
            <a:r>
              <a:rPr lang="en-US" sz="800" b="0" kern="1200" dirty="0" err="1">
                <a:solidFill>
                  <a:schemeClr val="tx1"/>
                </a:solidFill>
                <a:latin typeface="Aptos" panose="020B0004020202020204" pitchFamily="34" charset="0"/>
                <a:ea typeface="+mn-ea"/>
                <a:cs typeface="+mn-cs"/>
              </a:rPr>
              <a:t>Analysée</a:t>
            </a:r>
            <a:r>
              <a:rPr lang="en-US" sz="800" b="0" kern="1200" dirty="0">
                <a:solidFill>
                  <a:schemeClr val="tx1"/>
                </a:solidFill>
                <a:latin typeface="Aptos" panose="020B0004020202020204" pitchFamily="34" charset="0"/>
                <a:ea typeface="+mn-ea"/>
                <a:cs typeface="+mn-cs"/>
              </a:rPr>
              <a:t> sur </a:t>
            </a:r>
            <a:r>
              <a:rPr lang="en-US" sz="800" b="0" kern="1200" dirty="0" err="1">
                <a:solidFill>
                  <a:schemeClr val="tx1"/>
                </a:solidFill>
                <a:latin typeface="Aptos" panose="020B0004020202020204" pitchFamily="34" charset="0"/>
                <a:ea typeface="+mn-ea"/>
                <a:cs typeface="+mn-cs"/>
              </a:rPr>
              <a:t>une</a:t>
            </a:r>
            <a:r>
              <a:rPr lang="en-US" sz="800" b="0" kern="1200" dirty="0">
                <a:solidFill>
                  <a:schemeClr val="tx1"/>
                </a:solidFill>
                <a:latin typeface="Aptos" panose="020B0004020202020204" pitchFamily="34" charset="0"/>
                <a:ea typeface="+mn-ea"/>
                <a:cs typeface="+mn-cs"/>
              </a:rPr>
              <a:t> base </a:t>
            </a:r>
            <a:r>
              <a:rPr lang="en-US" sz="800" b="0" kern="1200" dirty="0" err="1">
                <a:solidFill>
                  <a:schemeClr val="tx1"/>
                </a:solidFill>
                <a:latin typeface="Aptos" panose="020B0004020202020204" pitchFamily="34" charset="0"/>
                <a:ea typeface="+mn-ea"/>
                <a:cs typeface="+mn-cs"/>
              </a:rPr>
              <a:t>absolue</a:t>
            </a:r>
            <a:r>
              <a:rPr lang="en-US" sz="800" b="0" kern="1200" dirty="0">
                <a:solidFill>
                  <a:schemeClr val="tx1"/>
                </a:solidFill>
                <a:latin typeface="Aptos" panose="020B0004020202020204" pitchFamily="34" charset="0"/>
                <a:ea typeface="+mn-ea"/>
                <a:cs typeface="+mn-cs"/>
              </a:rPr>
              <a:t> la </a:t>
            </a:r>
            <a:r>
              <a:rPr lang="en-US" sz="800" b="0" kern="1200" dirty="0" err="1">
                <a:solidFill>
                  <a:schemeClr val="tx1"/>
                </a:solidFill>
                <a:latin typeface="Aptos" panose="020B0004020202020204" pitchFamily="34" charset="0"/>
                <a:ea typeface="+mn-ea"/>
                <a:cs typeface="+mn-cs"/>
              </a:rPr>
              <a:t>différence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moyenne</a:t>
            </a:r>
            <a:r>
              <a:rPr lang="en-US" sz="800" b="0" kern="1200" dirty="0">
                <a:solidFill>
                  <a:schemeClr val="tx1"/>
                </a:solidFill>
                <a:latin typeface="Aptos" panose="020B0004020202020204" pitchFamily="34" charset="0"/>
                <a:ea typeface="+mn-ea"/>
                <a:cs typeface="+mn-cs"/>
              </a:rPr>
              <a:t> entre les deux </a:t>
            </a:r>
            <a:r>
              <a:rPr lang="en-US" sz="800" b="0" kern="1200" dirty="0" err="1">
                <a:solidFill>
                  <a:schemeClr val="tx1"/>
                </a:solidFill>
                <a:latin typeface="Aptos" panose="020B0004020202020204" pitchFamily="34" charset="0"/>
                <a:ea typeface="+mn-ea"/>
                <a:cs typeface="+mn-cs"/>
              </a:rPr>
              <a:t>méthodes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est</a:t>
            </a:r>
            <a:r>
              <a:rPr lang="en-US" sz="800" b="0" kern="1200" dirty="0">
                <a:solidFill>
                  <a:schemeClr val="tx1"/>
                </a:solidFill>
                <a:latin typeface="Aptos" panose="020B0004020202020204" pitchFamily="34" charset="0"/>
                <a:ea typeface="+mn-ea"/>
                <a:cs typeface="+mn-cs"/>
              </a:rPr>
              <a:t> de 39,4 cc </a:t>
            </a:r>
            <a:r>
              <a:rPr lang="en-US" sz="800" b="0" kern="1200" dirty="0" err="1">
                <a:solidFill>
                  <a:schemeClr val="tx1"/>
                </a:solidFill>
                <a:latin typeface="Aptos" panose="020B0004020202020204" pitchFamily="34" charset="0"/>
                <a:ea typeface="+mn-ea"/>
                <a:cs typeface="+mn-cs"/>
              </a:rPr>
              <a:t>ou</a:t>
            </a:r>
            <a:r>
              <a:rPr lang="en-US" sz="800" b="0" kern="1200" dirty="0">
                <a:solidFill>
                  <a:schemeClr val="tx1"/>
                </a:solidFill>
                <a:latin typeface="Aptos" panose="020B0004020202020204" pitchFamily="34" charset="0"/>
                <a:ea typeface="+mn-ea"/>
                <a:cs typeface="+mn-cs"/>
              </a:rPr>
              <a:t> 7,52%, </a:t>
            </a:r>
            <a:r>
              <a:rPr lang="en-US" sz="800" b="0" kern="1200" dirty="0" err="1">
                <a:solidFill>
                  <a:schemeClr val="tx1"/>
                </a:solidFill>
                <a:latin typeface="Aptos" panose="020B0004020202020204" pitchFamily="34" charset="0"/>
                <a:ea typeface="+mn-ea"/>
                <a:cs typeface="+mn-cs"/>
              </a:rPr>
              <a:t>ce</a:t>
            </a:r>
            <a:r>
              <a:rPr lang="en-US" sz="800" b="0" kern="1200" dirty="0">
                <a:solidFill>
                  <a:schemeClr val="tx1"/>
                </a:solidFill>
                <a:latin typeface="Aptos" panose="020B0004020202020204" pitchFamily="34" charset="0"/>
                <a:ea typeface="+mn-ea"/>
                <a:cs typeface="+mn-cs"/>
              </a:rPr>
              <a:t> qui </a:t>
            </a:r>
            <a:r>
              <a:rPr lang="en-US" sz="800" b="0" kern="1200" dirty="0" err="1">
                <a:solidFill>
                  <a:schemeClr val="tx1"/>
                </a:solidFill>
                <a:latin typeface="Aptos" panose="020B0004020202020204" pitchFamily="34" charset="0"/>
                <a:ea typeface="+mn-ea"/>
                <a:cs typeface="+mn-cs"/>
              </a:rPr>
              <a:t>indique</a:t>
            </a:r>
            <a:r>
              <a:rPr lang="en-US" sz="800" b="0" kern="1200" dirty="0">
                <a:solidFill>
                  <a:schemeClr val="tx1"/>
                </a:solidFill>
                <a:latin typeface="Aptos" panose="020B0004020202020204" pitchFamily="34" charset="0"/>
                <a:ea typeface="+mn-ea"/>
                <a:cs typeface="+mn-cs"/>
              </a:rPr>
              <a:t> que la difference de volume </a:t>
            </a:r>
            <a:r>
              <a:rPr lang="en-US" sz="800" b="0" kern="1200" dirty="0" err="1">
                <a:solidFill>
                  <a:schemeClr val="tx1"/>
                </a:solidFill>
                <a:latin typeface="Aptos" panose="020B0004020202020204" pitchFamily="34" charset="0"/>
                <a:ea typeface="+mn-ea"/>
                <a:cs typeface="+mn-cs"/>
              </a:rPr>
              <a:t>est</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en</a:t>
            </a:r>
            <a:r>
              <a:rPr lang="en-US" sz="800" b="0" kern="1200" dirty="0">
                <a:solidFill>
                  <a:schemeClr val="tx1"/>
                </a:solidFill>
                <a:latin typeface="Aptos" panose="020B0004020202020204" pitchFamily="34" charset="0"/>
                <a:ea typeface="+mn-ea"/>
                <a:cs typeface="+mn-cs"/>
              </a:rPr>
              <a:t> Moyenne de 7,52%</a:t>
            </a:r>
          </a:p>
          <a:p>
            <a:endParaRPr lang="en-US" sz="800" b="0" kern="1200" dirty="0">
              <a:solidFill>
                <a:schemeClr val="tx1"/>
              </a:solidFill>
              <a:latin typeface="Aptos" panose="020B0004020202020204" pitchFamily="34" charset="0"/>
              <a:ea typeface="+mn-ea"/>
              <a:cs typeface="+mn-cs"/>
            </a:endParaRPr>
          </a:p>
          <a:p>
            <a:r>
              <a:rPr lang="en-US" sz="800" b="0" kern="1200" dirty="0">
                <a:solidFill>
                  <a:schemeClr val="tx1"/>
                </a:solidFill>
                <a:latin typeface="Aptos" panose="020B0004020202020204" pitchFamily="34" charset="0"/>
                <a:ea typeface="+mn-ea"/>
                <a:cs typeface="+mn-cs"/>
              </a:rPr>
              <a:t>Le </a:t>
            </a:r>
            <a:r>
              <a:rPr lang="en-US" sz="800" b="0" kern="1200" dirty="0" err="1">
                <a:solidFill>
                  <a:schemeClr val="tx1"/>
                </a:solidFill>
                <a:latin typeface="Aptos" panose="020B0004020202020204" pitchFamily="34" charset="0"/>
                <a:ea typeface="+mn-ea"/>
                <a:cs typeface="+mn-cs"/>
              </a:rPr>
              <a:t>graphique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montre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l'analyse</a:t>
            </a:r>
            <a:r>
              <a:rPr lang="en-US" sz="800" b="0" kern="1200" dirty="0">
                <a:solidFill>
                  <a:schemeClr val="tx1"/>
                </a:solidFill>
                <a:latin typeface="Aptos" panose="020B0004020202020204" pitchFamily="34" charset="0"/>
                <a:ea typeface="+mn-ea"/>
                <a:cs typeface="+mn-cs"/>
              </a:rPr>
              <a:t> de </a:t>
            </a:r>
            <a:r>
              <a:rPr lang="en-US" sz="800" b="0" kern="1200" dirty="0" err="1">
                <a:solidFill>
                  <a:schemeClr val="tx1"/>
                </a:solidFill>
                <a:latin typeface="Aptos" panose="020B0004020202020204" pitchFamily="34" charset="0"/>
                <a:ea typeface="+mn-ea"/>
                <a:cs typeface="+mn-cs"/>
              </a:rPr>
              <a:t>précision</a:t>
            </a:r>
            <a:r>
              <a:rPr lang="en-US" sz="800" b="0" kern="1200" dirty="0">
                <a:solidFill>
                  <a:schemeClr val="tx1"/>
                </a:solidFill>
                <a:latin typeface="Aptos" panose="020B0004020202020204" pitchFamily="34" charset="0"/>
                <a:ea typeface="+mn-ea"/>
                <a:cs typeface="+mn-cs"/>
              </a:rPr>
              <a:t> de </a:t>
            </a:r>
            <a:r>
              <a:rPr lang="en-US" sz="800" b="0" kern="1200" dirty="0" err="1">
                <a:solidFill>
                  <a:schemeClr val="tx1"/>
                </a:solidFill>
                <a:latin typeface="Aptos" panose="020B0004020202020204" pitchFamily="34" charset="0"/>
                <a:ea typeface="+mn-ea"/>
                <a:cs typeface="+mn-cs"/>
              </a:rPr>
              <a:t>l'algorithme</a:t>
            </a:r>
            <a:r>
              <a:rPr lang="en-US" sz="800" b="0" kern="1200" dirty="0">
                <a:solidFill>
                  <a:schemeClr val="tx1"/>
                </a:solidFill>
                <a:latin typeface="Aptos" panose="020B0004020202020204" pitchFamily="34" charset="0"/>
                <a:ea typeface="+mn-ea"/>
                <a:cs typeface="+mn-cs"/>
              </a:rPr>
              <a:t> de VECTRA 3D pour </a:t>
            </a:r>
            <a:r>
              <a:rPr lang="en-US" sz="800" b="0" kern="1200" dirty="0" err="1">
                <a:solidFill>
                  <a:schemeClr val="tx1"/>
                </a:solidFill>
                <a:latin typeface="Aptos" panose="020B0004020202020204" pitchFamily="34" charset="0"/>
                <a:ea typeface="+mn-ea"/>
                <a:cs typeface="+mn-cs"/>
              </a:rPr>
              <a:t>prédire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correctement</a:t>
            </a:r>
            <a:r>
              <a:rPr lang="en-US" sz="800" b="0" kern="1200" dirty="0">
                <a:solidFill>
                  <a:schemeClr val="tx1"/>
                </a:solidFill>
                <a:latin typeface="Aptos" panose="020B0004020202020204" pitchFamily="34" charset="0"/>
                <a:ea typeface="+mn-ea"/>
                <a:cs typeface="+mn-cs"/>
              </a:rPr>
              <a:t> le volume </a:t>
            </a:r>
            <a:r>
              <a:rPr lang="en-US" sz="800" b="0" kern="1200" dirty="0" err="1">
                <a:solidFill>
                  <a:schemeClr val="tx1"/>
                </a:solidFill>
                <a:latin typeface="Aptos" panose="020B0004020202020204" pitchFamily="34" charset="0"/>
                <a:ea typeface="+mn-ea"/>
                <a:cs typeface="+mn-cs"/>
              </a:rPr>
              <a:t>mammaire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postopératoire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selon</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notre</a:t>
            </a:r>
            <a:r>
              <a:rPr lang="en-US" sz="800" b="0" kern="1200" dirty="0">
                <a:solidFill>
                  <a:schemeClr val="tx1"/>
                </a:solidFill>
                <a:latin typeface="Aptos" panose="020B0004020202020204" pitchFamily="34" charset="0"/>
                <a:ea typeface="+mn-ea"/>
                <a:cs typeface="+mn-cs"/>
              </a:rPr>
              <a:t> condition de </a:t>
            </a:r>
            <a:r>
              <a:rPr lang="en-US" sz="800" b="0" kern="1200" dirty="0" err="1">
                <a:solidFill>
                  <a:schemeClr val="tx1"/>
                </a:solidFill>
                <a:latin typeface="Aptos" panose="020B0004020202020204" pitchFamily="34" charset="0"/>
                <a:ea typeface="+mn-ea"/>
                <a:cs typeface="+mn-cs"/>
              </a:rPr>
              <a:t>précision</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prédéfinie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erreur</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maximale</a:t>
            </a:r>
            <a:r>
              <a:rPr lang="en-US" sz="800" b="0" kern="1200" dirty="0">
                <a:solidFill>
                  <a:schemeClr val="tx1"/>
                </a:solidFill>
                <a:latin typeface="Aptos" panose="020B0004020202020204" pitchFamily="34" charset="0"/>
                <a:ea typeface="+mn-ea"/>
                <a:cs typeface="+mn-cs"/>
              </a:rPr>
              <a:t> de ± 10 %). </a:t>
            </a:r>
            <a:r>
              <a:rPr lang="en-US" sz="800" b="0" kern="1200" dirty="0" err="1">
                <a:solidFill>
                  <a:schemeClr val="tx1"/>
                </a:solidFill>
                <a:latin typeface="Aptos" panose="020B0004020202020204" pitchFamily="34" charset="0"/>
                <a:ea typeface="+mn-ea"/>
                <a:cs typeface="+mn-cs"/>
              </a:rPr>
              <a:t>Près</a:t>
            </a:r>
            <a:r>
              <a:rPr lang="en-US" sz="800" b="0" kern="1200" dirty="0">
                <a:solidFill>
                  <a:schemeClr val="tx1"/>
                </a:solidFill>
                <a:latin typeface="Aptos" panose="020B0004020202020204" pitchFamily="34" charset="0"/>
                <a:ea typeface="+mn-ea"/>
                <a:cs typeface="+mn-cs"/>
              </a:rPr>
              <a:t> des trois quarts des </a:t>
            </a:r>
            <a:r>
              <a:rPr lang="en-US" sz="800" b="0" kern="1200" dirty="0" err="1">
                <a:solidFill>
                  <a:schemeClr val="tx1"/>
                </a:solidFill>
                <a:latin typeface="Aptos" panose="020B0004020202020204" pitchFamily="34" charset="0"/>
                <a:ea typeface="+mn-ea"/>
                <a:cs typeface="+mn-cs"/>
              </a:rPr>
              <a:t>résultats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ont</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été</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prédits</a:t>
            </a:r>
            <a:r>
              <a:rPr lang="en-US" sz="800" b="0" kern="1200" dirty="0">
                <a:solidFill>
                  <a:schemeClr val="tx1"/>
                </a:solidFill>
                <a:latin typeface="Aptos" panose="020B0004020202020204" pitchFamily="34" charset="0"/>
                <a:ea typeface="+mn-ea"/>
                <a:cs typeface="+mn-cs"/>
              </a:rPr>
              <a:t> avec </a:t>
            </a:r>
            <a:r>
              <a:rPr lang="en-US" sz="800" b="0" kern="1200" dirty="0" err="1">
                <a:solidFill>
                  <a:schemeClr val="tx1"/>
                </a:solidFill>
                <a:latin typeface="Aptos" panose="020B0004020202020204" pitchFamily="34" charset="0"/>
                <a:ea typeface="+mn-ea"/>
                <a:cs typeface="+mn-cs"/>
              </a:rPr>
              <a:t>précision</a:t>
            </a:r>
            <a:r>
              <a:rPr lang="en-US" sz="800" b="0" kern="1200" dirty="0">
                <a:solidFill>
                  <a:schemeClr val="tx1"/>
                </a:solidFill>
                <a:latin typeface="Aptos" panose="020B0004020202020204" pitchFamily="34" charset="0"/>
                <a:ea typeface="+mn-ea"/>
                <a:cs typeface="+mn-cs"/>
              </a:rPr>
              <a:t> par VECTRA (113 seins, 73,4 %). Les </a:t>
            </a:r>
            <a:r>
              <a:rPr lang="en-US" sz="800" b="0" kern="1200" dirty="0" err="1">
                <a:solidFill>
                  <a:schemeClr val="tx1"/>
                </a:solidFill>
                <a:latin typeface="Aptos" panose="020B0004020202020204" pitchFamily="34" charset="0"/>
                <a:ea typeface="+mn-ea"/>
                <a:cs typeface="+mn-cs"/>
              </a:rPr>
              <a:t>prévisions</a:t>
            </a:r>
            <a:r>
              <a:rPr lang="en-US" sz="800" b="0" kern="1200" dirty="0">
                <a:solidFill>
                  <a:schemeClr val="tx1"/>
                </a:solidFill>
                <a:latin typeface="Aptos" panose="020B0004020202020204" pitchFamily="34" charset="0"/>
                <a:ea typeface="+mn-ea"/>
                <a:cs typeface="+mn-cs"/>
              </a:rPr>
              <a:t> de volume VECTRA qui se </a:t>
            </a:r>
            <a:r>
              <a:rPr lang="en-US" sz="800" b="0" kern="1200" dirty="0" err="1">
                <a:solidFill>
                  <a:schemeClr val="tx1"/>
                </a:solidFill>
                <a:latin typeface="Aptos" panose="020B0004020202020204" pitchFamily="34" charset="0"/>
                <a:ea typeface="+mn-ea"/>
                <a:cs typeface="+mn-cs"/>
              </a:rPr>
              <a:t>situent</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en</a:t>
            </a:r>
            <a:r>
              <a:rPr lang="en-US" sz="800" b="0" kern="1200" dirty="0">
                <a:solidFill>
                  <a:schemeClr val="tx1"/>
                </a:solidFill>
                <a:latin typeface="Aptos" panose="020B0004020202020204" pitchFamily="34" charset="0"/>
                <a:ea typeface="+mn-ea"/>
                <a:cs typeface="+mn-cs"/>
              </a:rPr>
              <a:t> dehors de la </a:t>
            </a:r>
            <a:r>
              <a:rPr lang="en-US" sz="800" b="0" kern="1200" dirty="0" err="1">
                <a:solidFill>
                  <a:schemeClr val="tx1"/>
                </a:solidFill>
                <a:latin typeface="Aptos" panose="020B0004020202020204" pitchFamily="34" charset="0"/>
                <a:ea typeface="+mn-ea"/>
                <a:cs typeface="+mn-cs"/>
              </a:rPr>
              <a:t>plage</a:t>
            </a:r>
            <a:r>
              <a:rPr lang="en-US" sz="800" b="0" kern="1200" dirty="0">
                <a:solidFill>
                  <a:schemeClr val="tx1"/>
                </a:solidFill>
                <a:latin typeface="Aptos" panose="020B0004020202020204" pitchFamily="34" charset="0"/>
                <a:ea typeface="+mn-ea"/>
                <a:cs typeface="+mn-cs"/>
              </a:rPr>
              <a:t> de </a:t>
            </a:r>
            <a:r>
              <a:rPr lang="en-US" sz="800" b="0" kern="1200" dirty="0" err="1">
                <a:solidFill>
                  <a:schemeClr val="tx1"/>
                </a:solidFill>
                <a:latin typeface="Aptos" panose="020B0004020202020204" pitchFamily="34" charset="0"/>
                <a:ea typeface="+mn-ea"/>
                <a:cs typeface="+mn-cs"/>
              </a:rPr>
              <a:t>précision</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définie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étaient</a:t>
            </a:r>
            <a:r>
              <a:rPr lang="en-US" sz="800" b="0" kern="1200" dirty="0">
                <a:solidFill>
                  <a:schemeClr val="tx1"/>
                </a:solidFill>
                <a:latin typeface="Aptos" panose="020B0004020202020204" pitchFamily="34" charset="0"/>
                <a:ea typeface="+mn-ea"/>
                <a:cs typeface="+mn-cs"/>
              </a:rPr>
              <a:t> plus </a:t>
            </a:r>
            <a:r>
              <a:rPr lang="en-US" sz="800" b="0" kern="1200" dirty="0" err="1">
                <a:solidFill>
                  <a:schemeClr val="tx1"/>
                </a:solidFill>
                <a:latin typeface="Aptos" panose="020B0004020202020204" pitchFamily="34" charset="0"/>
                <a:ea typeface="+mn-ea"/>
                <a:cs typeface="+mn-cs"/>
              </a:rPr>
              <a:t>susceptibles</a:t>
            </a:r>
            <a:r>
              <a:rPr lang="en-US" sz="800" b="0" kern="1200" dirty="0">
                <a:solidFill>
                  <a:schemeClr val="tx1"/>
                </a:solidFill>
                <a:latin typeface="Aptos" panose="020B0004020202020204" pitchFamily="34" charset="0"/>
                <a:ea typeface="+mn-ea"/>
                <a:cs typeface="+mn-cs"/>
              </a:rPr>
              <a:t> d'être </a:t>
            </a:r>
            <a:r>
              <a:rPr lang="en-US" sz="800" b="0" kern="1200" dirty="0" err="1">
                <a:solidFill>
                  <a:schemeClr val="tx1"/>
                </a:solidFill>
                <a:latin typeface="Aptos" panose="020B0004020202020204" pitchFamily="34" charset="0"/>
                <a:ea typeface="+mn-ea"/>
                <a:cs typeface="+mn-cs"/>
              </a:rPr>
              <a:t>surestimées</a:t>
            </a:r>
            <a:r>
              <a:rPr lang="en-US" sz="800" b="0" kern="1200" dirty="0">
                <a:solidFill>
                  <a:schemeClr val="tx1"/>
                </a:solidFill>
                <a:latin typeface="Aptos" panose="020B0004020202020204" pitchFamily="34" charset="0"/>
                <a:ea typeface="+mn-ea"/>
                <a:cs typeface="+mn-cs"/>
              </a:rPr>
              <a:t> que sous-</a:t>
            </a:r>
            <a:r>
              <a:rPr lang="en-US" sz="800" b="0" kern="1200" dirty="0" err="1">
                <a:solidFill>
                  <a:schemeClr val="tx1"/>
                </a:solidFill>
                <a:latin typeface="Aptos" panose="020B0004020202020204" pitchFamily="34" charset="0"/>
                <a:ea typeface="+mn-ea"/>
                <a:cs typeface="+mn-cs"/>
              </a:rPr>
              <a:t>estimées</a:t>
            </a:r>
            <a:r>
              <a:rPr lang="en-US" sz="800" b="0" kern="1200" dirty="0">
                <a:solidFill>
                  <a:schemeClr val="tx1"/>
                </a:solidFill>
                <a:latin typeface="Aptos" panose="020B0004020202020204" pitchFamily="34" charset="0"/>
                <a:ea typeface="+mn-ea"/>
                <a:cs typeface="+mn-cs"/>
              </a:rPr>
              <a:t> : 16,2 % (25 seins) </a:t>
            </a:r>
            <a:r>
              <a:rPr lang="en-US" sz="800" b="0" kern="1200" dirty="0" err="1">
                <a:solidFill>
                  <a:schemeClr val="tx1"/>
                </a:solidFill>
                <a:latin typeface="Aptos" panose="020B0004020202020204" pitchFamily="34" charset="0"/>
                <a:ea typeface="+mn-ea"/>
                <a:cs typeface="+mn-cs"/>
              </a:rPr>
              <a:t>contre</a:t>
            </a:r>
            <a:r>
              <a:rPr lang="en-US" sz="800" b="0" kern="1200" dirty="0">
                <a:solidFill>
                  <a:schemeClr val="tx1"/>
                </a:solidFill>
                <a:latin typeface="Aptos" panose="020B0004020202020204" pitchFamily="34" charset="0"/>
                <a:ea typeface="+mn-ea"/>
                <a:cs typeface="+mn-cs"/>
              </a:rPr>
              <a:t> 10,4 % (16 seins), </a:t>
            </a:r>
            <a:r>
              <a:rPr lang="en-US" sz="800" b="0" kern="1200" dirty="0" err="1">
                <a:solidFill>
                  <a:schemeClr val="tx1"/>
                </a:solidFill>
                <a:latin typeface="Aptos" panose="020B0004020202020204" pitchFamily="34" charset="0"/>
                <a:ea typeface="+mn-ea"/>
                <a:cs typeface="+mn-cs"/>
              </a:rPr>
              <a:t>respectivement</a:t>
            </a:r>
            <a:r>
              <a:rPr lang="en-US" sz="800" b="0" kern="1200" dirty="0">
                <a:solidFill>
                  <a:schemeClr val="tx1"/>
                </a:solidFill>
                <a:latin typeface="Aptos" panose="020B0004020202020204" pitchFamily="34" charset="0"/>
                <a:ea typeface="+mn-ea"/>
                <a:cs typeface="+mn-cs"/>
              </a:rPr>
              <a:t>.</a:t>
            </a:r>
          </a:p>
          <a:p>
            <a:endParaRPr lang="en-US" sz="800" b="0" kern="1200" dirty="0">
              <a:solidFill>
                <a:schemeClr val="tx1"/>
              </a:solidFill>
              <a:latin typeface="Aptos" panose="020B0004020202020204" pitchFamily="34" charset="0"/>
              <a:ea typeface="+mn-ea"/>
              <a:cs typeface="+mn-cs"/>
            </a:endParaRPr>
          </a:p>
          <a:p>
            <a:r>
              <a:rPr lang="en-US" sz="800" b="0" kern="1200" dirty="0">
                <a:solidFill>
                  <a:schemeClr val="tx1"/>
                </a:solidFill>
                <a:latin typeface="Aptos" panose="020B0004020202020204" pitchFamily="34" charset="0"/>
                <a:ea typeface="+mn-ea"/>
                <a:cs typeface="+mn-cs"/>
              </a:rPr>
              <a:t>Comme le </a:t>
            </a:r>
            <a:r>
              <a:rPr lang="en-US" sz="800" b="0" kern="1200" dirty="0" err="1">
                <a:solidFill>
                  <a:schemeClr val="tx1"/>
                </a:solidFill>
                <a:latin typeface="Aptos" panose="020B0004020202020204" pitchFamily="34" charset="0"/>
                <a:ea typeface="+mn-ea"/>
                <a:cs typeface="+mn-cs"/>
              </a:rPr>
              <a:t>montre</a:t>
            </a:r>
            <a:r>
              <a:rPr lang="en-US" sz="800" b="0" kern="1200" dirty="0">
                <a:solidFill>
                  <a:schemeClr val="tx1"/>
                </a:solidFill>
                <a:latin typeface="Aptos" panose="020B0004020202020204" pitchFamily="34" charset="0"/>
                <a:ea typeface="+mn-ea"/>
                <a:cs typeface="+mn-cs"/>
              </a:rPr>
              <a:t> la figure la </a:t>
            </a:r>
            <a:r>
              <a:rPr lang="en-US" sz="800" b="0" kern="1200" dirty="0" err="1">
                <a:solidFill>
                  <a:schemeClr val="tx1"/>
                </a:solidFill>
                <a:latin typeface="Aptos" panose="020B0004020202020204" pitchFamily="34" charset="0"/>
                <a:ea typeface="+mn-ea"/>
                <a:cs typeface="+mn-cs"/>
              </a:rPr>
              <a:t>moyenne</a:t>
            </a:r>
            <a:r>
              <a:rPr lang="en-US" sz="800" b="0" kern="1200" dirty="0">
                <a:solidFill>
                  <a:schemeClr val="tx1"/>
                </a:solidFill>
                <a:latin typeface="Aptos" panose="020B0004020202020204" pitchFamily="34" charset="0"/>
                <a:ea typeface="+mn-ea"/>
                <a:cs typeface="+mn-cs"/>
              </a:rPr>
              <a:t> des </a:t>
            </a:r>
            <a:r>
              <a:rPr lang="en-US" sz="800" b="0" kern="1200" dirty="0" err="1">
                <a:solidFill>
                  <a:schemeClr val="tx1"/>
                </a:solidFill>
                <a:latin typeface="Aptos" panose="020B0004020202020204" pitchFamily="34" charset="0"/>
                <a:ea typeface="+mn-ea"/>
                <a:cs typeface="+mn-cs"/>
              </a:rPr>
              <a:t>mesures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postopératoires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oscille</a:t>
            </a:r>
            <a:r>
              <a:rPr lang="en-US" sz="800" b="0" kern="1200" dirty="0">
                <a:solidFill>
                  <a:schemeClr val="tx1"/>
                </a:solidFill>
                <a:latin typeface="Aptos" panose="020B0004020202020204" pitchFamily="34" charset="0"/>
                <a:ea typeface="+mn-ea"/>
                <a:cs typeface="+mn-cs"/>
              </a:rPr>
              <a:t> au-dessus de 0, </a:t>
            </a:r>
            <a:r>
              <a:rPr lang="en-US" sz="800" b="0" kern="1200" dirty="0" err="1">
                <a:solidFill>
                  <a:schemeClr val="tx1"/>
                </a:solidFill>
                <a:latin typeface="Aptos" panose="020B0004020202020204" pitchFamily="34" charset="0"/>
                <a:ea typeface="+mn-ea"/>
                <a:cs typeface="+mn-cs"/>
              </a:rPr>
              <a:t>ce</a:t>
            </a:r>
            <a:r>
              <a:rPr lang="en-US" sz="800" b="0" kern="1200" dirty="0">
                <a:solidFill>
                  <a:schemeClr val="tx1"/>
                </a:solidFill>
                <a:latin typeface="Aptos" panose="020B0004020202020204" pitchFamily="34" charset="0"/>
                <a:ea typeface="+mn-ea"/>
                <a:cs typeface="+mn-cs"/>
              </a:rPr>
              <a:t> qui </a:t>
            </a:r>
            <a:r>
              <a:rPr lang="en-US" sz="800" b="0" kern="1200" dirty="0" err="1">
                <a:solidFill>
                  <a:schemeClr val="tx1"/>
                </a:solidFill>
                <a:latin typeface="Aptos" panose="020B0004020202020204" pitchFamily="34" charset="0"/>
                <a:ea typeface="+mn-ea"/>
                <a:cs typeface="+mn-cs"/>
              </a:rPr>
              <a:t>suggère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signifie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l’algorithme</a:t>
            </a:r>
            <a:r>
              <a:rPr lang="en-US" sz="800" b="0" kern="1200" dirty="0">
                <a:solidFill>
                  <a:schemeClr val="tx1"/>
                </a:solidFill>
                <a:latin typeface="Aptos" panose="020B0004020202020204" pitchFamily="34" charset="0"/>
                <a:ea typeface="+mn-ea"/>
                <a:cs typeface="+mn-cs"/>
              </a:rPr>
              <a:t> de simulation 3D </a:t>
            </a:r>
            <a:r>
              <a:rPr lang="en-US" sz="800" b="0" kern="1200" dirty="0" err="1">
                <a:solidFill>
                  <a:schemeClr val="tx1"/>
                </a:solidFill>
                <a:latin typeface="Aptos" panose="020B0004020202020204" pitchFamily="34" charset="0"/>
                <a:ea typeface="+mn-ea"/>
                <a:cs typeface="+mn-cs"/>
              </a:rPr>
              <a:t>surestime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en</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moyenne</a:t>
            </a:r>
            <a:r>
              <a:rPr lang="en-US" sz="800" b="0" kern="1200" dirty="0">
                <a:solidFill>
                  <a:schemeClr val="tx1"/>
                </a:solidFill>
                <a:latin typeface="Aptos" panose="020B0004020202020204" pitchFamily="34" charset="0"/>
                <a:ea typeface="+mn-ea"/>
                <a:cs typeface="+mn-cs"/>
              </a:rPr>
              <a:t> le volume </a:t>
            </a:r>
            <a:r>
              <a:rPr lang="en-US" sz="800" b="0" kern="1200" dirty="0" err="1">
                <a:solidFill>
                  <a:schemeClr val="tx1"/>
                </a:solidFill>
                <a:latin typeface="Aptos" panose="020B0004020202020204" pitchFamily="34" charset="0"/>
                <a:ea typeface="+mn-ea"/>
                <a:cs typeface="+mn-cs"/>
              </a:rPr>
              <a:t>mammaire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postopératoire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réel</a:t>
            </a:r>
            <a:r>
              <a:rPr lang="en-US" sz="800" b="0" kern="1200" dirty="0">
                <a:solidFill>
                  <a:schemeClr val="tx1"/>
                </a:solidFill>
                <a:latin typeface="Aptos" panose="020B0004020202020204" pitchFamily="34" charset="0"/>
                <a:ea typeface="+mn-ea"/>
                <a:cs typeface="+mn-cs"/>
              </a:rPr>
              <a:t>. </a:t>
            </a:r>
          </a:p>
          <a:p>
            <a:r>
              <a:rPr lang="en-US" sz="800" b="0" kern="1200" dirty="0">
                <a:solidFill>
                  <a:schemeClr val="tx1"/>
                </a:solidFill>
                <a:latin typeface="Aptos" panose="020B0004020202020204" pitchFamily="34" charset="0"/>
                <a:ea typeface="+mn-ea"/>
                <a:cs typeface="+mn-cs"/>
              </a:rPr>
              <a:t>Les  </a:t>
            </a:r>
            <a:r>
              <a:rPr lang="en-US" sz="800" b="0" kern="1200" dirty="0" err="1">
                <a:solidFill>
                  <a:schemeClr val="tx1"/>
                </a:solidFill>
                <a:latin typeface="Aptos" panose="020B0004020202020204" pitchFamily="34" charset="0"/>
                <a:ea typeface="+mn-ea"/>
                <a:cs typeface="+mn-cs"/>
              </a:rPr>
              <a:t>données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deviennent</a:t>
            </a:r>
            <a:r>
              <a:rPr lang="en-US" sz="800" b="0" kern="1200" dirty="0">
                <a:solidFill>
                  <a:schemeClr val="tx1"/>
                </a:solidFill>
                <a:latin typeface="Aptos" panose="020B0004020202020204" pitchFamily="34" charset="0"/>
                <a:ea typeface="+mn-ea"/>
                <a:cs typeface="+mn-cs"/>
              </a:rPr>
              <a:t> de </a:t>
            </a:r>
            <a:r>
              <a:rPr lang="en-US" sz="800" b="0" kern="1200" dirty="0" err="1">
                <a:solidFill>
                  <a:schemeClr val="tx1"/>
                </a:solidFill>
                <a:latin typeface="Aptos" panose="020B0004020202020204" pitchFamily="34" charset="0"/>
                <a:ea typeface="+mn-ea"/>
                <a:cs typeface="+mn-cs"/>
              </a:rPr>
              <a:t>moins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en</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moins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regroupés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à</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mesure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qu’ils</a:t>
            </a:r>
            <a:r>
              <a:rPr lang="en-US" sz="800" b="0" kern="1200" dirty="0">
                <a:solidFill>
                  <a:schemeClr val="tx1"/>
                </a:solidFill>
                <a:latin typeface="Aptos" panose="020B0004020202020204" pitchFamily="34" charset="0"/>
                <a:ea typeface="+mn-ea"/>
                <a:cs typeface="+mn-cs"/>
              </a:rPr>
              <a:t> se </a:t>
            </a:r>
            <a:r>
              <a:rPr lang="en-US" sz="800" b="0" kern="1200" dirty="0" err="1">
                <a:solidFill>
                  <a:schemeClr val="tx1"/>
                </a:solidFill>
                <a:latin typeface="Aptos" panose="020B0004020202020204" pitchFamily="34" charset="0"/>
                <a:ea typeface="+mn-ea"/>
                <a:cs typeface="+mn-cs"/>
              </a:rPr>
              <a:t>déplacent</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vers</a:t>
            </a:r>
            <a:r>
              <a:rPr lang="en-US" sz="800" b="0" kern="1200" dirty="0">
                <a:solidFill>
                  <a:schemeClr val="tx1"/>
                </a:solidFill>
                <a:latin typeface="Aptos" panose="020B0004020202020204" pitchFamily="34" charset="0"/>
                <a:ea typeface="+mn-ea"/>
                <a:cs typeface="+mn-cs"/>
              </a:rPr>
              <a:t> la droite, </a:t>
            </a:r>
            <a:r>
              <a:rPr lang="en-US" sz="800" b="0" kern="1200" dirty="0" err="1">
                <a:solidFill>
                  <a:schemeClr val="tx1"/>
                </a:solidFill>
                <a:latin typeface="Aptos" panose="020B0004020202020204" pitchFamily="34" charset="0"/>
                <a:ea typeface="+mn-ea"/>
                <a:cs typeface="+mn-cs"/>
              </a:rPr>
              <a:t>ce</a:t>
            </a:r>
            <a:r>
              <a:rPr lang="en-US" sz="800" b="0" kern="1200" dirty="0">
                <a:solidFill>
                  <a:schemeClr val="tx1"/>
                </a:solidFill>
                <a:latin typeface="Aptos" panose="020B0004020202020204" pitchFamily="34" charset="0"/>
                <a:ea typeface="+mn-ea"/>
                <a:cs typeface="+mn-cs"/>
              </a:rPr>
              <a:t> qui </a:t>
            </a:r>
            <a:r>
              <a:rPr lang="en-US" sz="800" b="0" kern="1200" dirty="0" err="1">
                <a:solidFill>
                  <a:schemeClr val="tx1"/>
                </a:solidFill>
                <a:latin typeface="Aptos" panose="020B0004020202020204" pitchFamily="34" charset="0"/>
                <a:ea typeface="+mn-ea"/>
                <a:cs typeface="+mn-cs"/>
              </a:rPr>
              <a:t>suggère</a:t>
            </a:r>
            <a:r>
              <a:rPr lang="en-US" sz="800" b="0" kern="1200" dirty="0">
                <a:solidFill>
                  <a:schemeClr val="tx1"/>
                </a:solidFill>
                <a:latin typeface="Aptos" panose="020B0004020202020204" pitchFamily="34" charset="0"/>
                <a:ea typeface="+mn-ea"/>
                <a:cs typeface="+mn-cs"/>
              </a:rPr>
              <a:t> que la </a:t>
            </a:r>
            <a:r>
              <a:rPr lang="en-US" sz="800" b="0" kern="1200" dirty="0" err="1">
                <a:solidFill>
                  <a:schemeClr val="tx1"/>
                </a:solidFill>
                <a:latin typeface="Aptos" panose="020B0004020202020204" pitchFamily="34" charset="0"/>
                <a:ea typeface="+mn-ea"/>
                <a:cs typeface="+mn-cs"/>
              </a:rPr>
              <a:t>différence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moyenne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est</a:t>
            </a:r>
            <a:r>
              <a:rPr lang="en-US" sz="800" b="0" kern="1200" dirty="0">
                <a:solidFill>
                  <a:schemeClr val="tx1"/>
                </a:solidFill>
                <a:latin typeface="Aptos" panose="020B0004020202020204" pitchFamily="34" charset="0"/>
                <a:ea typeface="+mn-ea"/>
                <a:cs typeface="+mn-cs"/>
              </a:rPr>
              <a:t> plus </a:t>
            </a:r>
            <a:r>
              <a:rPr lang="en-US" sz="800" b="0" kern="1200" dirty="0" err="1">
                <a:solidFill>
                  <a:schemeClr val="tx1"/>
                </a:solidFill>
                <a:latin typeface="Aptos" panose="020B0004020202020204" pitchFamily="34" charset="0"/>
                <a:ea typeface="+mn-ea"/>
                <a:cs typeface="+mn-cs"/>
              </a:rPr>
              <a:t>grande</a:t>
            </a:r>
            <a:r>
              <a:rPr lang="en-US" sz="800" b="0" kern="1200" dirty="0">
                <a:solidFill>
                  <a:schemeClr val="tx1"/>
                </a:solidFill>
                <a:latin typeface="Aptos" panose="020B0004020202020204" pitchFamily="34" charset="0"/>
                <a:ea typeface="+mn-ea"/>
                <a:cs typeface="+mn-cs"/>
              </a:rPr>
              <a:t> pour les </a:t>
            </a:r>
            <a:r>
              <a:rPr lang="en-US" sz="800" b="0" kern="1200" dirty="0" err="1">
                <a:solidFill>
                  <a:schemeClr val="tx1"/>
                </a:solidFill>
                <a:latin typeface="Aptos" panose="020B0004020202020204" pitchFamily="34" charset="0"/>
                <a:ea typeface="+mn-ea"/>
                <a:cs typeface="+mn-cs"/>
              </a:rPr>
              <a:t>valeurs</a:t>
            </a:r>
            <a:r>
              <a:rPr lang="en-US" sz="800" b="0" kern="1200" dirty="0">
                <a:solidFill>
                  <a:schemeClr val="tx1"/>
                </a:solidFill>
                <a:latin typeface="Aptos" panose="020B0004020202020204" pitchFamily="34" charset="0"/>
                <a:ea typeface="+mn-ea"/>
                <a:cs typeface="+mn-cs"/>
              </a:rPr>
              <a:t> de volume </a:t>
            </a:r>
            <a:r>
              <a:rPr lang="en-US" sz="800" b="0" kern="1200" dirty="0" err="1">
                <a:solidFill>
                  <a:schemeClr val="tx1"/>
                </a:solidFill>
                <a:latin typeface="Aptos" panose="020B0004020202020204" pitchFamily="34" charset="0"/>
                <a:ea typeface="+mn-ea"/>
                <a:cs typeface="+mn-cs"/>
              </a:rPr>
              <a:t>mammaire</a:t>
            </a:r>
            <a:r>
              <a:rPr lang="en-US" sz="800" b="0" kern="1200" dirty="0">
                <a:solidFill>
                  <a:schemeClr val="tx1"/>
                </a:solidFill>
                <a:latin typeface="Aptos" panose="020B0004020202020204" pitchFamily="34" charset="0"/>
                <a:ea typeface="+mn-ea"/>
                <a:cs typeface="+mn-cs"/>
              </a:rPr>
              <a:t> plus </a:t>
            </a:r>
            <a:r>
              <a:rPr lang="en-US" sz="800" b="0" kern="1200" dirty="0" err="1">
                <a:solidFill>
                  <a:schemeClr val="tx1"/>
                </a:solidFill>
                <a:latin typeface="Aptos" panose="020B0004020202020204" pitchFamily="34" charset="0"/>
                <a:ea typeface="+mn-ea"/>
                <a:cs typeface="+mn-cs"/>
              </a:rPr>
              <a:t>élevées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L'effet</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est</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particulièrement</a:t>
            </a:r>
            <a:r>
              <a:rPr lang="en-US" sz="800" b="0" kern="1200" dirty="0">
                <a:solidFill>
                  <a:schemeClr val="tx1"/>
                </a:solidFill>
                <a:latin typeface="Aptos" panose="020B0004020202020204" pitchFamily="34" charset="0"/>
                <a:ea typeface="+mn-ea"/>
                <a:cs typeface="+mn-cs"/>
              </a:rPr>
              <a:t> important </a:t>
            </a:r>
            <a:r>
              <a:rPr lang="en-US" sz="800" b="0" kern="1200" dirty="0" err="1">
                <a:solidFill>
                  <a:schemeClr val="tx1"/>
                </a:solidFill>
                <a:latin typeface="Aptos" panose="020B0004020202020204" pitchFamily="34" charset="0"/>
                <a:ea typeface="+mn-ea"/>
                <a:cs typeface="+mn-cs"/>
              </a:rPr>
              <a:t>à</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partir</a:t>
            </a:r>
            <a:r>
              <a:rPr lang="en-US" sz="800" b="0" kern="1200" dirty="0">
                <a:solidFill>
                  <a:schemeClr val="tx1"/>
                </a:solidFill>
                <a:latin typeface="Aptos" panose="020B0004020202020204" pitchFamily="34" charset="0"/>
                <a:ea typeface="+mn-ea"/>
                <a:cs typeface="+mn-cs"/>
              </a:rPr>
              <a:t> de 650 cm3 et </a:t>
            </a:r>
            <a:r>
              <a:rPr lang="en-US" sz="800" b="0" kern="1200" dirty="0" err="1">
                <a:solidFill>
                  <a:schemeClr val="tx1"/>
                </a:solidFill>
                <a:latin typeface="Aptos" panose="020B0004020202020204" pitchFamily="34" charset="0"/>
                <a:ea typeface="+mn-ea"/>
                <a:cs typeface="+mn-cs"/>
              </a:rPr>
              <a:t>atteint</a:t>
            </a:r>
            <a:r>
              <a:rPr lang="en-US" sz="800" b="0" kern="1200" dirty="0">
                <a:solidFill>
                  <a:schemeClr val="tx1"/>
                </a:solidFill>
                <a:latin typeface="Aptos" panose="020B0004020202020204" pitchFamily="34" charset="0"/>
                <a:ea typeface="+mn-ea"/>
                <a:cs typeface="+mn-cs"/>
              </a:rPr>
              <a:t> un </a:t>
            </a:r>
            <a:r>
              <a:rPr lang="en-US" sz="800" b="0" kern="1200" dirty="0" err="1">
                <a:solidFill>
                  <a:schemeClr val="tx1"/>
                </a:solidFill>
                <a:latin typeface="Aptos" panose="020B0004020202020204" pitchFamily="34" charset="0"/>
                <a:ea typeface="+mn-ea"/>
                <a:cs typeface="+mn-cs"/>
              </a:rPr>
              <a:t>niveau</a:t>
            </a:r>
            <a:r>
              <a:rPr lang="en-US" sz="800" b="0" kern="1200" dirty="0">
                <a:solidFill>
                  <a:schemeClr val="tx1"/>
                </a:solidFill>
                <a:latin typeface="Aptos" panose="020B0004020202020204" pitchFamily="34" charset="0"/>
                <a:ea typeface="+mn-ea"/>
                <a:cs typeface="+mn-cs"/>
              </a:rPr>
              <a:t> de </a:t>
            </a:r>
            <a:r>
              <a:rPr lang="en-US" sz="800" b="0" kern="1200" dirty="0" err="1">
                <a:solidFill>
                  <a:schemeClr val="tx1"/>
                </a:solidFill>
                <a:latin typeface="Aptos" panose="020B0004020202020204" pitchFamily="34" charset="0"/>
                <a:ea typeface="+mn-ea"/>
                <a:cs typeface="+mn-cs"/>
              </a:rPr>
              <a:t>polarisation</a:t>
            </a:r>
            <a:r>
              <a:rPr lang="en-US" sz="800" b="0" kern="1200" dirty="0">
                <a:solidFill>
                  <a:schemeClr val="tx1"/>
                </a:solidFill>
                <a:latin typeface="Aptos" panose="020B0004020202020204" pitchFamily="34" charset="0"/>
                <a:ea typeface="+mn-ea"/>
                <a:cs typeface="+mn-cs"/>
              </a:rPr>
              <a:t> très </a:t>
            </a:r>
            <a:r>
              <a:rPr lang="en-US" sz="800" b="0" kern="1200" dirty="0" err="1">
                <a:solidFill>
                  <a:schemeClr val="tx1"/>
                </a:solidFill>
                <a:latin typeface="Aptos" panose="020B0004020202020204" pitchFamily="34" charset="0"/>
                <a:ea typeface="+mn-ea"/>
                <a:cs typeface="+mn-cs"/>
              </a:rPr>
              <a:t>élevé</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à</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partir</a:t>
            </a:r>
            <a:r>
              <a:rPr lang="en-US" sz="800" b="0" kern="1200" dirty="0">
                <a:solidFill>
                  <a:schemeClr val="tx1"/>
                </a:solidFill>
                <a:latin typeface="Aptos" panose="020B0004020202020204" pitchFamily="34" charset="0"/>
                <a:ea typeface="+mn-ea"/>
                <a:cs typeface="+mn-cs"/>
              </a:rPr>
              <a:t> de 800 cm3. </a:t>
            </a:r>
            <a:r>
              <a:rPr lang="en-US" sz="800" b="0" kern="1200" dirty="0" err="1">
                <a:solidFill>
                  <a:schemeClr val="tx1"/>
                </a:solidFill>
                <a:latin typeface="Aptos" panose="020B0004020202020204" pitchFamily="34" charset="0"/>
                <a:ea typeface="+mn-ea"/>
                <a:cs typeface="+mn-cs"/>
              </a:rPr>
              <a:t>En</a:t>
            </a:r>
            <a:r>
              <a:rPr lang="en-US" sz="800" b="0" kern="1200" dirty="0">
                <a:solidFill>
                  <a:schemeClr val="tx1"/>
                </a:solidFill>
                <a:latin typeface="Aptos" panose="020B0004020202020204" pitchFamily="34" charset="0"/>
                <a:ea typeface="+mn-ea"/>
                <a:cs typeface="+mn-cs"/>
              </a:rPr>
              <a:t> fait, </a:t>
            </a:r>
            <a:r>
              <a:rPr lang="en-US" sz="800" b="0" kern="1200" dirty="0" err="1">
                <a:solidFill>
                  <a:schemeClr val="tx1"/>
                </a:solidFill>
                <a:latin typeface="Aptos" panose="020B0004020202020204" pitchFamily="34" charset="0"/>
                <a:ea typeface="+mn-ea"/>
                <a:cs typeface="+mn-cs"/>
              </a:rPr>
              <a:t>tous</a:t>
            </a:r>
            <a:r>
              <a:rPr lang="en-US" sz="800" b="0" kern="1200" dirty="0">
                <a:solidFill>
                  <a:schemeClr val="tx1"/>
                </a:solidFill>
                <a:latin typeface="Aptos" panose="020B0004020202020204" pitchFamily="34" charset="0"/>
                <a:ea typeface="+mn-ea"/>
                <a:cs typeface="+mn-cs"/>
              </a:rPr>
              <a:t> les </a:t>
            </a:r>
            <a:r>
              <a:rPr lang="en-US" sz="800" b="0" kern="1200" dirty="0" err="1">
                <a:solidFill>
                  <a:schemeClr val="tx1"/>
                </a:solidFill>
                <a:latin typeface="Aptos" panose="020B0004020202020204" pitchFamily="34" charset="0"/>
                <a:ea typeface="+mn-ea"/>
                <a:cs typeface="+mn-cs"/>
              </a:rPr>
              <a:t>résultats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supérieurs</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à</a:t>
            </a:r>
            <a:r>
              <a:rPr lang="en-US" sz="800" b="0" kern="1200" dirty="0">
                <a:solidFill>
                  <a:schemeClr val="tx1"/>
                </a:solidFill>
                <a:latin typeface="Aptos" panose="020B0004020202020204" pitchFamily="34" charset="0"/>
                <a:ea typeface="+mn-ea"/>
                <a:cs typeface="+mn-cs"/>
              </a:rPr>
              <a:t> 800 cc (4 seins, </a:t>
            </a:r>
            <a:r>
              <a:rPr lang="en-US" sz="800" b="0" kern="1200" dirty="0" err="1">
                <a:solidFill>
                  <a:schemeClr val="tx1"/>
                </a:solidFill>
                <a:latin typeface="Aptos" panose="020B0004020202020204" pitchFamily="34" charset="0"/>
                <a:ea typeface="+mn-ea"/>
                <a:cs typeface="+mn-cs"/>
              </a:rPr>
              <a:t>soit</a:t>
            </a:r>
            <a:r>
              <a:rPr lang="en-US" sz="800" b="0" kern="1200" dirty="0">
                <a:solidFill>
                  <a:schemeClr val="tx1"/>
                </a:solidFill>
                <a:latin typeface="Aptos" panose="020B0004020202020204" pitchFamily="34" charset="0"/>
                <a:ea typeface="+mn-ea"/>
                <a:cs typeface="+mn-cs"/>
              </a:rPr>
              <a:t> 2,6 %) </a:t>
            </a:r>
            <a:r>
              <a:rPr lang="en-US" sz="800" b="0" kern="1200" dirty="0" err="1">
                <a:solidFill>
                  <a:schemeClr val="tx1"/>
                </a:solidFill>
                <a:latin typeface="Aptos" panose="020B0004020202020204" pitchFamily="34" charset="0"/>
                <a:ea typeface="+mn-ea"/>
                <a:cs typeface="+mn-cs"/>
              </a:rPr>
              <a:t>présentent</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une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différence</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absolue</a:t>
            </a:r>
            <a:r>
              <a:rPr lang="en-US" sz="800" b="0" kern="1200" dirty="0">
                <a:solidFill>
                  <a:schemeClr val="tx1"/>
                </a:solidFill>
                <a:latin typeface="Aptos" panose="020B0004020202020204" pitchFamily="34" charset="0"/>
                <a:ea typeface="+mn-ea"/>
                <a:cs typeface="+mn-cs"/>
              </a:rPr>
              <a:t> de 14 % </a:t>
            </a:r>
            <a:r>
              <a:rPr lang="en-US" sz="800" b="0" kern="1200" dirty="0" err="1">
                <a:solidFill>
                  <a:schemeClr val="tx1"/>
                </a:solidFill>
                <a:latin typeface="Aptos" panose="020B0004020202020204" pitchFamily="34" charset="0"/>
                <a:ea typeface="+mn-ea"/>
                <a:cs typeface="+mn-cs"/>
              </a:rPr>
              <a:t>ou</a:t>
            </a:r>
            <a:r>
              <a:rPr lang="en-US" sz="800" b="0" kern="1200" dirty="0">
                <a:solidFill>
                  <a:schemeClr val="tx1"/>
                </a:solidFill>
                <a:latin typeface="Aptos" panose="020B0004020202020204" pitchFamily="34" charset="0"/>
                <a:ea typeface="+mn-ea"/>
                <a:cs typeface="+mn-cs"/>
              </a:rPr>
              <a:t> plus, </a:t>
            </a:r>
            <a:r>
              <a:rPr lang="en-US" sz="800" b="0" kern="1200" dirty="0" err="1">
                <a:solidFill>
                  <a:schemeClr val="tx1"/>
                </a:solidFill>
                <a:latin typeface="Aptos" panose="020B0004020202020204" pitchFamily="34" charset="0"/>
                <a:ea typeface="+mn-ea"/>
                <a:cs typeface="+mn-cs"/>
              </a:rPr>
              <a:t>ce</a:t>
            </a:r>
            <a:r>
              <a:rPr lang="en-US" sz="800" b="0" kern="1200" dirty="0">
                <a:solidFill>
                  <a:schemeClr val="tx1"/>
                </a:solidFill>
                <a:latin typeface="Aptos" panose="020B0004020202020204" pitchFamily="34" charset="0"/>
                <a:ea typeface="+mn-ea"/>
                <a:cs typeface="+mn-cs"/>
              </a:rPr>
              <a:t> qui </a:t>
            </a:r>
            <a:r>
              <a:rPr lang="en-US" sz="800" b="0" kern="1200" dirty="0" err="1">
                <a:solidFill>
                  <a:schemeClr val="tx1"/>
                </a:solidFill>
                <a:latin typeface="Aptos" panose="020B0004020202020204" pitchFamily="34" charset="0"/>
                <a:ea typeface="+mn-ea"/>
                <a:cs typeface="+mn-cs"/>
              </a:rPr>
              <a:t>est</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cliniquement</a:t>
            </a:r>
            <a:r>
              <a:rPr lang="en-US" sz="800" b="0" kern="1200" dirty="0">
                <a:solidFill>
                  <a:schemeClr val="tx1"/>
                </a:solidFill>
                <a:latin typeface="Aptos" panose="020B0004020202020204" pitchFamily="34" charset="0"/>
                <a:ea typeface="+mn-ea"/>
                <a:cs typeface="+mn-cs"/>
              </a:rPr>
              <a:t> important, </a:t>
            </a:r>
            <a:r>
              <a:rPr lang="en-US" sz="800" b="0" kern="1200" dirty="0" err="1">
                <a:solidFill>
                  <a:schemeClr val="tx1"/>
                </a:solidFill>
                <a:latin typeface="Aptos" panose="020B0004020202020204" pitchFamily="34" charset="0"/>
                <a:ea typeface="+mn-ea"/>
                <a:cs typeface="+mn-cs"/>
              </a:rPr>
              <a:t>ce</a:t>
            </a:r>
            <a:r>
              <a:rPr lang="en-US" sz="800" b="0" kern="1200" dirty="0">
                <a:solidFill>
                  <a:schemeClr val="tx1"/>
                </a:solidFill>
                <a:latin typeface="Aptos" panose="020B0004020202020204" pitchFamily="34" charset="0"/>
                <a:ea typeface="+mn-ea"/>
                <a:cs typeface="+mn-cs"/>
              </a:rPr>
              <a:t> qui </a:t>
            </a:r>
            <a:r>
              <a:rPr lang="en-US" sz="800" b="0" kern="1200" dirty="0" err="1">
                <a:solidFill>
                  <a:schemeClr val="tx1"/>
                </a:solidFill>
                <a:latin typeface="Aptos" panose="020B0004020202020204" pitchFamily="34" charset="0"/>
                <a:ea typeface="+mn-ea"/>
                <a:cs typeface="+mn-cs"/>
              </a:rPr>
              <a:t>indique</a:t>
            </a:r>
            <a:r>
              <a:rPr lang="en-US" sz="800" b="0" kern="1200" dirty="0">
                <a:solidFill>
                  <a:schemeClr val="tx1"/>
                </a:solidFill>
                <a:latin typeface="Aptos" panose="020B0004020202020204" pitchFamily="34" charset="0"/>
                <a:ea typeface="+mn-ea"/>
                <a:cs typeface="+mn-cs"/>
              </a:rPr>
              <a:t> que la </a:t>
            </a:r>
            <a:r>
              <a:rPr lang="en-US" sz="800" b="0" kern="1200" dirty="0" err="1">
                <a:solidFill>
                  <a:schemeClr val="tx1"/>
                </a:solidFill>
                <a:latin typeface="Aptos" panose="020B0004020202020204" pitchFamily="34" charset="0"/>
                <a:ea typeface="+mn-ea"/>
                <a:cs typeface="+mn-cs"/>
              </a:rPr>
              <a:t>précision</a:t>
            </a:r>
            <a:r>
              <a:rPr lang="en-US" sz="800" b="0" kern="1200" dirty="0">
                <a:solidFill>
                  <a:schemeClr val="tx1"/>
                </a:solidFill>
                <a:latin typeface="Aptos" panose="020B0004020202020204" pitchFamily="34" charset="0"/>
                <a:ea typeface="+mn-ea"/>
                <a:cs typeface="+mn-cs"/>
              </a:rPr>
              <a:t> de VECTRA </a:t>
            </a:r>
            <a:r>
              <a:rPr lang="en-US" sz="800" b="0" kern="1200" dirty="0" err="1">
                <a:solidFill>
                  <a:schemeClr val="tx1"/>
                </a:solidFill>
                <a:latin typeface="Aptos" panose="020B0004020202020204" pitchFamily="34" charset="0"/>
                <a:ea typeface="+mn-ea"/>
                <a:cs typeface="+mn-cs"/>
              </a:rPr>
              <a:t>peut</a:t>
            </a:r>
            <a:r>
              <a:rPr lang="en-US" sz="800" b="0" kern="1200" dirty="0">
                <a:solidFill>
                  <a:schemeClr val="tx1"/>
                </a:solidFill>
                <a:latin typeface="Aptos" panose="020B0004020202020204" pitchFamily="34" charset="0"/>
                <a:ea typeface="+mn-ea"/>
                <a:cs typeface="+mn-cs"/>
              </a:rPr>
              <a:t> commencer </a:t>
            </a:r>
            <a:r>
              <a:rPr lang="en-US" sz="800" b="0" kern="1200" dirty="0" err="1">
                <a:solidFill>
                  <a:schemeClr val="tx1"/>
                </a:solidFill>
                <a:latin typeface="Aptos" panose="020B0004020202020204" pitchFamily="34" charset="0"/>
                <a:ea typeface="+mn-ea"/>
                <a:cs typeface="+mn-cs"/>
              </a:rPr>
              <a:t>à</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faiblir</a:t>
            </a:r>
            <a:r>
              <a:rPr lang="en-US" sz="800" b="0" kern="1200" dirty="0">
                <a:solidFill>
                  <a:schemeClr val="tx1"/>
                </a:solidFill>
                <a:latin typeface="Aptos" panose="020B0004020202020204" pitchFamily="34" charset="0"/>
                <a:ea typeface="+mn-ea"/>
                <a:cs typeface="+mn-cs"/>
              </a:rPr>
              <a:t> </a:t>
            </a:r>
            <a:r>
              <a:rPr lang="en-US" sz="800" b="0" kern="1200" dirty="0" err="1">
                <a:solidFill>
                  <a:schemeClr val="tx1"/>
                </a:solidFill>
                <a:latin typeface="Aptos" panose="020B0004020202020204" pitchFamily="34" charset="0"/>
                <a:ea typeface="+mn-ea"/>
                <a:cs typeface="+mn-cs"/>
              </a:rPr>
              <a:t>lors</a:t>
            </a:r>
            <a:r>
              <a:rPr lang="en-US" sz="800" b="0" kern="1200" dirty="0">
                <a:solidFill>
                  <a:schemeClr val="tx1"/>
                </a:solidFill>
                <a:latin typeface="Aptos" panose="020B0004020202020204" pitchFamily="34" charset="0"/>
                <a:ea typeface="+mn-ea"/>
                <a:cs typeface="+mn-cs"/>
              </a:rPr>
              <a:t> de la </a:t>
            </a:r>
            <a:r>
              <a:rPr lang="en-US" sz="800" b="0" kern="1200" dirty="0" err="1">
                <a:solidFill>
                  <a:schemeClr val="tx1"/>
                </a:solidFill>
                <a:latin typeface="Aptos" panose="020B0004020202020204" pitchFamily="34" charset="0"/>
                <a:ea typeface="+mn-ea"/>
                <a:cs typeface="+mn-cs"/>
              </a:rPr>
              <a:t>prévision</a:t>
            </a:r>
            <a:r>
              <a:rPr lang="en-US" sz="800" b="0" kern="1200" dirty="0">
                <a:solidFill>
                  <a:schemeClr val="tx1"/>
                </a:solidFill>
                <a:latin typeface="Aptos" panose="020B0004020202020204" pitchFamily="34" charset="0"/>
                <a:ea typeface="+mn-ea"/>
                <a:cs typeface="+mn-cs"/>
              </a:rPr>
              <a:t> de volumes plus </a:t>
            </a:r>
            <a:r>
              <a:rPr lang="en-US" sz="800" b="0" kern="1200" dirty="0" err="1">
                <a:solidFill>
                  <a:schemeClr val="tx1"/>
                </a:solidFill>
                <a:latin typeface="Aptos" panose="020B0004020202020204" pitchFamily="34" charset="0"/>
                <a:ea typeface="+mn-ea"/>
                <a:cs typeface="+mn-cs"/>
              </a:rPr>
              <a:t>importants</a:t>
            </a:r>
            <a:r>
              <a:rPr lang="en-US" sz="800" b="0" kern="1200" dirty="0">
                <a:solidFill>
                  <a:schemeClr val="tx1"/>
                </a:solidFill>
                <a:latin typeface="Aptos" panose="020B0004020202020204" pitchFamily="34" charset="0"/>
                <a:ea typeface="+mn-ea"/>
                <a:cs typeface="+mn-cs"/>
              </a:rPr>
              <a:t>.</a:t>
            </a:r>
          </a:p>
          <a:p>
            <a:endParaRPr lang="en-US" sz="800" b="0" kern="1200" dirty="0">
              <a:solidFill>
                <a:schemeClr val="tx1"/>
              </a:solidFill>
              <a:latin typeface="Aptos" panose="020B0004020202020204" pitchFamily="34" charset="0"/>
              <a:ea typeface="+mn-ea"/>
              <a:cs typeface="+mn-cs"/>
            </a:endParaRPr>
          </a:p>
          <a:p>
            <a:pPr>
              <a:spcAft>
                <a:spcPts val="1500"/>
              </a:spcAft>
            </a:pPr>
            <a:r>
              <a:rPr lang="fr-CA" sz="1800" dirty="0">
                <a:solidFill>
                  <a:srgbClr val="0D0D0D"/>
                </a:solidFill>
                <a:effectLst/>
                <a:highlight>
                  <a:srgbClr val="FFFFFF"/>
                </a:highlight>
                <a:latin typeface="Segoe UI" panose="020B0502040204020203" pitchFamily="34" charset="0"/>
                <a:ea typeface="Times New Roman" panose="02020603050405020304" pitchFamily="18" charset="0"/>
              </a:rPr>
              <a:t>Un modèle de régression multivariée a permis de déterminer les facteurs qui ont un impact significatif sur la précision: grossesse, implant, initial. Puis, </a:t>
            </a:r>
          </a:p>
          <a:p>
            <a:pPr>
              <a:spcAft>
                <a:spcPts val="1500"/>
              </a:spcAft>
            </a:pPr>
            <a:r>
              <a:rPr lang="fr-CA" sz="1800" dirty="0">
                <a:solidFill>
                  <a:srgbClr val="0D0D0D"/>
                </a:solidFill>
                <a:effectLst/>
                <a:highlight>
                  <a:srgbClr val="FFFFFF"/>
                </a:highlight>
                <a:latin typeface="Segoe UI" panose="020B0502040204020203" pitchFamily="34" charset="0"/>
                <a:ea typeface="Times New Roman" panose="02020603050405020304" pitchFamily="18" charset="0"/>
              </a:rPr>
              <a:t>Un modèle de prédiction spécifique a été développé avec ces facteurs.  </a:t>
            </a:r>
            <a:r>
              <a:rPr lang="fr-FR" sz="1800" kern="100" dirty="0">
                <a:solidFill>
                  <a:srgbClr val="0D0D0D"/>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En utilisant cette formule, il devient possible de saisir les caractéristiques individuelles d'une patiente et d'obtenir une estimation de la précision. </a:t>
            </a:r>
          </a:p>
          <a:p>
            <a:pPr>
              <a:spcAft>
                <a:spcPts val="1500"/>
              </a:spcAft>
            </a:pPr>
            <a:r>
              <a:rPr lang="fr-FR" sz="1800" kern="100" dirty="0">
                <a:solidFill>
                  <a:srgbClr val="0D0D0D"/>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Exemple. En prenant les caractéristiques de la patientes et les coefficient de </a:t>
            </a:r>
            <a:r>
              <a:rPr lang="fr-FR" sz="1800" kern="100" dirty="0" err="1">
                <a:solidFill>
                  <a:srgbClr val="0D0D0D"/>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corréations</a:t>
            </a:r>
            <a:r>
              <a:rPr lang="fr-FR" sz="1800" kern="100" dirty="0">
                <a:solidFill>
                  <a:srgbClr val="0D0D0D"/>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de chaque variable nous allons obtenir le ln de la différence et en dérivant cette valeur, cela nous donnera la valeur de la précision attendu</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solidFill>
                  <a:srgbClr val="0D0D0D"/>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Cette approche offre un moyen précis et personnalisé d'estimer la précision attendus pour chaque cas, ce qui peut être extrêmement utile dans le domaine médical pour une prise de décision éclairée.</a:t>
            </a:r>
          </a:p>
          <a:p>
            <a:endParaRPr lang="fr-FR" sz="1800" kern="100" dirty="0">
              <a:solidFill>
                <a:srgbClr val="0D0D0D"/>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endParaRPr>
          </a:p>
          <a:p>
            <a:r>
              <a:rPr lang="fr-FR" sz="1800" kern="100" dirty="0">
                <a:solidFill>
                  <a:srgbClr val="0D0D0D"/>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Conclusion:</a:t>
            </a:r>
          </a:p>
          <a:p>
            <a:pPr marL="72000" indent="-72000">
              <a:buFont typeface="Arial" panose="020B0604020202020204" pitchFamily="34" charset="0"/>
              <a:buChar char="•"/>
            </a:pPr>
            <a:r>
              <a:rPr lang="fr-FR" sz="850" dirty="0">
                <a:solidFill>
                  <a:srgbClr val="FF0000"/>
                </a:solidFill>
                <a:latin typeface="Aptos" panose="020B0004020202020204" pitchFamily="34" charset="0"/>
              </a:rPr>
              <a:t>Avancée importante dans la qualité des soins prodigués aux patients subissant une chirurgie d'augmentation mammaire. </a:t>
            </a:r>
          </a:p>
          <a:p>
            <a:pPr marL="72000" indent="-72000">
              <a:buFont typeface="Arial" panose="020B0604020202020204" pitchFamily="34" charset="0"/>
              <a:buChar char="•"/>
            </a:pPr>
            <a:r>
              <a:rPr lang="fr-FR" sz="850" dirty="0">
                <a:solidFill>
                  <a:srgbClr val="FF0000"/>
                </a:solidFill>
                <a:latin typeface="Aptos" panose="020B0004020202020204" pitchFamily="34" charset="0"/>
              </a:rPr>
              <a:t>Partenariat médecin-patient pour la planification chirurgicale</a:t>
            </a:r>
          </a:p>
          <a:p>
            <a:pPr marL="205200" lvl="1" indent="-72000">
              <a:buFont typeface="Arial" panose="020B0604020202020204" pitchFamily="34" charset="0"/>
              <a:buChar char="•"/>
            </a:pPr>
            <a:r>
              <a:rPr lang="fr-FR" sz="850" dirty="0">
                <a:solidFill>
                  <a:srgbClr val="FF0000"/>
                </a:solidFill>
                <a:latin typeface="Aptos" panose="020B0004020202020204" pitchFamily="34" charset="0"/>
              </a:rPr>
              <a:t>Une meilleure communication</a:t>
            </a:r>
          </a:p>
          <a:p>
            <a:pPr marL="205200" lvl="1" indent="-72000">
              <a:buFont typeface="Arial" panose="020B0604020202020204" pitchFamily="34" charset="0"/>
              <a:buChar char="•"/>
            </a:pPr>
            <a:r>
              <a:rPr lang="fr-FR" sz="850" dirty="0">
                <a:solidFill>
                  <a:srgbClr val="FF0000"/>
                </a:solidFill>
                <a:latin typeface="Aptos" panose="020B0004020202020204" pitchFamily="34" charset="0"/>
              </a:rPr>
              <a:t>Une meilleure compréhension des attentes du patient</a:t>
            </a:r>
          </a:p>
          <a:p>
            <a:pPr marL="72000" indent="-72000">
              <a:buFont typeface="Arial" panose="020B0604020202020204" pitchFamily="34" charset="0"/>
              <a:buChar char="•"/>
            </a:pPr>
            <a:r>
              <a:rPr lang="fr-FR" sz="850" dirty="0">
                <a:solidFill>
                  <a:srgbClr val="FF0000"/>
                </a:solidFill>
                <a:latin typeface="Aptos" panose="020B0004020202020204" pitchFamily="34" charset="0"/>
              </a:rPr>
              <a:t>Professionnels pourront adapter leur approche</a:t>
            </a:r>
          </a:p>
          <a:p>
            <a:pPr marL="72000" indent="-72000">
              <a:buFont typeface="Arial" panose="020B0604020202020204" pitchFamily="34" charset="0"/>
              <a:buChar char="•"/>
            </a:pPr>
            <a:r>
              <a:rPr lang="fr-FR" sz="850" dirty="0">
                <a:solidFill>
                  <a:srgbClr val="FF0000"/>
                </a:solidFill>
                <a:latin typeface="Aptos" panose="020B0004020202020204" pitchFamily="34" charset="0"/>
              </a:rPr>
              <a:t>Rôle clé dans l'utilisation de l'imagerie 3D en chirurgie reconstructive</a:t>
            </a:r>
          </a:p>
          <a:p>
            <a:pPr marL="72000" indent="-72000">
              <a:buFont typeface="Arial" panose="020B0604020202020204" pitchFamily="34" charset="0"/>
              <a:buChar char="•"/>
            </a:pPr>
            <a:r>
              <a:rPr lang="fr-FR" sz="850" dirty="0">
                <a:solidFill>
                  <a:srgbClr val="FF0000"/>
                </a:solidFill>
                <a:latin typeface="Aptos" panose="020B0004020202020204" pitchFamily="34" charset="0"/>
              </a:rPr>
              <a:t>Réduire </a:t>
            </a:r>
          </a:p>
          <a:p>
            <a:pPr marL="205200" lvl="1" indent="-72000">
              <a:buFont typeface="Arial" panose="020B0604020202020204" pitchFamily="34" charset="0"/>
              <a:buChar char="•"/>
            </a:pPr>
            <a:r>
              <a:rPr lang="fr-FR" sz="850" dirty="0">
                <a:solidFill>
                  <a:srgbClr val="FF0000"/>
                </a:solidFill>
                <a:latin typeface="Aptos" panose="020B0004020202020204" pitchFamily="34" charset="0"/>
              </a:rPr>
              <a:t> Complications postopératoires</a:t>
            </a:r>
          </a:p>
          <a:p>
            <a:pPr marL="205200" lvl="1" indent="-72000">
              <a:buFont typeface="Arial" panose="020B0604020202020204" pitchFamily="34" charset="0"/>
              <a:buChar char="•"/>
            </a:pPr>
            <a:r>
              <a:rPr lang="fr-FR" sz="850" dirty="0">
                <a:solidFill>
                  <a:srgbClr val="FF0000"/>
                </a:solidFill>
                <a:latin typeface="Aptos" panose="020B0004020202020204" pitchFamily="34" charset="0"/>
              </a:rPr>
              <a:t>Dépenses supplémentaires </a:t>
            </a:r>
          </a:p>
          <a:p>
            <a:pPr marL="205200" lvl="1" indent="-72000">
              <a:buFont typeface="Arial" panose="020B0604020202020204" pitchFamily="34" charset="0"/>
              <a:buChar char="•"/>
            </a:pPr>
            <a:r>
              <a:rPr lang="fr-FR" sz="850" dirty="0">
                <a:solidFill>
                  <a:srgbClr val="FF0000"/>
                </a:solidFill>
                <a:latin typeface="Aptos" panose="020B0004020202020204" pitchFamily="34" charset="0"/>
              </a:rPr>
              <a:t>Détresse émotionnelle</a:t>
            </a:r>
          </a:p>
          <a:p>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800" b="0" kern="1200" dirty="0">
              <a:solidFill>
                <a:schemeClr val="tx1"/>
              </a:solidFill>
              <a:latin typeface="Aptos" panose="020B0004020202020204" pitchFamily="34" charset="0"/>
              <a:ea typeface="+mn-ea"/>
              <a:cs typeface="+mn-cs"/>
            </a:endParaRPr>
          </a:p>
          <a:p>
            <a:endParaRPr lang="en-US" sz="800" b="0" kern="1200" dirty="0">
              <a:solidFill>
                <a:schemeClr val="tx1"/>
              </a:solidFill>
              <a:latin typeface="Aptos" panose="020B0004020202020204" pitchFamily="34" charset="0"/>
              <a:ea typeface="+mn-ea"/>
              <a:cs typeface="+mn-cs"/>
            </a:endParaRPr>
          </a:p>
          <a:p>
            <a:endParaRPr lang="en-US" sz="800" b="0" kern="1200" dirty="0">
              <a:solidFill>
                <a:schemeClr val="tx1"/>
              </a:solidFill>
              <a:latin typeface="Aptos" panose="020B0004020202020204" pitchFamily="34" charset="0"/>
              <a:ea typeface="+mn-ea"/>
              <a:cs typeface="+mn-cs"/>
            </a:endParaRPr>
          </a:p>
          <a:p>
            <a:endParaRPr lang="en-US" sz="800" b="0" kern="1200" dirty="0">
              <a:solidFill>
                <a:schemeClr val="tx1"/>
              </a:solidFill>
              <a:latin typeface="Aptos" panose="020B0004020202020204" pitchFamily="34" charset="0"/>
              <a:ea typeface="+mn-ea"/>
              <a:cs typeface="+mn-cs"/>
            </a:endParaRPr>
          </a:p>
          <a:p>
            <a:endParaRPr lang="en-US" sz="800" kern="1200" dirty="0">
              <a:solidFill>
                <a:schemeClr val="tx1"/>
              </a:solidFill>
              <a:latin typeface="Aptos" panose="020B0004020202020204" pitchFamily="34" charset="0"/>
              <a:ea typeface="+mn-ea"/>
              <a:cs typeface="+mn-cs"/>
            </a:endParaRPr>
          </a:p>
          <a:p>
            <a:endParaRPr lang="en-US" sz="800" kern="1200" dirty="0">
              <a:solidFill>
                <a:schemeClr val="tx1"/>
              </a:solidFill>
              <a:latin typeface="Aptos" panose="020B0004020202020204" pitchFamily="34" charset="0"/>
              <a:ea typeface="+mn-ea"/>
              <a:cs typeface="+mn-cs"/>
            </a:endParaRPr>
          </a:p>
        </p:txBody>
      </p:sp>
      <p:sp>
        <p:nvSpPr>
          <p:cNvPr id="4" name="Slide Number Placeholder 3"/>
          <p:cNvSpPr>
            <a:spLocks noGrp="1"/>
          </p:cNvSpPr>
          <p:nvPr>
            <p:ph type="sldNum" sz="quarter" idx="5"/>
          </p:nvPr>
        </p:nvSpPr>
        <p:spPr/>
        <p:txBody>
          <a:bodyPr/>
          <a:lstStyle/>
          <a:p>
            <a:fld id="{16FA35B8-706A-804A-9F40-35244C87A2B1}" type="slidenum">
              <a:rPr lang="en-US" smtClean="0"/>
              <a:t>1</a:t>
            </a:fld>
            <a:endParaRPr lang="en-US"/>
          </a:p>
        </p:txBody>
      </p:sp>
    </p:spTree>
    <p:extLst>
      <p:ext uri="{BB962C8B-B14F-4D97-AF65-F5344CB8AC3E}">
        <p14:creationId xmlns:p14="http://schemas.microsoft.com/office/powerpoint/2010/main" val="234249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2C9E-AD60-0B27-F615-454A857885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B88A85-4FB1-1DC0-E944-19744C02D92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FF2F22-0F1A-5162-4244-DDE25B4DF4F6}"/>
              </a:ext>
            </a:extLst>
          </p:cNvPr>
          <p:cNvSpPr>
            <a:spLocks noGrp="1"/>
          </p:cNvSpPr>
          <p:nvPr>
            <p:ph type="dt" sz="half" idx="10"/>
          </p:nvPr>
        </p:nvSpPr>
        <p:spPr>
          <a:xfrm>
            <a:off x="838200" y="6356350"/>
            <a:ext cx="2743200" cy="365125"/>
          </a:xfrm>
          <a:prstGeom prst="rect">
            <a:avLst/>
          </a:prstGeom>
        </p:spPr>
        <p:txBody>
          <a:bodyPr/>
          <a:lstStyle/>
          <a:p>
            <a:fld id="{76499B0B-C8D3-7645-A753-61B7592EA057}" type="datetimeFigureOut">
              <a:rPr lang="en-US" smtClean="0"/>
              <a:t>6/4/24</a:t>
            </a:fld>
            <a:endParaRPr lang="en-US"/>
          </a:p>
        </p:txBody>
      </p:sp>
      <p:sp>
        <p:nvSpPr>
          <p:cNvPr id="5" name="Footer Placeholder 4">
            <a:extLst>
              <a:ext uri="{FF2B5EF4-FFF2-40B4-BE49-F238E27FC236}">
                <a16:creationId xmlns:a16="http://schemas.microsoft.com/office/drawing/2014/main" id="{0A0D2BCE-7E7C-5E8A-F986-216279222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5AC01D-D2DE-6CB7-72F9-2EADE89669DD}"/>
              </a:ext>
            </a:extLst>
          </p:cNvPr>
          <p:cNvSpPr>
            <a:spLocks noGrp="1"/>
          </p:cNvSpPr>
          <p:nvPr>
            <p:ph type="sldNum" sz="quarter" idx="12"/>
          </p:nvPr>
        </p:nvSpPr>
        <p:spPr>
          <a:xfrm>
            <a:off x="8610600" y="6356350"/>
            <a:ext cx="2743200" cy="365125"/>
          </a:xfrm>
          <a:prstGeom prst="rect">
            <a:avLst/>
          </a:prstGeom>
        </p:spPr>
        <p:txBody>
          <a:bodyPr/>
          <a:lstStyle/>
          <a:p>
            <a:fld id="{67CF3764-FC5F-F14E-B20D-7D2A9CA5CA65}" type="slidenum">
              <a:rPr lang="en-US" smtClean="0"/>
              <a:t>‹n°›</a:t>
            </a:fld>
            <a:endParaRPr lang="en-US"/>
          </a:p>
        </p:txBody>
      </p:sp>
    </p:spTree>
    <p:extLst>
      <p:ext uri="{BB962C8B-B14F-4D97-AF65-F5344CB8AC3E}">
        <p14:creationId xmlns:p14="http://schemas.microsoft.com/office/powerpoint/2010/main" val="87423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389B-544B-4C41-2D1A-B52B8D9DEF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9C90DC-7366-EFE2-076F-45A50FB73F8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718C9-233E-6A60-7427-7119A126352D}"/>
              </a:ext>
            </a:extLst>
          </p:cNvPr>
          <p:cNvSpPr>
            <a:spLocks noGrp="1"/>
          </p:cNvSpPr>
          <p:nvPr>
            <p:ph type="dt" sz="half" idx="10"/>
          </p:nvPr>
        </p:nvSpPr>
        <p:spPr>
          <a:xfrm>
            <a:off x="838200" y="6356350"/>
            <a:ext cx="2743200" cy="365125"/>
          </a:xfrm>
          <a:prstGeom prst="rect">
            <a:avLst/>
          </a:prstGeom>
        </p:spPr>
        <p:txBody>
          <a:bodyPr/>
          <a:lstStyle/>
          <a:p>
            <a:fld id="{76499B0B-C8D3-7645-A753-61B7592EA057}" type="datetimeFigureOut">
              <a:rPr lang="en-US" smtClean="0"/>
              <a:t>6/4/24</a:t>
            </a:fld>
            <a:endParaRPr lang="en-US"/>
          </a:p>
        </p:txBody>
      </p:sp>
      <p:sp>
        <p:nvSpPr>
          <p:cNvPr id="5" name="Footer Placeholder 4">
            <a:extLst>
              <a:ext uri="{FF2B5EF4-FFF2-40B4-BE49-F238E27FC236}">
                <a16:creationId xmlns:a16="http://schemas.microsoft.com/office/drawing/2014/main" id="{C6647690-5A81-3612-3D74-4C0A79CFA7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B036E6-93DC-DEC4-4C80-D30D09837A92}"/>
              </a:ext>
            </a:extLst>
          </p:cNvPr>
          <p:cNvSpPr>
            <a:spLocks noGrp="1"/>
          </p:cNvSpPr>
          <p:nvPr>
            <p:ph type="sldNum" sz="quarter" idx="12"/>
          </p:nvPr>
        </p:nvSpPr>
        <p:spPr>
          <a:xfrm>
            <a:off x="8610600" y="6356350"/>
            <a:ext cx="2743200" cy="365125"/>
          </a:xfrm>
          <a:prstGeom prst="rect">
            <a:avLst/>
          </a:prstGeom>
        </p:spPr>
        <p:txBody>
          <a:bodyPr/>
          <a:lstStyle/>
          <a:p>
            <a:fld id="{67CF3764-FC5F-F14E-B20D-7D2A9CA5CA65}" type="slidenum">
              <a:rPr lang="en-US" smtClean="0"/>
              <a:t>‹n°›</a:t>
            </a:fld>
            <a:endParaRPr lang="en-US"/>
          </a:p>
        </p:txBody>
      </p:sp>
    </p:spTree>
    <p:extLst>
      <p:ext uri="{BB962C8B-B14F-4D97-AF65-F5344CB8AC3E}">
        <p14:creationId xmlns:p14="http://schemas.microsoft.com/office/powerpoint/2010/main" val="255757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AAFC87-6E6A-4AAF-3128-BF2A10F19A2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ACABB2-CAF2-EECC-40E1-AA23FFF986C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5BDEB-B9D4-96B8-18E3-853A1824763C}"/>
              </a:ext>
            </a:extLst>
          </p:cNvPr>
          <p:cNvSpPr>
            <a:spLocks noGrp="1"/>
          </p:cNvSpPr>
          <p:nvPr>
            <p:ph type="dt" sz="half" idx="10"/>
          </p:nvPr>
        </p:nvSpPr>
        <p:spPr>
          <a:xfrm>
            <a:off x="838200" y="6356350"/>
            <a:ext cx="2743200" cy="365125"/>
          </a:xfrm>
          <a:prstGeom prst="rect">
            <a:avLst/>
          </a:prstGeom>
        </p:spPr>
        <p:txBody>
          <a:bodyPr/>
          <a:lstStyle/>
          <a:p>
            <a:fld id="{76499B0B-C8D3-7645-A753-61B7592EA057}" type="datetimeFigureOut">
              <a:rPr lang="en-US" smtClean="0"/>
              <a:t>6/4/24</a:t>
            </a:fld>
            <a:endParaRPr lang="en-US"/>
          </a:p>
        </p:txBody>
      </p:sp>
      <p:sp>
        <p:nvSpPr>
          <p:cNvPr id="5" name="Footer Placeholder 4">
            <a:extLst>
              <a:ext uri="{FF2B5EF4-FFF2-40B4-BE49-F238E27FC236}">
                <a16:creationId xmlns:a16="http://schemas.microsoft.com/office/drawing/2014/main" id="{70139D31-3BB9-48A4-E2D1-73DBEA3B19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5F3727-0052-7ED7-3FD2-A564A588D1BD}"/>
              </a:ext>
            </a:extLst>
          </p:cNvPr>
          <p:cNvSpPr>
            <a:spLocks noGrp="1"/>
          </p:cNvSpPr>
          <p:nvPr>
            <p:ph type="sldNum" sz="quarter" idx="12"/>
          </p:nvPr>
        </p:nvSpPr>
        <p:spPr>
          <a:xfrm>
            <a:off x="8610600" y="6356350"/>
            <a:ext cx="2743200" cy="365125"/>
          </a:xfrm>
          <a:prstGeom prst="rect">
            <a:avLst/>
          </a:prstGeom>
        </p:spPr>
        <p:txBody>
          <a:bodyPr/>
          <a:lstStyle/>
          <a:p>
            <a:fld id="{67CF3764-FC5F-F14E-B20D-7D2A9CA5CA65}" type="slidenum">
              <a:rPr lang="en-US" smtClean="0"/>
              <a:t>‹n°›</a:t>
            </a:fld>
            <a:endParaRPr lang="en-US"/>
          </a:p>
        </p:txBody>
      </p:sp>
    </p:spTree>
    <p:extLst>
      <p:ext uri="{BB962C8B-B14F-4D97-AF65-F5344CB8AC3E}">
        <p14:creationId xmlns:p14="http://schemas.microsoft.com/office/powerpoint/2010/main" val="79567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D802-4856-FEDA-0003-A558DBEC58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1B5060A-AD63-91EE-F9BC-30145FEBE14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DB574-6CDA-D61D-13C6-688CB8EC6450}"/>
              </a:ext>
            </a:extLst>
          </p:cNvPr>
          <p:cNvSpPr>
            <a:spLocks noGrp="1"/>
          </p:cNvSpPr>
          <p:nvPr>
            <p:ph type="dt" sz="half" idx="10"/>
          </p:nvPr>
        </p:nvSpPr>
        <p:spPr>
          <a:xfrm>
            <a:off x="838200" y="6356350"/>
            <a:ext cx="2743200" cy="365125"/>
          </a:xfrm>
          <a:prstGeom prst="rect">
            <a:avLst/>
          </a:prstGeom>
        </p:spPr>
        <p:txBody>
          <a:bodyPr/>
          <a:lstStyle/>
          <a:p>
            <a:fld id="{76499B0B-C8D3-7645-A753-61B7592EA057}" type="datetimeFigureOut">
              <a:rPr lang="en-US" smtClean="0"/>
              <a:t>6/4/24</a:t>
            </a:fld>
            <a:endParaRPr lang="en-US"/>
          </a:p>
        </p:txBody>
      </p:sp>
      <p:sp>
        <p:nvSpPr>
          <p:cNvPr id="5" name="Footer Placeholder 4">
            <a:extLst>
              <a:ext uri="{FF2B5EF4-FFF2-40B4-BE49-F238E27FC236}">
                <a16:creationId xmlns:a16="http://schemas.microsoft.com/office/drawing/2014/main" id="{D9DCDDBA-0052-26EB-C969-3B3E7C0C76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5C1FA-1BEF-3ADA-9142-9FF77239A281}"/>
              </a:ext>
            </a:extLst>
          </p:cNvPr>
          <p:cNvSpPr>
            <a:spLocks noGrp="1"/>
          </p:cNvSpPr>
          <p:nvPr>
            <p:ph type="sldNum" sz="quarter" idx="12"/>
          </p:nvPr>
        </p:nvSpPr>
        <p:spPr>
          <a:xfrm>
            <a:off x="8610600" y="6356350"/>
            <a:ext cx="2743200" cy="365125"/>
          </a:xfrm>
          <a:prstGeom prst="rect">
            <a:avLst/>
          </a:prstGeom>
        </p:spPr>
        <p:txBody>
          <a:bodyPr/>
          <a:lstStyle/>
          <a:p>
            <a:fld id="{67CF3764-FC5F-F14E-B20D-7D2A9CA5CA65}" type="slidenum">
              <a:rPr lang="en-US" smtClean="0"/>
              <a:t>‹n°›</a:t>
            </a:fld>
            <a:endParaRPr lang="en-US"/>
          </a:p>
        </p:txBody>
      </p:sp>
    </p:spTree>
    <p:extLst>
      <p:ext uri="{BB962C8B-B14F-4D97-AF65-F5344CB8AC3E}">
        <p14:creationId xmlns:p14="http://schemas.microsoft.com/office/powerpoint/2010/main" val="230508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2402-E5FA-248A-5F8A-3CC3FA3B03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2CA8D1-1F2E-848A-E8B6-25D2359A87E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A07B70-9DAD-CB41-3102-F4841C041D7E}"/>
              </a:ext>
            </a:extLst>
          </p:cNvPr>
          <p:cNvSpPr>
            <a:spLocks noGrp="1"/>
          </p:cNvSpPr>
          <p:nvPr>
            <p:ph type="dt" sz="half" idx="10"/>
          </p:nvPr>
        </p:nvSpPr>
        <p:spPr>
          <a:xfrm>
            <a:off x="838200" y="6356350"/>
            <a:ext cx="2743200" cy="365125"/>
          </a:xfrm>
          <a:prstGeom prst="rect">
            <a:avLst/>
          </a:prstGeom>
        </p:spPr>
        <p:txBody>
          <a:bodyPr/>
          <a:lstStyle/>
          <a:p>
            <a:fld id="{76499B0B-C8D3-7645-A753-61B7592EA057}" type="datetimeFigureOut">
              <a:rPr lang="en-US" smtClean="0"/>
              <a:t>6/4/24</a:t>
            </a:fld>
            <a:endParaRPr lang="en-US"/>
          </a:p>
        </p:txBody>
      </p:sp>
      <p:sp>
        <p:nvSpPr>
          <p:cNvPr id="5" name="Footer Placeholder 4">
            <a:extLst>
              <a:ext uri="{FF2B5EF4-FFF2-40B4-BE49-F238E27FC236}">
                <a16:creationId xmlns:a16="http://schemas.microsoft.com/office/drawing/2014/main" id="{02C4B774-2FA8-23F2-6010-54950BCF6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AB2540-4670-46CD-4F3C-FCA2B6F30881}"/>
              </a:ext>
            </a:extLst>
          </p:cNvPr>
          <p:cNvSpPr>
            <a:spLocks noGrp="1"/>
          </p:cNvSpPr>
          <p:nvPr>
            <p:ph type="sldNum" sz="quarter" idx="12"/>
          </p:nvPr>
        </p:nvSpPr>
        <p:spPr>
          <a:xfrm>
            <a:off x="8610600" y="6356350"/>
            <a:ext cx="2743200" cy="365125"/>
          </a:xfrm>
          <a:prstGeom prst="rect">
            <a:avLst/>
          </a:prstGeom>
        </p:spPr>
        <p:txBody>
          <a:bodyPr/>
          <a:lstStyle/>
          <a:p>
            <a:fld id="{67CF3764-FC5F-F14E-B20D-7D2A9CA5CA65}" type="slidenum">
              <a:rPr lang="en-US" smtClean="0"/>
              <a:t>‹n°›</a:t>
            </a:fld>
            <a:endParaRPr lang="en-US"/>
          </a:p>
        </p:txBody>
      </p:sp>
    </p:spTree>
    <p:extLst>
      <p:ext uri="{BB962C8B-B14F-4D97-AF65-F5344CB8AC3E}">
        <p14:creationId xmlns:p14="http://schemas.microsoft.com/office/powerpoint/2010/main" val="89272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8031-4ACE-76FD-52A1-84A5F80653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DD2302-51CA-ABF4-D2F1-BA3E64964B6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21A82-57D2-EEE5-BAEF-252F92351C2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BBE61-2AB4-C94B-9514-6DA7633A0C90}"/>
              </a:ext>
            </a:extLst>
          </p:cNvPr>
          <p:cNvSpPr>
            <a:spLocks noGrp="1"/>
          </p:cNvSpPr>
          <p:nvPr>
            <p:ph type="dt" sz="half" idx="10"/>
          </p:nvPr>
        </p:nvSpPr>
        <p:spPr>
          <a:xfrm>
            <a:off x="838200" y="6356350"/>
            <a:ext cx="2743200" cy="365125"/>
          </a:xfrm>
          <a:prstGeom prst="rect">
            <a:avLst/>
          </a:prstGeom>
        </p:spPr>
        <p:txBody>
          <a:bodyPr/>
          <a:lstStyle/>
          <a:p>
            <a:fld id="{76499B0B-C8D3-7645-A753-61B7592EA057}" type="datetimeFigureOut">
              <a:rPr lang="en-US" smtClean="0"/>
              <a:t>6/4/24</a:t>
            </a:fld>
            <a:endParaRPr lang="en-US"/>
          </a:p>
        </p:txBody>
      </p:sp>
      <p:sp>
        <p:nvSpPr>
          <p:cNvPr id="6" name="Footer Placeholder 5">
            <a:extLst>
              <a:ext uri="{FF2B5EF4-FFF2-40B4-BE49-F238E27FC236}">
                <a16:creationId xmlns:a16="http://schemas.microsoft.com/office/drawing/2014/main" id="{B74E897E-7149-F183-94BE-51F342AF55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5DD66C-64FC-D13A-1F85-A35056708B73}"/>
              </a:ext>
            </a:extLst>
          </p:cNvPr>
          <p:cNvSpPr>
            <a:spLocks noGrp="1"/>
          </p:cNvSpPr>
          <p:nvPr>
            <p:ph type="sldNum" sz="quarter" idx="12"/>
          </p:nvPr>
        </p:nvSpPr>
        <p:spPr>
          <a:xfrm>
            <a:off x="8610600" y="6356350"/>
            <a:ext cx="2743200" cy="365125"/>
          </a:xfrm>
          <a:prstGeom prst="rect">
            <a:avLst/>
          </a:prstGeom>
        </p:spPr>
        <p:txBody>
          <a:bodyPr/>
          <a:lstStyle/>
          <a:p>
            <a:fld id="{67CF3764-FC5F-F14E-B20D-7D2A9CA5CA65}" type="slidenum">
              <a:rPr lang="en-US" smtClean="0"/>
              <a:t>‹n°›</a:t>
            </a:fld>
            <a:endParaRPr lang="en-US"/>
          </a:p>
        </p:txBody>
      </p:sp>
    </p:spTree>
    <p:extLst>
      <p:ext uri="{BB962C8B-B14F-4D97-AF65-F5344CB8AC3E}">
        <p14:creationId xmlns:p14="http://schemas.microsoft.com/office/powerpoint/2010/main" val="420306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82533-A57A-1A33-504E-FBCC6DD656A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272AA7B-08B6-9ECA-9B10-6791329F839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36FCA-CA32-F96F-99A7-937902C5902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A8BEA1-8B8A-603B-5CB5-F1E70FAF124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54E01-BEC0-BEDB-D732-78BE28D49F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7088EF-314E-CC28-1B39-B048E92D6EC0}"/>
              </a:ext>
            </a:extLst>
          </p:cNvPr>
          <p:cNvSpPr>
            <a:spLocks noGrp="1"/>
          </p:cNvSpPr>
          <p:nvPr>
            <p:ph type="dt" sz="half" idx="10"/>
          </p:nvPr>
        </p:nvSpPr>
        <p:spPr>
          <a:xfrm>
            <a:off x="838200" y="6356350"/>
            <a:ext cx="2743200" cy="365125"/>
          </a:xfrm>
          <a:prstGeom prst="rect">
            <a:avLst/>
          </a:prstGeom>
        </p:spPr>
        <p:txBody>
          <a:bodyPr/>
          <a:lstStyle/>
          <a:p>
            <a:fld id="{76499B0B-C8D3-7645-A753-61B7592EA057}" type="datetimeFigureOut">
              <a:rPr lang="en-US" smtClean="0"/>
              <a:t>6/4/24</a:t>
            </a:fld>
            <a:endParaRPr lang="en-US"/>
          </a:p>
        </p:txBody>
      </p:sp>
      <p:sp>
        <p:nvSpPr>
          <p:cNvPr id="8" name="Footer Placeholder 7">
            <a:extLst>
              <a:ext uri="{FF2B5EF4-FFF2-40B4-BE49-F238E27FC236}">
                <a16:creationId xmlns:a16="http://schemas.microsoft.com/office/drawing/2014/main" id="{2C78E2EC-FE4C-80F3-B1F3-82817B0A0D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D602892-8C56-7ECE-6681-9760A14E17E3}"/>
              </a:ext>
            </a:extLst>
          </p:cNvPr>
          <p:cNvSpPr>
            <a:spLocks noGrp="1"/>
          </p:cNvSpPr>
          <p:nvPr>
            <p:ph type="sldNum" sz="quarter" idx="12"/>
          </p:nvPr>
        </p:nvSpPr>
        <p:spPr>
          <a:xfrm>
            <a:off x="8610600" y="6356350"/>
            <a:ext cx="2743200" cy="365125"/>
          </a:xfrm>
          <a:prstGeom prst="rect">
            <a:avLst/>
          </a:prstGeom>
        </p:spPr>
        <p:txBody>
          <a:bodyPr/>
          <a:lstStyle/>
          <a:p>
            <a:fld id="{67CF3764-FC5F-F14E-B20D-7D2A9CA5CA65}" type="slidenum">
              <a:rPr lang="en-US" smtClean="0"/>
              <a:t>‹n°›</a:t>
            </a:fld>
            <a:endParaRPr lang="en-US"/>
          </a:p>
        </p:txBody>
      </p:sp>
    </p:spTree>
    <p:extLst>
      <p:ext uri="{BB962C8B-B14F-4D97-AF65-F5344CB8AC3E}">
        <p14:creationId xmlns:p14="http://schemas.microsoft.com/office/powerpoint/2010/main" val="240833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B4F6-9680-B31D-803B-553C4EA722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A8119B0-CF12-385B-252C-B62AE9BA07BA}"/>
              </a:ext>
            </a:extLst>
          </p:cNvPr>
          <p:cNvSpPr>
            <a:spLocks noGrp="1"/>
          </p:cNvSpPr>
          <p:nvPr>
            <p:ph type="dt" sz="half" idx="10"/>
          </p:nvPr>
        </p:nvSpPr>
        <p:spPr>
          <a:xfrm>
            <a:off x="838200" y="6356350"/>
            <a:ext cx="2743200" cy="365125"/>
          </a:xfrm>
          <a:prstGeom prst="rect">
            <a:avLst/>
          </a:prstGeom>
        </p:spPr>
        <p:txBody>
          <a:bodyPr/>
          <a:lstStyle/>
          <a:p>
            <a:fld id="{76499B0B-C8D3-7645-A753-61B7592EA057}" type="datetimeFigureOut">
              <a:rPr lang="en-US" smtClean="0"/>
              <a:t>6/4/24</a:t>
            </a:fld>
            <a:endParaRPr lang="en-US"/>
          </a:p>
        </p:txBody>
      </p:sp>
      <p:sp>
        <p:nvSpPr>
          <p:cNvPr id="4" name="Footer Placeholder 3">
            <a:extLst>
              <a:ext uri="{FF2B5EF4-FFF2-40B4-BE49-F238E27FC236}">
                <a16:creationId xmlns:a16="http://schemas.microsoft.com/office/drawing/2014/main" id="{C68E5246-9E3B-B3E9-28CE-11CAB34A7D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8D8F7BA-7919-0773-048F-C0A6A3CBD1ED}"/>
              </a:ext>
            </a:extLst>
          </p:cNvPr>
          <p:cNvSpPr>
            <a:spLocks noGrp="1"/>
          </p:cNvSpPr>
          <p:nvPr>
            <p:ph type="sldNum" sz="quarter" idx="12"/>
          </p:nvPr>
        </p:nvSpPr>
        <p:spPr>
          <a:xfrm>
            <a:off x="8610600" y="6356350"/>
            <a:ext cx="2743200" cy="365125"/>
          </a:xfrm>
          <a:prstGeom prst="rect">
            <a:avLst/>
          </a:prstGeom>
        </p:spPr>
        <p:txBody>
          <a:bodyPr/>
          <a:lstStyle/>
          <a:p>
            <a:fld id="{67CF3764-FC5F-F14E-B20D-7D2A9CA5CA65}" type="slidenum">
              <a:rPr lang="en-US" smtClean="0"/>
              <a:t>‹n°›</a:t>
            </a:fld>
            <a:endParaRPr lang="en-US"/>
          </a:p>
        </p:txBody>
      </p:sp>
    </p:spTree>
    <p:extLst>
      <p:ext uri="{BB962C8B-B14F-4D97-AF65-F5344CB8AC3E}">
        <p14:creationId xmlns:p14="http://schemas.microsoft.com/office/powerpoint/2010/main" val="83831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F2E04-05DA-95CB-52A0-5B672B6E7C2E}"/>
              </a:ext>
            </a:extLst>
          </p:cNvPr>
          <p:cNvSpPr>
            <a:spLocks noGrp="1"/>
          </p:cNvSpPr>
          <p:nvPr>
            <p:ph type="dt" sz="half" idx="10"/>
          </p:nvPr>
        </p:nvSpPr>
        <p:spPr>
          <a:xfrm>
            <a:off x="838200" y="6356350"/>
            <a:ext cx="2743200" cy="365125"/>
          </a:xfrm>
          <a:prstGeom prst="rect">
            <a:avLst/>
          </a:prstGeom>
        </p:spPr>
        <p:txBody>
          <a:bodyPr/>
          <a:lstStyle/>
          <a:p>
            <a:fld id="{76499B0B-C8D3-7645-A753-61B7592EA057}" type="datetimeFigureOut">
              <a:rPr lang="en-US" smtClean="0"/>
              <a:t>6/4/24</a:t>
            </a:fld>
            <a:endParaRPr lang="en-US"/>
          </a:p>
        </p:txBody>
      </p:sp>
      <p:sp>
        <p:nvSpPr>
          <p:cNvPr id="3" name="Footer Placeholder 2">
            <a:extLst>
              <a:ext uri="{FF2B5EF4-FFF2-40B4-BE49-F238E27FC236}">
                <a16:creationId xmlns:a16="http://schemas.microsoft.com/office/drawing/2014/main" id="{97A14FE5-8CBF-CB79-1774-B6E44849BD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22BDB52-C5B8-4378-3D3B-8F8455A48BC8}"/>
              </a:ext>
            </a:extLst>
          </p:cNvPr>
          <p:cNvSpPr>
            <a:spLocks noGrp="1"/>
          </p:cNvSpPr>
          <p:nvPr>
            <p:ph type="sldNum" sz="quarter" idx="12"/>
          </p:nvPr>
        </p:nvSpPr>
        <p:spPr>
          <a:xfrm>
            <a:off x="8610600" y="6356350"/>
            <a:ext cx="2743200" cy="365125"/>
          </a:xfrm>
          <a:prstGeom prst="rect">
            <a:avLst/>
          </a:prstGeom>
        </p:spPr>
        <p:txBody>
          <a:bodyPr/>
          <a:lstStyle/>
          <a:p>
            <a:fld id="{67CF3764-FC5F-F14E-B20D-7D2A9CA5CA65}" type="slidenum">
              <a:rPr lang="en-US" smtClean="0"/>
              <a:t>‹n°›</a:t>
            </a:fld>
            <a:endParaRPr lang="en-US"/>
          </a:p>
        </p:txBody>
      </p:sp>
    </p:spTree>
    <p:extLst>
      <p:ext uri="{BB962C8B-B14F-4D97-AF65-F5344CB8AC3E}">
        <p14:creationId xmlns:p14="http://schemas.microsoft.com/office/powerpoint/2010/main" val="364695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2AC9-D9DF-A692-0BDA-4869A8F259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3D23D8-8C96-05E5-E0EE-4081ABD4AC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B0E99F-D32B-A060-7B2D-C0894F22607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7E199-1B33-A801-527D-986AAEFD3F2D}"/>
              </a:ext>
            </a:extLst>
          </p:cNvPr>
          <p:cNvSpPr>
            <a:spLocks noGrp="1"/>
          </p:cNvSpPr>
          <p:nvPr>
            <p:ph type="dt" sz="half" idx="10"/>
          </p:nvPr>
        </p:nvSpPr>
        <p:spPr>
          <a:xfrm>
            <a:off x="838200" y="6356350"/>
            <a:ext cx="2743200" cy="365125"/>
          </a:xfrm>
          <a:prstGeom prst="rect">
            <a:avLst/>
          </a:prstGeom>
        </p:spPr>
        <p:txBody>
          <a:bodyPr/>
          <a:lstStyle/>
          <a:p>
            <a:fld id="{76499B0B-C8D3-7645-A753-61B7592EA057}" type="datetimeFigureOut">
              <a:rPr lang="en-US" smtClean="0"/>
              <a:t>6/4/24</a:t>
            </a:fld>
            <a:endParaRPr lang="en-US"/>
          </a:p>
        </p:txBody>
      </p:sp>
      <p:sp>
        <p:nvSpPr>
          <p:cNvPr id="6" name="Footer Placeholder 5">
            <a:extLst>
              <a:ext uri="{FF2B5EF4-FFF2-40B4-BE49-F238E27FC236}">
                <a16:creationId xmlns:a16="http://schemas.microsoft.com/office/drawing/2014/main" id="{FADED98A-92F1-413E-3BA5-443D178664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AE6DAF-7F0C-3C4E-49D0-6CA277CF7F88}"/>
              </a:ext>
            </a:extLst>
          </p:cNvPr>
          <p:cNvSpPr>
            <a:spLocks noGrp="1"/>
          </p:cNvSpPr>
          <p:nvPr>
            <p:ph type="sldNum" sz="quarter" idx="12"/>
          </p:nvPr>
        </p:nvSpPr>
        <p:spPr>
          <a:xfrm>
            <a:off x="8610600" y="6356350"/>
            <a:ext cx="2743200" cy="365125"/>
          </a:xfrm>
          <a:prstGeom prst="rect">
            <a:avLst/>
          </a:prstGeom>
        </p:spPr>
        <p:txBody>
          <a:bodyPr/>
          <a:lstStyle/>
          <a:p>
            <a:fld id="{67CF3764-FC5F-F14E-B20D-7D2A9CA5CA65}" type="slidenum">
              <a:rPr lang="en-US" smtClean="0"/>
              <a:t>‹n°›</a:t>
            </a:fld>
            <a:endParaRPr lang="en-US"/>
          </a:p>
        </p:txBody>
      </p:sp>
    </p:spTree>
    <p:extLst>
      <p:ext uri="{BB962C8B-B14F-4D97-AF65-F5344CB8AC3E}">
        <p14:creationId xmlns:p14="http://schemas.microsoft.com/office/powerpoint/2010/main" val="46885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DA7C-AA2B-4E77-0149-E03A3A8132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0E9DAD-9195-7232-DD57-6C602C41E57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B0B4D8-35A2-98C7-EB91-F3AA1E5F69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8FF06-E605-F1C1-ABF2-FB91B2B07595}"/>
              </a:ext>
            </a:extLst>
          </p:cNvPr>
          <p:cNvSpPr>
            <a:spLocks noGrp="1"/>
          </p:cNvSpPr>
          <p:nvPr>
            <p:ph type="dt" sz="half" idx="10"/>
          </p:nvPr>
        </p:nvSpPr>
        <p:spPr>
          <a:xfrm>
            <a:off x="838200" y="6356350"/>
            <a:ext cx="2743200" cy="365125"/>
          </a:xfrm>
          <a:prstGeom prst="rect">
            <a:avLst/>
          </a:prstGeom>
        </p:spPr>
        <p:txBody>
          <a:bodyPr/>
          <a:lstStyle/>
          <a:p>
            <a:fld id="{76499B0B-C8D3-7645-A753-61B7592EA057}" type="datetimeFigureOut">
              <a:rPr lang="en-US" smtClean="0"/>
              <a:t>6/4/24</a:t>
            </a:fld>
            <a:endParaRPr lang="en-US"/>
          </a:p>
        </p:txBody>
      </p:sp>
      <p:sp>
        <p:nvSpPr>
          <p:cNvPr id="6" name="Footer Placeholder 5">
            <a:extLst>
              <a:ext uri="{FF2B5EF4-FFF2-40B4-BE49-F238E27FC236}">
                <a16:creationId xmlns:a16="http://schemas.microsoft.com/office/drawing/2014/main" id="{BA993DFC-710E-7102-B22E-20A7434E1E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A6D76A-C511-C62B-EF8C-285FB321ECF5}"/>
              </a:ext>
            </a:extLst>
          </p:cNvPr>
          <p:cNvSpPr>
            <a:spLocks noGrp="1"/>
          </p:cNvSpPr>
          <p:nvPr>
            <p:ph type="sldNum" sz="quarter" idx="12"/>
          </p:nvPr>
        </p:nvSpPr>
        <p:spPr>
          <a:xfrm>
            <a:off x="8610600" y="6356350"/>
            <a:ext cx="2743200" cy="365125"/>
          </a:xfrm>
          <a:prstGeom prst="rect">
            <a:avLst/>
          </a:prstGeom>
        </p:spPr>
        <p:txBody>
          <a:bodyPr/>
          <a:lstStyle/>
          <a:p>
            <a:fld id="{67CF3764-FC5F-F14E-B20D-7D2A9CA5CA65}" type="slidenum">
              <a:rPr lang="en-US" smtClean="0"/>
              <a:t>‹n°›</a:t>
            </a:fld>
            <a:endParaRPr lang="en-US"/>
          </a:p>
        </p:txBody>
      </p:sp>
    </p:spTree>
    <p:extLst>
      <p:ext uri="{BB962C8B-B14F-4D97-AF65-F5344CB8AC3E}">
        <p14:creationId xmlns:p14="http://schemas.microsoft.com/office/powerpoint/2010/main" val="53226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7405D"/>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D6228727-7D5A-6B07-BF90-B8A31B77BFFB}"/>
              </a:ext>
            </a:extLst>
          </p:cNvPr>
          <p:cNvSpPr/>
          <p:nvPr userDrawn="1"/>
        </p:nvSpPr>
        <p:spPr>
          <a:xfrm>
            <a:off x="-459825" y="0"/>
            <a:ext cx="367200" cy="365125"/>
          </a:xfrm>
          <a:prstGeom prst="ellipse">
            <a:avLst/>
          </a:prstGeom>
          <a:solidFill>
            <a:srgbClr val="0840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B5E4EA3-A452-0A0A-B0A3-94BC1F532BFA}"/>
              </a:ext>
            </a:extLst>
          </p:cNvPr>
          <p:cNvSpPr/>
          <p:nvPr userDrawn="1"/>
        </p:nvSpPr>
        <p:spPr>
          <a:xfrm>
            <a:off x="-459825" y="456406"/>
            <a:ext cx="367200" cy="365125"/>
          </a:xfrm>
          <a:prstGeom prst="ellipse">
            <a:avLst/>
          </a:prstGeom>
          <a:solidFill>
            <a:srgbClr val="4562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5BB88AE-2716-4940-7AE3-60BEB2995ED9}"/>
              </a:ext>
            </a:extLst>
          </p:cNvPr>
          <p:cNvSpPr/>
          <p:nvPr userDrawn="1"/>
        </p:nvSpPr>
        <p:spPr>
          <a:xfrm>
            <a:off x="-459825" y="912812"/>
            <a:ext cx="367200" cy="365125"/>
          </a:xfrm>
          <a:prstGeom prst="ellipse">
            <a:avLst/>
          </a:prstGeom>
          <a:solidFill>
            <a:srgbClr val="3886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7452AD5-2AC7-3832-743B-AF0458B0CADD}"/>
              </a:ext>
            </a:extLst>
          </p:cNvPr>
          <p:cNvSpPr/>
          <p:nvPr userDrawn="1"/>
        </p:nvSpPr>
        <p:spPr>
          <a:xfrm>
            <a:off x="-459825" y="1369218"/>
            <a:ext cx="367200" cy="365125"/>
          </a:xfrm>
          <a:prstGeom prst="ellipse">
            <a:avLst/>
          </a:prstGeom>
          <a:solidFill>
            <a:srgbClr val="76BA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88ABF51-C9B7-B57B-A216-37FAD0946E7A}"/>
              </a:ext>
            </a:extLst>
          </p:cNvPr>
          <p:cNvSpPr/>
          <p:nvPr userDrawn="1"/>
        </p:nvSpPr>
        <p:spPr>
          <a:xfrm>
            <a:off x="-469350" y="1825625"/>
            <a:ext cx="367200" cy="365125"/>
          </a:xfrm>
          <a:prstGeom prst="ellipse">
            <a:avLst/>
          </a:prstGeom>
          <a:solidFill>
            <a:srgbClr val="FA9F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7859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13" Type="http://schemas.microsoft.com/office/2007/relationships/hdphoto" Target="../media/hdphoto1.wdp"/><Relationship Id="rId18" Type="http://schemas.openxmlformats.org/officeDocument/2006/relationships/image" Target="https://www.reneeburkemd.com/content/uploads/2017/06/BS-review-2-up-front-blue-bikini-RGB-1.jpg" TargetMode="External"/><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https://maloneyplasticsurgery.com/wp-content/uploads/2022/09/imaging.png" TargetMode="External"/><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6.jpeg"/><Relationship Id="rId5" Type="http://schemas.openxmlformats.org/officeDocument/2006/relationships/chart" Target="../charts/chart1.xml"/><Relationship Id="rId15" Type="http://schemas.openxmlformats.org/officeDocument/2006/relationships/image" Target="../media/image9.png"/><Relationship Id="rId10" Type="http://schemas.openxmlformats.org/officeDocument/2006/relationships/image" Target="../media/image5.svg"/><Relationship Id="rId19" Type="http://schemas.openxmlformats.org/officeDocument/2006/relationships/image" Target="../media/image11.png"/><Relationship Id="rId4" Type="http://schemas.openxmlformats.org/officeDocument/2006/relationships/image" Target="https://innomed.asia/wp-content/uploads/2023/06/Vectra-XT-1.png" TargetMode="External"/><Relationship Id="rId9" Type="http://schemas.openxmlformats.org/officeDocument/2006/relationships/image" Target="../media/image4.png"/><Relationship Id="rId1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extLst>
              <a:ext uri="{FF2B5EF4-FFF2-40B4-BE49-F238E27FC236}">
                <a16:creationId xmlns:a16="http://schemas.microsoft.com/office/drawing/2014/main" id="{21216869-9722-FB97-F3EE-11DBC8118123}"/>
              </a:ext>
            </a:extLst>
          </p:cNvPr>
          <p:cNvSpPr/>
          <p:nvPr/>
        </p:nvSpPr>
        <p:spPr>
          <a:xfrm>
            <a:off x="3886774" y="1375390"/>
            <a:ext cx="5992757" cy="5394462"/>
          </a:xfrm>
          <a:prstGeom prst="roundRect">
            <a:avLst>
              <a:gd name="adj" fmla="val 6662"/>
            </a:avLst>
          </a:prstGeom>
          <a:solidFill>
            <a:srgbClr val="3886AF"/>
          </a:solidFill>
          <a:ln w="6350">
            <a:noFill/>
          </a:ln>
          <a:effectLst>
            <a:outerShdw dist="266700" dir="2700000" sx="1000" sy="1000" algn="tl" rotWithShape="0">
              <a:schemeClr val="tx1">
                <a:alpha val="1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72000" tIns="0" rIns="0" bIns="0" rtlCol="0" anchor="t"/>
          <a:lstStyle/>
          <a:p>
            <a:r>
              <a:rPr lang="fr-CA" b="1" noProof="1">
                <a:latin typeface="Aptos" panose="020B0004020202020204" pitchFamily="34" charset="0"/>
              </a:rPr>
              <a:t>Résultats</a:t>
            </a:r>
          </a:p>
        </p:txBody>
      </p:sp>
      <p:sp>
        <p:nvSpPr>
          <p:cNvPr id="4" name="TextBox 3">
            <a:extLst>
              <a:ext uri="{FF2B5EF4-FFF2-40B4-BE49-F238E27FC236}">
                <a16:creationId xmlns:a16="http://schemas.microsoft.com/office/drawing/2014/main" id="{5497C3D1-776E-3146-4162-4B9E731FC387}"/>
              </a:ext>
            </a:extLst>
          </p:cNvPr>
          <p:cNvSpPr txBox="1"/>
          <p:nvPr/>
        </p:nvSpPr>
        <p:spPr>
          <a:xfrm>
            <a:off x="2862943" y="5910943"/>
            <a:ext cx="184731" cy="369332"/>
          </a:xfrm>
          <a:prstGeom prst="rect">
            <a:avLst/>
          </a:prstGeom>
          <a:noFill/>
        </p:spPr>
        <p:txBody>
          <a:bodyPr wrap="none" rtlCol="0">
            <a:spAutoFit/>
          </a:bodyPr>
          <a:lstStyle/>
          <a:p>
            <a:endParaRPr lang="en-US" dirty="0">
              <a:latin typeface="Aptos" panose="020B0004020202020204" pitchFamily="34" charset="0"/>
            </a:endParaRPr>
          </a:p>
        </p:txBody>
      </p:sp>
      <p:sp>
        <p:nvSpPr>
          <p:cNvPr id="5" name="Rectangle 4">
            <a:extLst>
              <a:ext uri="{FF2B5EF4-FFF2-40B4-BE49-F238E27FC236}">
                <a16:creationId xmlns:a16="http://schemas.microsoft.com/office/drawing/2014/main" id="{E114CFF6-EBBC-6FA0-0F9F-958869FBC225}"/>
              </a:ext>
            </a:extLst>
          </p:cNvPr>
          <p:cNvSpPr/>
          <p:nvPr/>
        </p:nvSpPr>
        <p:spPr>
          <a:xfrm>
            <a:off x="0" y="76200"/>
            <a:ext cx="12192000" cy="13389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CA" sz="2400" b="1" noProof="1">
                <a:latin typeface="Aptos" panose="020B0004020202020204" pitchFamily="34" charset="0"/>
                <a:ea typeface="HEITI SC MEDIUM" pitchFamily="2" charset="-128"/>
                <a:cs typeface="Al Nile" pitchFamily="2" charset="-78"/>
              </a:rPr>
              <a:t>Évaluation de la précision du modélisateur 3D VECTRA dans les chirurgies d’augmentation mammaire </a:t>
            </a:r>
          </a:p>
          <a:p>
            <a:pPr algn="ctr"/>
            <a:r>
              <a:rPr lang="fr-CA" sz="1400" i="1" u="sng" noProof="1">
                <a:latin typeface="Aptos" panose="020B0004020202020204" pitchFamily="34" charset="0"/>
                <a:ea typeface="Heiti SC Medium" pitchFamily="2" charset="-128"/>
                <a:cs typeface="Al Nile" pitchFamily="2" charset="-78"/>
              </a:rPr>
              <a:t>Lorange, E., </a:t>
            </a:r>
            <a:r>
              <a:rPr lang="fr-CA" sz="1400" i="1" noProof="1">
                <a:latin typeface="Aptos" panose="020B0004020202020204" pitchFamily="34" charset="0"/>
                <a:ea typeface="Heiti SC Medium" pitchFamily="2" charset="-128"/>
                <a:cs typeface="Al Nile" pitchFamily="2" charset="-78"/>
              </a:rPr>
              <a:t>Bouhadana, G., Oiknine, N., Borsuk, D. </a:t>
            </a:r>
          </a:p>
          <a:p>
            <a:pPr algn="ctr"/>
            <a:r>
              <a:rPr lang="fr-CA" sz="1400" i="1" noProof="1">
                <a:latin typeface="Aptos" panose="020B0004020202020204" pitchFamily="34" charset="0"/>
                <a:ea typeface="Heiti SC Medium" pitchFamily="2" charset="-128"/>
                <a:cs typeface="Al Nile" pitchFamily="2" charset="-78"/>
              </a:rPr>
              <a:t>Institut de chirurgie plastique de Westmount, Département de chirurgie plastique de l’Université de Montréal </a:t>
            </a:r>
            <a:endParaRPr lang="fr-CA" i="1" noProof="1">
              <a:latin typeface="Aptos" panose="020B0004020202020204" pitchFamily="34" charset="0"/>
              <a:ea typeface="Heiti SC Medium" pitchFamily="2" charset="-128"/>
              <a:cs typeface="Al Nile" pitchFamily="2" charset="-78"/>
            </a:endParaRPr>
          </a:p>
        </p:txBody>
      </p:sp>
      <p:sp>
        <p:nvSpPr>
          <p:cNvPr id="6" name="Rounded Rectangle 5">
            <a:extLst>
              <a:ext uri="{FF2B5EF4-FFF2-40B4-BE49-F238E27FC236}">
                <a16:creationId xmlns:a16="http://schemas.microsoft.com/office/drawing/2014/main" id="{4D9ACAC5-6A53-1B34-52D0-9ECF2D50E6F2}"/>
              </a:ext>
            </a:extLst>
          </p:cNvPr>
          <p:cNvSpPr/>
          <p:nvPr/>
        </p:nvSpPr>
        <p:spPr>
          <a:xfrm>
            <a:off x="177801" y="1387337"/>
            <a:ext cx="3633405" cy="1565999"/>
          </a:xfrm>
          <a:prstGeom prst="roundRect">
            <a:avLst>
              <a:gd name="adj" fmla="val 11102"/>
            </a:avLst>
          </a:prstGeom>
          <a:solidFill>
            <a:srgbClr val="3886AF"/>
          </a:solidFill>
          <a:ln w="6350">
            <a:noFill/>
          </a:ln>
          <a:effectLst>
            <a:outerShdw dist="266700" dir="2700000" sx="1000" sy="1000" algn="tl" rotWithShape="0">
              <a:schemeClr val="tx1">
                <a:alpha val="1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72000" tIns="0" rIns="0" bIns="0" rtlCol="0" anchor="t"/>
          <a:lstStyle/>
          <a:p>
            <a:r>
              <a:rPr lang="fr-CA" b="1" noProof="1">
                <a:latin typeface="Aptos" panose="020B0004020202020204" pitchFamily="34" charset="0"/>
              </a:rPr>
              <a:t>Introduction</a:t>
            </a:r>
          </a:p>
        </p:txBody>
      </p:sp>
      <p:sp>
        <p:nvSpPr>
          <p:cNvPr id="43" name="Rounded Rectangle 42">
            <a:extLst>
              <a:ext uri="{FF2B5EF4-FFF2-40B4-BE49-F238E27FC236}">
                <a16:creationId xmlns:a16="http://schemas.microsoft.com/office/drawing/2014/main" id="{6A78EBC6-C7EA-7808-6763-4919DBF92FE8}"/>
              </a:ext>
            </a:extLst>
          </p:cNvPr>
          <p:cNvSpPr/>
          <p:nvPr/>
        </p:nvSpPr>
        <p:spPr>
          <a:xfrm>
            <a:off x="177799" y="4039471"/>
            <a:ext cx="3633407" cy="2725578"/>
          </a:xfrm>
          <a:prstGeom prst="roundRect">
            <a:avLst>
              <a:gd name="adj" fmla="val 7928"/>
            </a:avLst>
          </a:prstGeom>
          <a:noFill/>
          <a:ln w="6350">
            <a:solidFill>
              <a:schemeClr val="tx1"/>
            </a:solidFill>
          </a:ln>
          <a:effectLst>
            <a:outerShdw dist="266700" dir="2700000" sx="1000" sy="1000" algn="tl" rotWithShape="0">
              <a:schemeClr val="tx1">
                <a:alpha val="1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72000" tIns="0" rIns="0" bIns="0" rtlCol="0" anchor="t"/>
          <a:lstStyle/>
          <a:p>
            <a:r>
              <a:rPr lang="fr-CA" b="1" noProof="1">
                <a:latin typeface="Aptos" panose="020B0004020202020204" pitchFamily="34" charset="0"/>
              </a:rPr>
              <a:t>Matériel et méthode</a:t>
            </a:r>
          </a:p>
        </p:txBody>
      </p:sp>
      <p:sp>
        <p:nvSpPr>
          <p:cNvPr id="46" name="Rounded Rectangle 45">
            <a:extLst>
              <a:ext uri="{FF2B5EF4-FFF2-40B4-BE49-F238E27FC236}">
                <a16:creationId xmlns:a16="http://schemas.microsoft.com/office/drawing/2014/main" id="{7A6A6251-2143-AB49-F041-32A18C397170}"/>
              </a:ext>
            </a:extLst>
          </p:cNvPr>
          <p:cNvSpPr/>
          <p:nvPr/>
        </p:nvSpPr>
        <p:spPr>
          <a:xfrm>
            <a:off x="9955099" y="4413427"/>
            <a:ext cx="2143612" cy="2265021"/>
          </a:xfrm>
          <a:prstGeom prst="roundRect">
            <a:avLst>
              <a:gd name="adj" fmla="val 7928"/>
            </a:avLst>
          </a:prstGeom>
          <a:noFill/>
          <a:ln w="6350">
            <a:solidFill>
              <a:schemeClr val="tx1"/>
            </a:solidFill>
          </a:ln>
          <a:effectLst>
            <a:outerShdw dist="266700" dir="2700000" sx="1000" sy="1000" algn="tl" rotWithShape="0">
              <a:schemeClr val="tx1">
                <a:alpha val="1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72000" tIns="0" rIns="0" bIns="0" rtlCol="0" anchor="t"/>
          <a:lstStyle/>
          <a:p>
            <a:r>
              <a:rPr lang="fr-CA" b="1" noProof="1">
                <a:latin typeface="Aptos" panose="020B0004020202020204" pitchFamily="34" charset="0"/>
              </a:rPr>
              <a:t>Conclusion</a:t>
            </a:r>
          </a:p>
        </p:txBody>
      </p:sp>
      <p:sp>
        <p:nvSpPr>
          <p:cNvPr id="47" name="Rounded Rectangle 46">
            <a:extLst>
              <a:ext uri="{FF2B5EF4-FFF2-40B4-BE49-F238E27FC236}">
                <a16:creationId xmlns:a16="http://schemas.microsoft.com/office/drawing/2014/main" id="{31A4E860-51B2-3918-8038-1AAE641AD3F9}"/>
              </a:ext>
            </a:extLst>
          </p:cNvPr>
          <p:cNvSpPr/>
          <p:nvPr/>
        </p:nvSpPr>
        <p:spPr>
          <a:xfrm>
            <a:off x="185736" y="3021185"/>
            <a:ext cx="3633406" cy="854762"/>
          </a:xfrm>
          <a:prstGeom prst="roundRect">
            <a:avLst>
              <a:gd name="adj" fmla="val 15060"/>
            </a:avLst>
          </a:prstGeom>
          <a:solidFill>
            <a:srgbClr val="3886AF"/>
          </a:solidFill>
          <a:ln w="6350">
            <a:noFill/>
          </a:ln>
          <a:effectLst>
            <a:outerShdw dist="266700" dir="2700000" sx="1000" sy="1000" algn="tl" rotWithShape="0">
              <a:schemeClr val="tx1">
                <a:alpha val="1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72000" tIns="0" rIns="0" bIns="0" rtlCol="0" anchor="t"/>
          <a:lstStyle/>
          <a:p>
            <a:r>
              <a:rPr lang="fr-CA" b="1" noProof="1">
                <a:latin typeface="Aptos" panose="020B0004020202020204" pitchFamily="34" charset="0"/>
              </a:rPr>
              <a:t>Objectifs</a:t>
            </a:r>
          </a:p>
        </p:txBody>
      </p:sp>
      <p:sp>
        <p:nvSpPr>
          <p:cNvPr id="51" name="Rectangle 8">
            <a:extLst>
              <a:ext uri="{FF2B5EF4-FFF2-40B4-BE49-F238E27FC236}">
                <a16:creationId xmlns:a16="http://schemas.microsoft.com/office/drawing/2014/main" id="{6D430A91-36F3-8FA0-2FC6-38A1F981E444}"/>
              </a:ext>
            </a:extLst>
          </p:cNvPr>
          <p:cNvSpPr>
            <a:spLocks noChangeArrowheads="1"/>
          </p:cNvSpPr>
          <p:nvPr/>
        </p:nvSpPr>
        <p:spPr bwMode="auto">
          <a:xfrm>
            <a:off x="3545196"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ptos" panose="020B0004020202020204" pitchFamily="34" charset="0"/>
            </a:endParaRPr>
          </a:p>
        </p:txBody>
      </p:sp>
      <p:pic>
        <p:nvPicPr>
          <p:cNvPr id="1031" name="Image 3">
            <a:extLst>
              <a:ext uri="{FF2B5EF4-FFF2-40B4-BE49-F238E27FC236}">
                <a16:creationId xmlns:a16="http://schemas.microsoft.com/office/drawing/2014/main" id="{69CDC293-BDB3-9D81-10A8-E6850B5D1DC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09958" y="3788426"/>
            <a:ext cx="1763937" cy="1763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2" name="Chart 51">
            <a:extLst>
              <a:ext uri="{FF2B5EF4-FFF2-40B4-BE49-F238E27FC236}">
                <a16:creationId xmlns:a16="http://schemas.microsoft.com/office/drawing/2014/main" id="{C081000B-E67B-0EA0-C98F-31125209752B}"/>
              </a:ext>
            </a:extLst>
          </p:cNvPr>
          <p:cNvGraphicFramePr/>
          <p:nvPr>
            <p:extLst>
              <p:ext uri="{D42A27DB-BD31-4B8C-83A1-F6EECF244321}">
                <p14:modId xmlns:p14="http://schemas.microsoft.com/office/powerpoint/2010/main" val="1052578256"/>
              </p:ext>
            </p:extLst>
          </p:nvPr>
        </p:nvGraphicFramePr>
        <p:xfrm>
          <a:off x="5231370" y="4072621"/>
          <a:ext cx="2526215" cy="2351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1" name="Graphique 2">
            <a:extLst>
              <a:ext uri="{FF2B5EF4-FFF2-40B4-BE49-F238E27FC236}">
                <a16:creationId xmlns:a16="http://schemas.microsoft.com/office/drawing/2014/main" id="{82D2205C-E8EF-4DA3-92B4-1F458B88A9AA}"/>
              </a:ext>
            </a:extLst>
          </p:cNvPr>
          <p:cNvGraphicFramePr>
            <a:graphicFrameLocks/>
          </p:cNvGraphicFramePr>
          <p:nvPr>
            <p:extLst>
              <p:ext uri="{D42A27DB-BD31-4B8C-83A1-F6EECF244321}">
                <p14:modId xmlns:p14="http://schemas.microsoft.com/office/powerpoint/2010/main" val="1404793326"/>
              </p:ext>
            </p:extLst>
          </p:nvPr>
        </p:nvGraphicFramePr>
        <p:xfrm>
          <a:off x="3701354" y="1505931"/>
          <a:ext cx="5840255" cy="2670769"/>
        </p:xfrm>
        <a:graphic>
          <a:graphicData uri="http://schemas.openxmlformats.org/drawingml/2006/chart">
            <c:chart xmlns:c="http://schemas.openxmlformats.org/drawingml/2006/chart" xmlns:r="http://schemas.openxmlformats.org/officeDocument/2006/relationships" r:id="rId6"/>
          </a:graphicData>
        </a:graphic>
      </p:graphicFrame>
      <p:sp>
        <p:nvSpPr>
          <p:cNvPr id="63" name="TextBox 62">
            <a:extLst>
              <a:ext uri="{FF2B5EF4-FFF2-40B4-BE49-F238E27FC236}">
                <a16:creationId xmlns:a16="http://schemas.microsoft.com/office/drawing/2014/main" id="{8AEEEAA1-CC2B-4F91-A672-595EDDAC5F29}"/>
              </a:ext>
            </a:extLst>
          </p:cNvPr>
          <p:cNvSpPr txBox="1"/>
          <p:nvPr/>
        </p:nvSpPr>
        <p:spPr>
          <a:xfrm>
            <a:off x="4698355" y="6329349"/>
            <a:ext cx="4369593" cy="411877"/>
          </a:xfrm>
          <a:prstGeom prst="roundRect">
            <a:avLst>
              <a:gd name="adj" fmla="val 50000"/>
            </a:avLst>
          </a:prstGeom>
          <a:solidFill>
            <a:srgbClr val="07405C"/>
          </a:solidFill>
          <a:ln>
            <a:solidFill>
              <a:schemeClr val="tx1"/>
            </a:solidFill>
          </a:ln>
        </p:spPr>
        <p:txBody>
          <a:bodyPr wrap="none" lIns="0" tIns="0" rIns="0" bIns="0" anchor="ctr">
            <a:noAutofit/>
          </a:bodyPr>
          <a:lstStyle/>
          <a:p>
            <a:pPr algn="ctr">
              <a:spcBef>
                <a:spcPts val="1500"/>
              </a:spcBef>
              <a:spcAft>
                <a:spcPts val="1500"/>
              </a:spcAft>
            </a:pPr>
            <a:r>
              <a:rPr lang="fr-CA" sz="1050" kern="0" dirty="0">
                <a:effectLst/>
                <a:latin typeface="Aptos" panose="020B0004020202020204" pitchFamily="34" charset="0"/>
                <a:ea typeface="Times New Roman" panose="02020603050405020304" pitchFamily="18" charset="0"/>
                <a:cs typeface="Times New Roman" panose="02020603050405020304" pitchFamily="18" charset="0"/>
              </a:rPr>
              <a:t>ln(Précision) = </a:t>
            </a:r>
            <a:r>
              <a:rPr lang="fr-CA" sz="1050" i="1" kern="0" dirty="0">
                <a:effectLst/>
                <a:latin typeface="Aptos" panose="020B0004020202020204" pitchFamily="34" charset="0"/>
                <a:ea typeface="Times New Roman" panose="02020603050405020304" pitchFamily="18" charset="0"/>
                <a:cs typeface="Times New Roman" panose="02020603050405020304" pitchFamily="18" charset="0"/>
              </a:rPr>
              <a:t>B</a:t>
            </a:r>
            <a:r>
              <a:rPr lang="fr-CA" sz="600" kern="0" dirty="0">
                <a:effectLst/>
                <a:latin typeface="Aptos" panose="020B0004020202020204" pitchFamily="34" charset="0"/>
                <a:ea typeface="Times New Roman" panose="02020603050405020304" pitchFamily="18" charset="0"/>
                <a:cs typeface="Times New Roman" panose="02020603050405020304" pitchFamily="18" charset="0"/>
              </a:rPr>
              <a:t>0</a:t>
            </a:r>
            <a:r>
              <a:rPr lang="fr-CA" sz="2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fr-CA" sz="1050" kern="0" dirty="0">
                <a:effectLst/>
                <a:latin typeface="Aptos" panose="020B0004020202020204" pitchFamily="34" charset="0"/>
                <a:ea typeface="Times New Roman" panose="02020603050405020304" pitchFamily="18" charset="0"/>
                <a:cs typeface="Times New Roman" panose="02020603050405020304" pitchFamily="18" charset="0"/>
              </a:rPr>
              <a:t>+ </a:t>
            </a:r>
            <a:r>
              <a:rPr lang="fr-CA" sz="1050" i="1" kern="0" dirty="0" err="1">
                <a:effectLst/>
                <a:latin typeface="Aptos" panose="020B0004020202020204" pitchFamily="34" charset="0"/>
                <a:ea typeface="Times New Roman" panose="02020603050405020304" pitchFamily="18" charset="0"/>
                <a:cs typeface="Times New Roman" panose="02020603050405020304" pitchFamily="18" charset="0"/>
              </a:rPr>
              <a:t>B</a:t>
            </a:r>
            <a:r>
              <a:rPr lang="fr-CA" sz="600" kern="0" dirty="0" err="1">
                <a:effectLst/>
                <a:latin typeface="Aptos" panose="020B0004020202020204" pitchFamily="34" charset="0"/>
                <a:ea typeface="Times New Roman" panose="02020603050405020304" pitchFamily="18" charset="0"/>
                <a:cs typeface="Times New Roman" panose="02020603050405020304" pitchFamily="18" charset="0"/>
              </a:rPr>
              <a:t>grossesse</a:t>
            </a:r>
            <a:r>
              <a:rPr lang="fr-CA" sz="6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fr-CA" sz="2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fr-CA" sz="1050" kern="0" dirty="0">
                <a:effectLst/>
                <a:latin typeface="Aptos" panose="020B0004020202020204" pitchFamily="34" charset="0"/>
                <a:ea typeface="Times New Roman" panose="02020603050405020304" pitchFamily="18" charset="0"/>
                <a:cs typeface="Times New Roman" panose="02020603050405020304" pitchFamily="18" charset="0"/>
              </a:rPr>
              <a:t>× Grossesse + </a:t>
            </a:r>
            <a:r>
              <a:rPr lang="fr-CA" sz="1050" i="1" kern="0" dirty="0" err="1">
                <a:effectLst/>
                <a:latin typeface="Aptos" panose="020B0004020202020204" pitchFamily="34" charset="0"/>
                <a:ea typeface="Times New Roman" panose="02020603050405020304" pitchFamily="18" charset="0"/>
                <a:cs typeface="Times New Roman" panose="02020603050405020304" pitchFamily="18" charset="0"/>
              </a:rPr>
              <a:t>B</a:t>
            </a:r>
            <a:r>
              <a:rPr lang="fr-CA" sz="600" kern="0" dirty="0" err="1">
                <a:effectLst/>
                <a:latin typeface="Aptos" panose="020B0004020202020204" pitchFamily="34" charset="0"/>
                <a:ea typeface="Times New Roman" panose="02020603050405020304" pitchFamily="18" charset="0"/>
                <a:cs typeface="Times New Roman" panose="02020603050405020304" pitchFamily="18" charset="0"/>
              </a:rPr>
              <a:t>implant</a:t>
            </a:r>
            <a:r>
              <a:rPr lang="fr-CA" sz="2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fr-CA" sz="1050" kern="0" dirty="0">
                <a:effectLst/>
                <a:latin typeface="Aptos" panose="020B0004020202020204" pitchFamily="34" charset="0"/>
                <a:ea typeface="Times New Roman" panose="02020603050405020304" pitchFamily="18" charset="0"/>
                <a:cs typeface="Times New Roman" panose="02020603050405020304" pitchFamily="18" charset="0"/>
              </a:rPr>
              <a:t>× Implant + </a:t>
            </a:r>
            <a:r>
              <a:rPr lang="fr-CA" sz="1050" i="1" kern="0" dirty="0" err="1">
                <a:effectLst/>
                <a:latin typeface="Aptos" panose="020B0004020202020204" pitchFamily="34" charset="0"/>
                <a:ea typeface="Times New Roman" panose="02020603050405020304" pitchFamily="18" charset="0"/>
                <a:cs typeface="Times New Roman" panose="02020603050405020304" pitchFamily="18" charset="0"/>
              </a:rPr>
              <a:t>B</a:t>
            </a:r>
            <a:r>
              <a:rPr lang="fr-CA" sz="600" kern="0" dirty="0" err="1">
                <a:effectLst/>
                <a:latin typeface="Aptos" panose="020B0004020202020204" pitchFamily="34" charset="0"/>
                <a:ea typeface="Times New Roman" panose="02020603050405020304" pitchFamily="18" charset="0"/>
                <a:cs typeface="Times New Roman" panose="02020603050405020304" pitchFamily="18" charset="0"/>
              </a:rPr>
              <a:t>initial</a:t>
            </a:r>
            <a:r>
              <a:rPr lang="fr-CA" sz="2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fr-CA" sz="1050" kern="0" dirty="0">
                <a:effectLst/>
                <a:latin typeface="Aptos" panose="020B0004020202020204" pitchFamily="34" charset="0"/>
                <a:ea typeface="Times New Roman" panose="02020603050405020304" pitchFamily="18" charset="0"/>
                <a:cs typeface="Times New Roman" panose="02020603050405020304" pitchFamily="18" charset="0"/>
              </a:rPr>
              <a:t>× Initiale</a:t>
            </a:r>
            <a:endParaRPr lang="en-CA" sz="900" kern="100" dirty="0">
              <a:effectLst/>
              <a:latin typeface="Aptos" panose="020B0004020202020204" pitchFamily="34" charset="0"/>
              <a:ea typeface="Calibri" panose="020F0502020204030204" pitchFamily="34" charset="0"/>
              <a:cs typeface="Times New Roman" panose="02020603050405020304" pitchFamily="18" charset="0"/>
            </a:endParaRPr>
          </a:p>
        </p:txBody>
      </p:sp>
      <p:graphicFrame>
        <p:nvGraphicFramePr>
          <p:cNvPr id="1025" name="Table 1024">
            <a:extLst>
              <a:ext uri="{FF2B5EF4-FFF2-40B4-BE49-F238E27FC236}">
                <a16:creationId xmlns:a16="http://schemas.microsoft.com/office/drawing/2014/main" id="{69D0C5D0-8784-EB41-F80C-7849337D277B}"/>
              </a:ext>
            </a:extLst>
          </p:cNvPr>
          <p:cNvGraphicFramePr>
            <a:graphicFrameLocks noGrp="1"/>
          </p:cNvGraphicFramePr>
          <p:nvPr>
            <p:extLst>
              <p:ext uri="{D42A27DB-BD31-4B8C-83A1-F6EECF244321}">
                <p14:modId xmlns:p14="http://schemas.microsoft.com/office/powerpoint/2010/main" val="3702329715"/>
              </p:ext>
            </p:extLst>
          </p:nvPr>
        </p:nvGraphicFramePr>
        <p:xfrm>
          <a:off x="7367715" y="4547618"/>
          <a:ext cx="2371798" cy="1645590"/>
        </p:xfrm>
        <a:graphic>
          <a:graphicData uri="http://schemas.openxmlformats.org/drawingml/2006/table">
            <a:tbl>
              <a:tblPr firstRow="1" firstCol="1" bandRow="1"/>
              <a:tblGrid>
                <a:gridCol w="834131">
                  <a:extLst>
                    <a:ext uri="{9D8B030D-6E8A-4147-A177-3AD203B41FA5}">
                      <a16:colId xmlns:a16="http://schemas.microsoft.com/office/drawing/2014/main" val="3457645493"/>
                    </a:ext>
                  </a:extLst>
                </a:gridCol>
                <a:gridCol w="669983">
                  <a:extLst>
                    <a:ext uri="{9D8B030D-6E8A-4147-A177-3AD203B41FA5}">
                      <a16:colId xmlns:a16="http://schemas.microsoft.com/office/drawing/2014/main" val="1327926976"/>
                    </a:ext>
                  </a:extLst>
                </a:gridCol>
                <a:gridCol w="867684">
                  <a:extLst>
                    <a:ext uri="{9D8B030D-6E8A-4147-A177-3AD203B41FA5}">
                      <a16:colId xmlns:a16="http://schemas.microsoft.com/office/drawing/2014/main" val="3551456298"/>
                    </a:ext>
                  </a:extLst>
                </a:gridCol>
              </a:tblGrid>
              <a:tr h="354470">
                <a:tc>
                  <a:txBody>
                    <a:bodyPr/>
                    <a:lstStyle/>
                    <a:p>
                      <a:r>
                        <a:rPr lang="en-US" sz="800" b="1"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Mean forecast breast volume</a:t>
                      </a:r>
                      <a:endParaRPr lang="en-CA" sz="1050"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75BADA"/>
                    </a:solidFill>
                  </a:tcPr>
                </a:tc>
                <a:tc gridSpan="2">
                  <a:txBody>
                    <a:bodyPr/>
                    <a:lstStyle/>
                    <a:p>
                      <a:pPr algn="ctr"/>
                      <a:r>
                        <a:rPr lang="en-US" sz="800" b="1"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529.2 Cc</a:t>
                      </a:r>
                      <a:endParaRPr lang="en-CA" sz="105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solidFill>
                      <a:srgbClr val="FFB3B2"/>
                    </a:solidFill>
                  </a:tcPr>
                </a:tc>
                <a:tc hMerge="1">
                  <a:txBody>
                    <a:bodyPr/>
                    <a:lstStyle/>
                    <a:p>
                      <a:endParaRPr lang="en-CA" sz="105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solidFill>
                      <a:srgbClr val="FFB3B2"/>
                    </a:solidFill>
                  </a:tcPr>
                </a:tc>
                <a:extLst>
                  <a:ext uri="{0D108BD9-81ED-4DB2-BD59-A6C34878D82A}">
                    <a16:rowId xmlns:a16="http://schemas.microsoft.com/office/drawing/2014/main" val="3999477597"/>
                  </a:ext>
                </a:extLst>
              </a:tr>
              <a:tr h="354470">
                <a:tc>
                  <a:txBody>
                    <a:bodyPr/>
                    <a:lstStyle/>
                    <a:p>
                      <a:r>
                        <a:rPr lang="en-US" sz="800" b="1"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Mean postoperative breast volume</a:t>
                      </a:r>
                      <a:endParaRPr lang="en-CA" sz="1050"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75BADA"/>
                    </a:solidFill>
                  </a:tcPr>
                </a:tc>
                <a:tc gridSpan="2">
                  <a:txBody>
                    <a:bodyPr/>
                    <a:lstStyle/>
                    <a:p>
                      <a:pPr algn="ctr"/>
                      <a:r>
                        <a:rPr lang="en-US" sz="800" b="1"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521.2 Cc</a:t>
                      </a:r>
                      <a:endParaRPr lang="en-CA" sz="105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B3B2"/>
                    </a:solidFill>
                  </a:tcPr>
                </a:tc>
                <a:tc hMerge="1">
                  <a:txBody>
                    <a:bodyPr/>
                    <a:lstStyle/>
                    <a:p>
                      <a:endParaRPr lang="en-CA" sz="105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B3B2"/>
                    </a:solidFill>
                  </a:tcPr>
                </a:tc>
                <a:extLst>
                  <a:ext uri="{0D108BD9-81ED-4DB2-BD59-A6C34878D82A}">
                    <a16:rowId xmlns:a16="http://schemas.microsoft.com/office/drawing/2014/main" val="1413493139"/>
                  </a:ext>
                </a:extLst>
              </a:tr>
              <a:tr h="216420">
                <a:tc>
                  <a:txBody>
                    <a:bodyPr/>
                    <a:lstStyle/>
                    <a:p>
                      <a:endParaRPr lang="en-CA" sz="1050"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05C"/>
                    </a:solidFill>
                  </a:tcPr>
                </a:tc>
                <a:tc>
                  <a:txBody>
                    <a:bodyPr/>
                    <a:lstStyle/>
                    <a:p>
                      <a:pPr marL="0" algn="ctr" defTabSz="914400" rtl="0" eaLnBrk="1" latinLnBrk="0" hangingPunct="1"/>
                      <a:r>
                        <a:rPr lang="en-CA" sz="800" b="1" kern="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Absolute</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05C"/>
                    </a:solidFill>
                  </a:tcPr>
                </a:tc>
                <a:tc>
                  <a:txBody>
                    <a:bodyPr/>
                    <a:lstStyle/>
                    <a:p>
                      <a:pPr marL="0" algn="ctr" defTabSz="914400" rtl="0" eaLnBrk="1" latinLnBrk="0" hangingPunct="1"/>
                      <a:r>
                        <a:rPr lang="en-CA" sz="800" b="1" kern="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Relative</a:t>
                      </a: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05C"/>
                    </a:solidFill>
                  </a:tcPr>
                </a:tc>
                <a:extLst>
                  <a:ext uri="{0D108BD9-81ED-4DB2-BD59-A6C34878D82A}">
                    <a16:rowId xmlns:a16="http://schemas.microsoft.com/office/drawing/2014/main" val="3611303617"/>
                  </a:ext>
                </a:extLst>
              </a:tr>
              <a:tr h="354470">
                <a:tc>
                  <a:txBody>
                    <a:bodyPr/>
                    <a:lstStyle/>
                    <a:p>
                      <a:r>
                        <a:rPr lang="en-US" sz="800" b="1" i="1"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Mean difference</a:t>
                      </a:r>
                      <a:endParaRPr lang="en-CA" sz="1050"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75BADA"/>
                    </a:solidFill>
                  </a:tcPr>
                </a:tc>
                <a:tc>
                  <a:txBody>
                    <a:bodyPr/>
                    <a:lstStyle/>
                    <a:p>
                      <a:pPr algn="ctr"/>
                      <a:r>
                        <a:rPr lang="en-US" sz="800" b="1"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39.4 cc</a:t>
                      </a:r>
                    </a:p>
                    <a:p>
                      <a:pPr algn="ctr"/>
                      <a:r>
                        <a:rPr lang="en-US" sz="800" b="1" kern="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(7.52%)</a:t>
                      </a:r>
                      <a:endParaRPr lang="en-CA" sz="105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B3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ptos" panose="020B0004020202020204" pitchFamily="34" charset="0"/>
                          <a:ea typeface="Times New Roman" panose="02020603050405020304" pitchFamily="18" charset="0"/>
                          <a:cs typeface="Times New Roman" panose="02020603050405020304" pitchFamily="18" charset="0"/>
                        </a:rPr>
                        <a:t>8.0 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Times New Roman" panose="02020603050405020304" pitchFamily="18" charset="0"/>
                        </a:rPr>
                        <a:t>(1.49%)</a:t>
                      </a:r>
                      <a:endParaRPr kumimoji="0" lang="en-CA" sz="1050" b="1" i="0" u="none" strike="noStrike" kern="1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B3B2"/>
                    </a:solidFill>
                  </a:tcPr>
                </a:tc>
                <a:extLst>
                  <a:ext uri="{0D108BD9-81ED-4DB2-BD59-A6C34878D82A}">
                    <a16:rowId xmlns:a16="http://schemas.microsoft.com/office/drawing/2014/main" val="1980559162"/>
                  </a:ext>
                </a:extLst>
              </a:tr>
              <a:tr h="354470">
                <a:tc>
                  <a:txBody>
                    <a:bodyPr/>
                    <a:lstStyle/>
                    <a:p>
                      <a:r>
                        <a:rPr lang="en-US" sz="800" b="1" i="1"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Median difference</a:t>
                      </a:r>
                      <a:endParaRPr lang="en-CA" sz="1050"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5BADA"/>
                    </a:solidFill>
                  </a:tcPr>
                </a:tc>
                <a:tc>
                  <a:txBody>
                    <a:bodyPr/>
                    <a:lstStyle/>
                    <a:p>
                      <a:pPr algn="ctr"/>
                      <a:r>
                        <a:rPr lang="en-US" sz="800" b="1"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26.4 cc</a:t>
                      </a:r>
                    </a:p>
                    <a:p>
                      <a:pPr algn="ctr"/>
                      <a:r>
                        <a:rPr lang="en-US" sz="800" b="1" kern="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(5.21%)</a:t>
                      </a:r>
                      <a:endParaRPr lang="en-CA" sz="105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3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ptos" panose="020B0004020202020204" pitchFamily="34" charset="0"/>
                          <a:ea typeface="Times New Roman" panose="02020603050405020304" pitchFamily="18" charset="0"/>
                          <a:cs typeface="Times New Roman" panose="02020603050405020304" pitchFamily="18" charset="0"/>
                        </a:rPr>
                        <a:t>11.9 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Times New Roman" panose="02020603050405020304" pitchFamily="18" charset="0"/>
                        </a:rPr>
                        <a:t>(2.35%)</a:t>
                      </a:r>
                      <a:endParaRPr kumimoji="0" lang="en-CA" sz="1050" b="1" i="0" u="none" strike="noStrike" kern="1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3B2"/>
                    </a:solidFill>
                  </a:tcPr>
                </a:tc>
                <a:extLst>
                  <a:ext uri="{0D108BD9-81ED-4DB2-BD59-A6C34878D82A}">
                    <a16:rowId xmlns:a16="http://schemas.microsoft.com/office/drawing/2014/main" val="210303918"/>
                  </a:ext>
                </a:extLst>
              </a:tr>
            </a:tbl>
          </a:graphicData>
        </a:graphic>
      </p:graphicFrame>
      <p:grpSp>
        <p:nvGrpSpPr>
          <p:cNvPr id="54" name="Groupe 53">
            <a:extLst>
              <a:ext uri="{FF2B5EF4-FFF2-40B4-BE49-F238E27FC236}">
                <a16:creationId xmlns:a16="http://schemas.microsoft.com/office/drawing/2014/main" id="{91C11136-0C92-3BCF-EC62-648C5C0A61FB}"/>
              </a:ext>
            </a:extLst>
          </p:cNvPr>
          <p:cNvGrpSpPr/>
          <p:nvPr/>
        </p:nvGrpSpPr>
        <p:grpSpPr>
          <a:xfrm>
            <a:off x="308567" y="2710293"/>
            <a:ext cx="2463201" cy="249270"/>
            <a:chOff x="709315" y="2709063"/>
            <a:chExt cx="2463201" cy="249270"/>
          </a:xfrm>
        </p:grpSpPr>
        <p:pic>
          <p:nvPicPr>
            <p:cNvPr id="1030" name="Graphic 1029" descr="Female Profile with solid fill">
              <a:extLst>
                <a:ext uri="{FF2B5EF4-FFF2-40B4-BE49-F238E27FC236}">
                  <a16:creationId xmlns:a16="http://schemas.microsoft.com/office/drawing/2014/main" id="{0BF2F7EE-E638-D76C-608F-B7B4D6CC33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62797" y="2709063"/>
              <a:ext cx="249270" cy="249270"/>
            </a:xfrm>
            <a:prstGeom prst="rect">
              <a:avLst/>
            </a:prstGeom>
          </p:spPr>
        </p:pic>
        <p:pic>
          <p:nvPicPr>
            <p:cNvPr id="1032" name="Graphic 1031" descr="Female Profile with solid fill">
              <a:extLst>
                <a:ext uri="{FF2B5EF4-FFF2-40B4-BE49-F238E27FC236}">
                  <a16:creationId xmlns:a16="http://schemas.microsoft.com/office/drawing/2014/main" id="{168A0D98-A036-F667-E397-4A3251BFCD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9315" y="2709063"/>
              <a:ext cx="249270" cy="249270"/>
            </a:xfrm>
            <a:prstGeom prst="rect">
              <a:avLst/>
            </a:prstGeom>
          </p:spPr>
        </p:pic>
        <p:pic>
          <p:nvPicPr>
            <p:cNvPr id="1033" name="Graphic 1032" descr="Female Profile with solid fill">
              <a:extLst>
                <a:ext uri="{FF2B5EF4-FFF2-40B4-BE49-F238E27FC236}">
                  <a16:creationId xmlns:a16="http://schemas.microsoft.com/office/drawing/2014/main" id="{D96872E3-C348-9C41-CF13-39EC2ECCD1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6056" y="2709063"/>
              <a:ext cx="249270" cy="249270"/>
            </a:xfrm>
            <a:prstGeom prst="rect">
              <a:avLst/>
            </a:prstGeom>
          </p:spPr>
        </p:pic>
        <p:pic>
          <p:nvPicPr>
            <p:cNvPr id="1034" name="Graphic 1033" descr="Female Profile with solid fill">
              <a:extLst>
                <a:ext uri="{FF2B5EF4-FFF2-40B4-BE49-F238E27FC236}">
                  <a16:creationId xmlns:a16="http://schemas.microsoft.com/office/drawing/2014/main" id="{7E078FBB-9689-3342-A699-522949E08C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9538" y="2709063"/>
              <a:ext cx="249270" cy="249270"/>
            </a:xfrm>
            <a:prstGeom prst="rect">
              <a:avLst/>
            </a:prstGeom>
          </p:spPr>
        </p:pic>
        <p:pic>
          <p:nvPicPr>
            <p:cNvPr id="1035" name="Graphic 1034" descr="Female Profile with solid fill">
              <a:extLst>
                <a:ext uri="{FF2B5EF4-FFF2-40B4-BE49-F238E27FC236}">
                  <a16:creationId xmlns:a16="http://schemas.microsoft.com/office/drawing/2014/main" id="{F888937B-72B3-E02E-D5FD-A4B8853FED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16279" y="2709063"/>
              <a:ext cx="249270" cy="249270"/>
            </a:xfrm>
            <a:prstGeom prst="rect">
              <a:avLst/>
            </a:prstGeom>
          </p:spPr>
        </p:pic>
        <p:pic>
          <p:nvPicPr>
            <p:cNvPr id="1036" name="Graphic 1035" descr="Female Profile with solid fill">
              <a:extLst>
                <a:ext uri="{FF2B5EF4-FFF2-40B4-BE49-F238E27FC236}">
                  <a16:creationId xmlns:a16="http://schemas.microsoft.com/office/drawing/2014/main" id="{328BB7FE-8B36-CBBF-B331-B85723C022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3020" y="2709063"/>
              <a:ext cx="249270" cy="249270"/>
            </a:xfrm>
            <a:prstGeom prst="rect">
              <a:avLst/>
            </a:prstGeom>
          </p:spPr>
        </p:pic>
        <p:pic>
          <p:nvPicPr>
            <p:cNvPr id="1037" name="Graphic 1036" descr="Female Profile with solid fill">
              <a:extLst>
                <a:ext uri="{FF2B5EF4-FFF2-40B4-BE49-F238E27FC236}">
                  <a16:creationId xmlns:a16="http://schemas.microsoft.com/office/drawing/2014/main" id="{DC51527A-6335-1D83-1941-B31D20CCD6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69761" y="2709063"/>
              <a:ext cx="249270" cy="249270"/>
            </a:xfrm>
            <a:prstGeom prst="rect">
              <a:avLst/>
            </a:prstGeom>
          </p:spPr>
        </p:pic>
        <p:pic>
          <p:nvPicPr>
            <p:cNvPr id="1038" name="Graphic 1037" descr="Female Profile with solid fill">
              <a:extLst>
                <a:ext uri="{FF2B5EF4-FFF2-40B4-BE49-F238E27FC236}">
                  <a16:creationId xmlns:a16="http://schemas.microsoft.com/office/drawing/2014/main" id="{D62889FD-2AF8-9937-13DB-0B91826AA2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46502" y="2709063"/>
              <a:ext cx="249270" cy="249270"/>
            </a:xfrm>
            <a:prstGeom prst="rect">
              <a:avLst/>
            </a:prstGeom>
          </p:spPr>
        </p:pic>
        <p:pic>
          <p:nvPicPr>
            <p:cNvPr id="1039" name="Graphic 1038" descr="Female Profile with solid fill">
              <a:extLst>
                <a:ext uri="{FF2B5EF4-FFF2-40B4-BE49-F238E27FC236}">
                  <a16:creationId xmlns:a16="http://schemas.microsoft.com/office/drawing/2014/main" id="{C8C973B4-23E2-DF04-838B-F3CF07358C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23246" y="2709063"/>
              <a:ext cx="249270" cy="249270"/>
            </a:xfrm>
            <a:prstGeom prst="rect">
              <a:avLst/>
            </a:prstGeom>
          </p:spPr>
        </p:pic>
      </p:grpSp>
      <p:sp>
        <p:nvSpPr>
          <p:cNvPr id="1040" name="Rounded Rectangle 1039">
            <a:extLst>
              <a:ext uri="{FF2B5EF4-FFF2-40B4-BE49-F238E27FC236}">
                <a16:creationId xmlns:a16="http://schemas.microsoft.com/office/drawing/2014/main" id="{EB8BADA7-E4EA-F5CF-C628-77B47D436898}"/>
              </a:ext>
            </a:extLst>
          </p:cNvPr>
          <p:cNvSpPr/>
          <p:nvPr/>
        </p:nvSpPr>
        <p:spPr>
          <a:xfrm>
            <a:off x="464085" y="2472217"/>
            <a:ext cx="1902462" cy="331754"/>
          </a:xfrm>
          <a:prstGeom prst="roundRect">
            <a:avLst>
              <a:gd name="adj" fmla="val 7928"/>
            </a:avLst>
          </a:prstGeom>
          <a:noFill/>
          <a:ln w="6350">
            <a:noFill/>
          </a:ln>
          <a:effectLst>
            <a:outerShdw dist="266700" dir="2700000" sx="1000" sy="1000" algn="tl" rotWithShape="0">
              <a:schemeClr val="tx1">
                <a:alpha val="17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72000" tIns="0" rIns="0" bIns="0" rtlCol="0" anchor="ctr"/>
          <a:lstStyle/>
          <a:p>
            <a:pPr algn="ctr"/>
            <a:r>
              <a:rPr lang="fr-CA" sz="800" b="1" noProof="1">
                <a:solidFill>
                  <a:srgbClr val="FFB3B2"/>
                </a:solidFill>
                <a:latin typeface="Aptos" panose="020B0004020202020204" pitchFamily="34" charset="0"/>
              </a:rPr>
              <a:t>Taux de réopération de ~40%</a:t>
            </a:r>
          </a:p>
        </p:txBody>
      </p:sp>
      <p:sp>
        <p:nvSpPr>
          <p:cNvPr id="1042" name="AutoShape 16">
            <a:extLst>
              <a:ext uri="{FF2B5EF4-FFF2-40B4-BE49-F238E27FC236}">
                <a16:creationId xmlns:a16="http://schemas.microsoft.com/office/drawing/2014/main" id="{792386E3-81EE-D464-74D1-6270993D883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ptos" panose="020B0004020202020204" pitchFamily="34" charset="0"/>
            </a:endParaRPr>
          </a:p>
        </p:txBody>
      </p:sp>
      <p:pic>
        <p:nvPicPr>
          <p:cNvPr id="1047" name="Picture 1046" descr="A logo for a company&#10;&#10;Description automatically generated">
            <a:extLst>
              <a:ext uri="{FF2B5EF4-FFF2-40B4-BE49-F238E27FC236}">
                <a16:creationId xmlns:a16="http://schemas.microsoft.com/office/drawing/2014/main" id="{A659A2CD-BE3F-F849-2DC1-77F58386716F}"/>
              </a:ext>
            </a:extLst>
          </p:cNvPr>
          <p:cNvPicPr>
            <a:picLocks noChangeAspect="1"/>
          </p:cNvPicPr>
          <p:nvPr/>
        </p:nvPicPr>
        <p:blipFill>
          <a:blip r:embed="rId11">
            <a:duotone>
              <a:schemeClr val="accent1">
                <a:shade val="45000"/>
                <a:satMod val="135000"/>
              </a:schemeClr>
              <a:prstClr val="white"/>
            </a:duotone>
          </a:blip>
          <a:stretch>
            <a:fillRect/>
          </a:stretch>
        </p:blipFill>
        <p:spPr>
          <a:xfrm>
            <a:off x="11422764" y="60190"/>
            <a:ext cx="675947" cy="675947"/>
          </a:xfrm>
          <a:prstGeom prst="ellipse">
            <a:avLst/>
          </a:prstGeom>
        </p:spPr>
      </p:pic>
      <p:pic>
        <p:nvPicPr>
          <p:cNvPr id="1048" name="Picture 20">
            <a:extLst>
              <a:ext uri="{FF2B5EF4-FFF2-40B4-BE49-F238E27FC236}">
                <a16:creationId xmlns:a16="http://schemas.microsoft.com/office/drawing/2014/main" id="{398A399B-7016-B4B3-92AC-76F2B7F99BF1}"/>
              </a:ext>
            </a:extLst>
          </p:cNvPr>
          <p:cNvPicPr>
            <a:picLocks noChangeAspect="1" noChangeArrowheads="1"/>
          </p:cNvPicPr>
          <p:nvPr/>
        </p:nvPicPr>
        <p:blipFill>
          <a:blip r:embed="rId12">
            <a:lum bright="70000" contrast="-70000"/>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3289" y="63220"/>
            <a:ext cx="821317" cy="33494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89C38B9-21AD-615B-7814-A50C2AA9BC06}"/>
              </a:ext>
            </a:extLst>
          </p:cNvPr>
          <p:cNvSpPr txBox="1"/>
          <p:nvPr/>
        </p:nvSpPr>
        <p:spPr>
          <a:xfrm>
            <a:off x="181441" y="1687242"/>
            <a:ext cx="2385827" cy="846386"/>
          </a:xfrm>
          <a:prstGeom prst="rect">
            <a:avLst/>
          </a:prstGeom>
          <a:noFill/>
        </p:spPr>
        <p:txBody>
          <a:bodyPr wrap="square" lIns="90000" rtlCol="0">
            <a:spAutoFit/>
          </a:bodyPr>
          <a:lstStyle/>
          <a:p>
            <a:pPr marL="72000" indent="-72000" algn="just">
              <a:buFont typeface="Arial" panose="020B0604020202020204" pitchFamily="34" charset="0"/>
              <a:buChar char="•"/>
            </a:pPr>
            <a:r>
              <a:rPr lang="fr-FR" sz="700" dirty="0">
                <a:latin typeface="Aptos" panose="020B0004020202020204" pitchFamily="34" charset="0"/>
              </a:rPr>
              <a:t>Simulateurs récemment introduits en chirurgie d’augmentation mammaire</a:t>
            </a:r>
          </a:p>
          <a:p>
            <a:pPr marL="72000" indent="-72000">
              <a:buFont typeface="Arial" panose="020B0604020202020204" pitchFamily="34" charset="0"/>
              <a:buChar char="•"/>
            </a:pPr>
            <a:r>
              <a:rPr lang="fr-FR" sz="700" dirty="0">
                <a:latin typeface="Aptos" panose="020B0004020202020204" pitchFamily="34" charset="0"/>
              </a:rPr>
              <a:t>L’imagerie 3D améliore:</a:t>
            </a:r>
          </a:p>
          <a:p>
            <a:pPr marL="205200" lvl="1" indent="-72000">
              <a:buFont typeface="Arial" panose="020B0604020202020204" pitchFamily="34" charset="0"/>
              <a:buChar char="•"/>
            </a:pPr>
            <a:r>
              <a:rPr lang="fr-FR" sz="700" dirty="0">
                <a:latin typeface="Aptos" panose="020B0004020202020204" pitchFamily="34" charset="0"/>
              </a:rPr>
              <a:t>La planification préopératoire</a:t>
            </a:r>
          </a:p>
          <a:p>
            <a:pPr marL="205200" lvl="1" indent="-72000">
              <a:buFont typeface="Arial" panose="020B0604020202020204" pitchFamily="34" charset="0"/>
              <a:buChar char="•"/>
            </a:pPr>
            <a:r>
              <a:rPr lang="fr-FR" sz="700" dirty="0">
                <a:latin typeface="Aptos" panose="020B0004020202020204" pitchFamily="34" charset="0"/>
              </a:rPr>
              <a:t>L’approche chirurgicale hautement individualisée</a:t>
            </a:r>
          </a:p>
          <a:p>
            <a:pPr marL="205200" lvl="1" indent="-72000">
              <a:buFont typeface="Arial" panose="020B0604020202020204" pitchFamily="34" charset="0"/>
              <a:buChar char="•"/>
            </a:pPr>
            <a:r>
              <a:rPr lang="fr-FR" sz="700" dirty="0">
                <a:latin typeface="Aptos" panose="020B0004020202020204" pitchFamily="34" charset="0"/>
              </a:rPr>
              <a:t>La précision de l’évaluation de la morphologie</a:t>
            </a:r>
          </a:p>
          <a:p>
            <a:pPr marL="205200" lvl="1" indent="-72000">
              <a:buFont typeface="Arial" panose="020B0604020202020204" pitchFamily="34" charset="0"/>
              <a:buChar char="•"/>
            </a:pPr>
            <a:r>
              <a:rPr lang="fr-FR" sz="700" dirty="0">
                <a:latin typeface="Aptos" panose="020B0004020202020204" pitchFamily="34" charset="0"/>
              </a:rPr>
              <a:t>La gestion des attentes</a:t>
            </a:r>
          </a:p>
        </p:txBody>
      </p:sp>
      <p:sp>
        <p:nvSpPr>
          <p:cNvPr id="7" name="ZoneTexte 6">
            <a:extLst>
              <a:ext uri="{FF2B5EF4-FFF2-40B4-BE49-F238E27FC236}">
                <a16:creationId xmlns:a16="http://schemas.microsoft.com/office/drawing/2014/main" id="{D695052E-C300-B726-E3E2-7B648255DF2E}"/>
              </a:ext>
            </a:extLst>
          </p:cNvPr>
          <p:cNvSpPr txBox="1"/>
          <p:nvPr/>
        </p:nvSpPr>
        <p:spPr>
          <a:xfrm>
            <a:off x="251826" y="4416664"/>
            <a:ext cx="2611117" cy="830997"/>
          </a:xfrm>
          <a:prstGeom prst="rect">
            <a:avLst/>
          </a:prstGeom>
          <a:noFill/>
        </p:spPr>
        <p:txBody>
          <a:bodyPr wrap="square" lIns="90000" rtlCol="0">
            <a:spAutoFit/>
          </a:bodyPr>
          <a:lstStyle/>
          <a:p>
            <a:pPr marL="72000" indent="-72000">
              <a:buFont typeface="Arial" panose="020B0604020202020204" pitchFamily="34" charset="0"/>
              <a:buChar char="•"/>
            </a:pPr>
            <a:r>
              <a:rPr lang="fr-FR" sz="800" dirty="0">
                <a:latin typeface="Aptos" panose="020B0004020202020204" pitchFamily="34" charset="0"/>
              </a:rPr>
              <a:t>Étude de cohorte rétrospective</a:t>
            </a:r>
          </a:p>
          <a:p>
            <a:pPr marL="72000" indent="-72000">
              <a:buFont typeface="Arial" panose="020B0604020202020204" pitchFamily="34" charset="0"/>
              <a:buChar char="•"/>
            </a:pPr>
            <a:r>
              <a:rPr lang="fr-FR" sz="800" dirty="0">
                <a:latin typeface="Aptos" panose="020B0004020202020204" pitchFamily="34" charset="0"/>
              </a:rPr>
              <a:t>Janvier 2022 à décembre 2022</a:t>
            </a:r>
          </a:p>
          <a:p>
            <a:pPr marL="72000" indent="-72000">
              <a:buFont typeface="Arial" panose="020B0604020202020204" pitchFamily="34" charset="0"/>
              <a:buChar char="•"/>
            </a:pPr>
            <a:r>
              <a:rPr lang="fr-FR" sz="800" dirty="0">
                <a:latin typeface="Aptos" panose="020B0004020202020204" pitchFamily="34" charset="0"/>
              </a:rPr>
              <a:t>Données postopératoires obtenues au moins 3 mois après la chirurgie</a:t>
            </a:r>
          </a:p>
          <a:p>
            <a:pPr marL="72000" indent="-72000">
              <a:buFont typeface="Arial" panose="020B0604020202020204" pitchFamily="34" charset="0"/>
              <a:buChar char="•"/>
            </a:pPr>
            <a:r>
              <a:rPr lang="fr-FR" sz="800" dirty="0">
                <a:latin typeface="Aptos" panose="020B0004020202020204" pitchFamily="34" charset="0"/>
              </a:rPr>
              <a:t>1</a:t>
            </a:r>
            <a:r>
              <a:rPr lang="fr-FR" sz="800" baseline="30000" dirty="0">
                <a:latin typeface="Aptos" panose="020B0004020202020204" pitchFamily="34" charset="0"/>
              </a:rPr>
              <a:t>e</a:t>
            </a:r>
            <a:r>
              <a:rPr lang="fr-FR" sz="800" dirty="0">
                <a:latin typeface="Aptos" panose="020B0004020202020204" pitchFamily="34" charset="0"/>
              </a:rPr>
              <a:t> Hypothèse: différence absolue volume simulé vs réel: </a:t>
            </a:r>
            <a:r>
              <a:rPr lang="fr-FR" sz="800" b="1" dirty="0">
                <a:latin typeface="Aptos" panose="020B0004020202020204" pitchFamily="34" charset="0"/>
              </a:rPr>
              <a:t>10 %</a:t>
            </a:r>
          </a:p>
        </p:txBody>
      </p:sp>
      <p:sp>
        <p:nvSpPr>
          <p:cNvPr id="8" name="ZoneTexte 7">
            <a:extLst>
              <a:ext uri="{FF2B5EF4-FFF2-40B4-BE49-F238E27FC236}">
                <a16:creationId xmlns:a16="http://schemas.microsoft.com/office/drawing/2014/main" id="{1D14E3E0-1404-BEEA-1B45-D21235790038}"/>
              </a:ext>
            </a:extLst>
          </p:cNvPr>
          <p:cNvSpPr txBox="1"/>
          <p:nvPr/>
        </p:nvSpPr>
        <p:spPr>
          <a:xfrm>
            <a:off x="9979950" y="4781873"/>
            <a:ext cx="2028364" cy="1815882"/>
          </a:xfrm>
          <a:prstGeom prst="rect">
            <a:avLst/>
          </a:prstGeom>
          <a:noFill/>
        </p:spPr>
        <p:txBody>
          <a:bodyPr wrap="square" lIns="90000" rtlCol="0">
            <a:spAutoFit/>
          </a:bodyPr>
          <a:lstStyle/>
          <a:p>
            <a:pPr marL="72000" indent="-72000">
              <a:buFont typeface="Arial" panose="020B0604020202020204" pitchFamily="34" charset="0"/>
              <a:buChar char="•"/>
            </a:pPr>
            <a:r>
              <a:rPr lang="fr-CA" sz="800" dirty="0">
                <a:effectLst/>
                <a:latin typeface="Aptos" panose="020B0004020202020204" pitchFamily="34" charset="0"/>
                <a:ea typeface="Calibri" panose="020F0502020204030204" pitchFamily="34" charset="0"/>
                <a:cs typeface="Times New Roman" panose="02020603050405020304" pitchFamily="18" charset="0"/>
              </a:rPr>
              <a:t>VECTRA 3D est généralement fiable pour prédire les volumes mammaires postopératoires. </a:t>
            </a:r>
          </a:p>
          <a:p>
            <a:pPr marL="72000" indent="-72000">
              <a:buFont typeface="Arial" panose="020B0604020202020204" pitchFamily="34" charset="0"/>
              <a:buChar char="•"/>
            </a:pPr>
            <a:r>
              <a:rPr lang="fr-CA" sz="800" dirty="0">
                <a:effectLst/>
                <a:latin typeface="Aptos" panose="020B0004020202020204" pitchFamily="34" charset="0"/>
                <a:ea typeface="Calibri" panose="020F0502020204030204" pitchFamily="34" charset="0"/>
                <a:cs typeface="Times New Roman" panose="02020603050405020304" pitchFamily="18" charset="0"/>
              </a:rPr>
              <a:t>La précision diminue à mesure que le volume mammaire postopératoire augmente. </a:t>
            </a:r>
          </a:p>
          <a:p>
            <a:pPr marL="72000" indent="-72000">
              <a:buFont typeface="Arial" panose="020B0604020202020204" pitchFamily="34" charset="0"/>
              <a:buChar char="•"/>
            </a:pPr>
            <a:r>
              <a:rPr lang="fr-CA" sz="800" dirty="0">
                <a:effectLst/>
                <a:latin typeface="Aptos" panose="020B0004020202020204" pitchFamily="34" charset="0"/>
                <a:ea typeface="Calibri" panose="020F0502020204030204" pitchFamily="34" charset="0"/>
                <a:cs typeface="Times New Roman" panose="02020603050405020304" pitchFamily="18" charset="0"/>
              </a:rPr>
              <a:t>Les chirurgiens doivent prendre en compte </a:t>
            </a:r>
            <a:endParaRPr lang="fr-FR" sz="800" dirty="0">
              <a:latin typeface="Aptos" panose="020B0004020202020204" pitchFamily="34" charset="0"/>
            </a:endParaRPr>
          </a:p>
          <a:p>
            <a:pPr marL="205200" lvl="1" indent="-72000">
              <a:buFont typeface="Arial" panose="020B0604020202020204" pitchFamily="34" charset="0"/>
              <a:buChar char="•"/>
            </a:pPr>
            <a:r>
              <a:rPr lang="fr-FR" sz="800" dirty="0">
                <a:latin typeface="Aptos" panose="020B0004020202020204" pitchFamily="34" charset="0"/>
              </a:rPr>
              <a:t>Grossesse</a:t>
            </a:r>
          </a:p>
          <a:p>
            <a:pPr marL="205200" lvl="1" indent="-72000">
              <a:buFont typeface="Arial" panose="020B0604020202020204" pitchFamily="34" charset="0"/>
              <a:buChar char="•"/>
            </a:pPr>
            <a:r>
              <a:rPr lang="fr-FR" sz="800" dirty="0">
                <a:latin typeface="Aptos" panose="020B0004020202020204" pitchFamily="34" charset="0"/>
              </a:rPr>
              <a:t>Volume mammaire initial</a:t>
            </a:r>
          </a:p>
          <a:p>
            <a:pPr marL="205200" lvl="1" indent="-72000">
              <a:buFont typeface="Arial" panose="020B0604020202020204" pitchFamily="34" charset="0"/>
              <a:buChar char="•"/>
            </a:pPr>
            <a:r>
              <a:rPr lang="fr-FR" sz="800" dirty="0">
                <a:latin typeface="Aptos" panose="020B0004020202020204" pitchFamily="34" charset="0"/>
              </a:rPr>
              <a:t>Volume implant</a:t>
            </a:r>
          </a:p>
          <a:p>
            <a:pPr marL="72000" indent="-72000">
              <a:buFont typeface="Arial" panose="020B0604020202020204" pitchFamily="34" charset="0"/>
              <a:buChar char="•"/>
            </a:pPr>
            <a:r>
              <a:rPr lang="fr-CA" sz="800" dirty="0">
                <a:effectLst/>
                <a:latin typeface="Aptos" panose="020B0004020202020204" pitchFamily="34" charset="0"/>
                <a:ea typeface="Calibri" panose="020F0502020204030204" pitchFamily="34" charset="0"/>
                <a:cs typeface="Times New Roman" panose="02020603050405020304" pitchFamily="18" charset="0"/>
              </a:rPr>
              <a:t>La validation de la précision de l'outil aidera considérablement le partenariat médecin-patient</a:t>
            </a:r>
            <a:endParaRPr lang="fr-FR" sz="800" dirty="0">
              <a:latin typeface="Aptos" panose="020B0004020202020204" pitchFamily="34" charset="0"/>
            </a:endParaRPr>
          </a:p>
        </p:txBody>
      </p:sp>
      <p:sp>
        <p:nvSpPr>
          <p:cNvPr id="35" name="Rectangle 2">
            <a:extLst>
              <a:ext uri="{FF2B5EF4-FFF2-40B4-BE49-F238E27FC236}">
                <a16:creationId xmlns:a16="http://schemas.microsoft.com/office/drawing/2014/main" id="{E3F752DA-DFCC-2E13-3A09-EEF546B247B5}"/>
              </a:ext>
            </a:extLst>
          </p:cNvPr>
          <p:cNvSpPr>
            <a:spLocks noChangeArrowheads="1"/>
          </p:cNvSpPr>
          <p:nvPr/>
        </p:nvSpPr>
        <p:spPr bwMode="auto">
          <a:xfrm>
            <a:off x="3372973" y="170258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latin typeface="Aptos" panose="020B0004020202020204" pitchFamily="34" charset="0"/>
            </a:endParaRPr>
          </a:p>
        </p:txBody>
      </p:sp>
      <p:pic>
        <p:nvPicPr>
          <p:cNvPr id="49" name="Picture 12" descr="Breast Surgery 3-D Imaging for Toronto &amp; Brampton – Mississauga Cosmetic  Surgery &amp; Laser Clinic">
            <a:extLst>
              <a:ext uri="{FF2B5EF4-FFF2-40B4-BE49-F238E27FC236}">
                <a16:creationId xmlns:a16="http://schemas.microsoft.com/office/drawing/2014/main" id="{7FC46A76-08FC-E035-2686-898D22982B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39611" y="1469830"/>
            <a:ext cx="2225024" cy="1483349"/>
          </a:xfrm>
          <a:prstGeom prst="rect">
            <a:avLst/>
          </a:prstGeom>
          <a:noFill/>
          <a:ln>
            <a:solidFill>
              <a:srgbClr val="F6D5CC"/>
            </a:solidFill>
          </a:ln>
          <a:extLst>
            <a:ext uri="{909E8E84-426E-40DD-AFC4-6F175D3DCCD1}">
              <a14:hiddenFill xmlns:a14="http://schemas.microsoft.com/office/drawing/2010/main">
                <a:solidFill>
                  <a:srgbClr val="FFFFFF"/>
                </a:solidFill>
              </a14:hiddenFill>
            </a:ext>
          </a:extLst>
        </p:spPr>
      </p:pic>
      <p:sp>
        <p:nvSpPr>
          <p:cNvPr id="50" name="Rectangle 14">
            <a:extLst>
              <a:ext uri="{FF2B5EF4-FFF2-40B4-BE49-F238E27FC236}">
                <a16:creationId xmlns:a16="http://schemas.microsoft.com/office/drawing/2014/main" id="{D2EF2114-A1EC-04DD-839A-D91093926ECE}"/>
              </a:ext>
            </a:extLst>
          </p:cNvPr>
          <p:cNvSpPr>
            <a:spLocks noChangeArrowheads="1"/>
          </p:cNvSpPr>
          <p:nvPr/>
        </p:nvSpPr>
        <p:spPr bwMode="auto">
          <a:xfrm>
            <a:off x="0" y="-161807"/>
            <a:ext cx="80622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latin typeface="Aptos" panose="020B0004020202020204" pitchFamily="34" charset="0"/>
            </a:endParaRPr>
          </a:p>
        </p:txBody>
      </p:sp>
      <p:pic>
        <p:nvPicPr>
          <p:cNvPr id="53" name="Image 3" descr="Vectra 3D in Tucson | Maloney Plastic Surgery">
            <a:extLst>
              <a:ext uri="{FF2B5EF4-FFF2-40B4-BE49-F238E27FC236}">
                <a16:creationId xmlns:a16="http://schemas.microsoft.com/office/drawing/2014/main" id="{4CAC6EF0-D095-C47A-4B9E-E8A1681590ED}"/>
              </a:ext>
            </a:extLst>
          </p:cNvPr>
          <p:cNvPicPr>
            <a:picLocks noChangeAspect="1" noChangeArrowheads="1"/>
          </p:cNvPicPr>
          <p:nvPr/>
        </p:nvPicPr>
        <p:blipFill rotWithShape="1">
          <a:blip r:embed="rId15" r:link="rId16">
            <a:duotone>
              <a:prstClr val="black"/>
              <a:schemeClr val="accent3">
                <a:tint val="45000"/>
                <a:satMod val="400000"/>
              </a:schemeClr>
            </a:duotone>
            <a:extLst>
              <a:ext uri="{28A0092B-C50C-407E-A947-70E740481C1C}">
                <a14:useLocalDpi xmlns:a14="http://schemas.microsoft.com/office/drawing/2010/main" val="0"/>
              </a:ext>
            </a:extLst>
          </a:blip>
          <a:srcRect l="50754" b="68727"/>
          <a:stretch>
            <a:fillRect/>
          </a:stretch>
        </p:blipFill>
        <p:spPr bwMode="auto">
          <a:xfrm>
            <a:off x="2671110" y="1635687"/>
            <a:ext cx="1166633" cy="669772"/>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 3" descr="Vectra 3D in Tucson | Maloney Plastic Surgery">
            <a:extLst>
              <a:ext uri="{FF2B5EF4-FFF2-40B4-BE49-F238E27FC236}">
                <a16:creationId xmlns:a16="http://schemas.microsoft.com/office/drawing/2014/main" id="{074896CD-DF3B-B952-92D8-DE14F5BF5F30}"/>
              </a:ext>
            </a:extLst>
          </p:cNvPr>
          <p:cNvPicPr>
            <a:picLocks noChangeAspect="1" noChangeArrowheads="1"/>
          </p:cNvPicPr>
          <p:nvPr/>
        </p:nvPicPr>
        <p:blipFill rotWithShape="1">
          <a:blip r:embed="rId15" r:link="rId16">
            <a:duotone>
              <a:prstClr val="black"/>
              <a:schemeClr val="accent3">
                <a:tint val="45000"/>
                <a:satMod val="400000"/>
              </a:schemeClr>
            </a:duotone>
            <a:extLst>
              <a:ext uri="{28A0092B-C50C-407E-A947-70E740481C1C}">
                <a14:useLocalDpi xmlns:a14="http://schemas.microsoft.com/office/drawing/2010/main" val="0"/>
              </a:ext>
            </a:extLst>
          </a:blip>
          <a:srcRect l="50754" t="38743" b="46217"/>
          <a:stretch>
            <a:fillRect/>
          </a:stretch>
        </p:blipFill>
        <p:spPr bwMode="auto">
          <a:xfrm>
            <a:off x="2679924" y="2330745"/>
            <a:ext cx="1166633" cy="322115"/>
          </a:xfrm>
          <a:prstGeom prst="rect">
            <a:avLst/>
          </a:prstGeom>
          <a:noFill/>
          <a:extLst>
            <a:ext uri="{909E8E84-426E-40DD-AFC4-6F175D3DCCD1}">
              <a14:hiddenFill xmlns:a14="http://schemas.microsoft.com/office/drawing/2010/main">
                <a:solidFill>
                  <a:srgbClr val="FFFFFF"/>
                </a:solidFill>
              </a14:hiddenFill>
            </a:ext>
          </a:extLst>
        </p:spPr>
      </p:pic>
      <p:sp>
        <p:nvSpPr>
          <p:cNvPr id="62" name="ZoneTexte 61">
            <a:extLst>
              <a:ext uri="{FF2B5EF4-FFF2-40B4-BE49-F238E27FC236}">
                <a16:creationId xmlns:a16="http://schemas.microsoft.com/office/drawing/2014/main" id="{F20ED128-6C0D-F230-E43D-C074F0D171F2}"/>
              </a:ext>
            </a:extLst>
          </p:cNvPr>
          <p:cNvSpPr txBox="1"/>
          <p:nvPr/>
        </p:nvSpPr>
        <p:spPr>
          <a:xfrm>
            <a:off x="205632" y="3256425"/>
            <a:ext cx="3660821" cy="630942"/>
          </a:xfrm>
          <a:prstGeom prst="rect">
            <a:avLst/>
          </a:prstGeom>
          <a:noFill/>
        </p:spPr>
        <p:txBody>
          <a:bodyPr wrap="square" lIns="90000" rtlCol="0">
            <a:spAutoFit/>
          </a:bodyPr>
          <a:lstStyle/>
          <a:p>
            <a:pPr marL="72000" indent="-72000">
              <a:buFont typeface="Arial" panose="020B0604020202020204" pitchFamily="34" charset="0"/>
              <a:buChar char="•"/>
            </a:pPr>
            <a:r>
              <a:rPr lang="fr-FR" sz="700" dirty="0">
                <a:latin typeface="Aptos" panose="020B0004020202020204" pitchFamily="34" charset="0"/>
              </a:rPr>
              <a:t>Estimer la qualité prédictive de l'algorithme VECTRA</a:t>
            </a:r>
          </a:p>
          <a:p>
            <a:pPr marL="205200" lvl="1" indent="-72000">
              <a:buFont typeface="Arial" panose="020B0604020202020204" pitchFamily="34" charset="0"/>
              <a:buChar char="•"/>
            </a:pPr>
            <a:r>
              <a:rPr lang="fr-FR" sz="700" dirty="0">
                <a:latin typeface="Aptos" panose="020B0004020202020204" pitchFamily="34" charset="0"/>
              </a:rPr>
              <a:t>Comparer le volume mammaire simulé en 3D en  préopératoires en les comparants aux volumes mammaires  postopératoires réels</a:t>
            </a:r>
          </a:p>
          <a:p>
            <a:pPr marL="205200" lvl="1" indent="-72000">
              <a:buFont typeface="Arial" panose="020B0604020202020204" pitchFamily="34" charset="0"/>
              <a:buChar char="•"/>
            </a:pPr>
            <a:r>
              <a:rPr lang="fr-FR" sz="700" dirty="0">
                <a:latin typeface="Aptos" panose="020B0004020202020204" pitchFamily="34" charset="0"/>
              </a:rPr>
              <a:t>Évaluer si les facteurs démographiques, médicaux et chirurgicaux ont eu un impact sur la précision</a:t>
            </a:r>
          </a:p>
        </p:txBody>
      </p:sp>
      <p:sp>
        <p:nvSpPr>
          <p:cNvPr id="1045" name="Rectangle : coins arrondis 1044">
            <a:extLst>
              <a:ext uri="{FF2B5EF4-FFF2-40B4-BE49-F238E27FC236}">
                <a16:creationId xmlns:a16="http://schemas.microsoft.com/office/drawing/2014/main" id="{471CA2D0-53FC-0900-A6FC-9C9D42D76D18}"/>
              </a:ext>
            </a:extLst>
          </p:cNvPr>
          <p:cNvSpPr/>
          <p:nvPr/>
        </p:nvSpPr>
        <p:spPr>
          <a:xfrm>
            <a:off x="2619050" y="6537470"/>
            <a:ext cx="1091045" cy="164774"/>
          </a:xfrm>
          <a:prstGeom prst="roundRect">
            <a:avLst/>
          </a:prstGeom>
          <a:solidFill>
            <a:srgbClr val="75BADA"/>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Vol. mammaire initial</a:t>
            </a:r>
          </a:p>
        </p:txBody>
      </p:sp>
      <p:sp>
        <p:nvSpPr>
          <p:cNvPr id="1046" name="Rectangle : coins arrondis 1045">
            <a:extLst>
              <a:ext uri="{FF2B5EF4-FFF2-40B4-BE49-F238E27FC236}">
                <a16:creationId xmlns:a16="http://schemas.microsoft.com/office/drawing/2014/main" id="{65BD9D27-F539-4ADE-F415-48F287B09586}"/>
              </a:ext>
            </a:extLst>
          </p:cNvPr>
          <p:cNvSpPr/>
          <p:nvPr/>
        </p:nvSpPr>
        <p:spPr>
          <a:xfrm>
            <a:off x="1448527" y="6535288"/>
            <a:ext cx="1091045" cy="164774"/>
          </a:xfrm>
          <a:prstGeom prst="roundRect">
            <a:avLst/>
          </a:prstGeom>
          <a:solidFill>
            <a:srgbClr val="75BADA"/>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Allaitement (oui/non)</a:t>
            </a:r>
          </a:p>
        </p:txBody>
      </p:sp>
      <p:sp>
        <p:nvSpPr>
          <p:cNvPr id="1051" name="Rectangle : coins arrondis 1050">
            <a:extLst>
              <a:ext uri="{FF2B5EF4-FFF2-40B4-BE49-F238E27FC236}">
                <a16:creationId xmlns:a16="http://schemas.microsoft.com/office/drawing/2014/main" id="{B398D798-BD27-0EF8-973A-9B2982219114}"/>
              </a:ext>
            </a:extLst>
          </p:cNvPr>
          <p:cNvSpPr/>
          <p:nvPr/>
        </p:nvSpPr>
        <p:spPr>
          <a:xfrm>
            <a:off x="1448969" y="6321592"/>
            <a:ext cx="1091045" cy="164774"/>
          </a:xfrm>
          <a:prstGeom prst="roundRect">
            <a:avLst/>
          </a:prstGeom>
          <a:solidFill>
            <a:srgbClr val="75BADA"/>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Grossesse (oui/non)</a:t>
            </a:r>
          </a:p>
        </p:txBody>
      </p:sp>
      <p:sp>
        <p:nvSpPr>
          <p:cNvPr id="1052" name="Rectangle : coins arrondis 1051">
            <a:extLst>
              <a:ext uri="{FF2B5EF4-FFF2-40B4-BE49-F238E27FC236}">
                <a16:creationId xmlns:a16="http://schemas.microsoft.com/office/drawing/2014/main" id="{A058CC6C-3664-DBF4-C198-108306391B36}"/>
              </a:ext>
            </a:extLst>
          </p:cNvPr>
          <p:cNvSpPr/>
          <p:nvPr/>
        </p:nvSpPr>
        <p:spPr>
          <a:xfrm>
            <a:off x="298188" y="6539627"/>
            <a:ext cx="1091045" cy="164774"/>
          </a:xfrm>
          <a:prstGeom prst="roundRect">
            <a:avLst/>
          </a:prstGeom>
          <a:solidFill>
            <a:srgbClr val="75BADA"/>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IMC</a:t>
            </a:r>
          </a:p>
        </p:txBody>
      </p:sp>
      <p:sp>
        <p:nvSpPr>
          <p:cNvPr id="1053" name="Rectangle : coins arrondis 1052">
            <a:extLst>
              <a:ext uri="{FF2B5EF4-FFF2-40B4-BE49-F238E27FC236}">
                <a16:creationId xmlns:a16="http://schemas.microsoft.com/office/drawing/2014/main" id="{5C198541-3C77-0804-9BAE-DB03C00E6D6F}"/>
              </a:ext>
            </a:extLst>
          </p:cNvPr>
          <p:cNvSpPr/>
          <p:nvPr/>
        </p:nvSpPr>
        <p:spPr>
          <a:xfrm>
            <a:off x="298189" y="6321592"/>
            <a:ext cx="1091045" cy="164774"/>
          </a:xfrm>
          <a:prstGeom prst="roundRect">
            <a:avLst/>
          </a:prstGeom>
          <a:solidFill>
            <a:srgbClr val="75BADA"/>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Âge</a:t>
            </a:r>
          </a:p>
        </p:txBody>
      </p:sp>
      <p:sp>
        <p:nvSpPr>
          <p:cNvPr id="1054" name="Rectangle : coins arrondis 1053">
            <a:extLst>
              <a:ext uri="{FF2B5EF4-FFF2-40B4-BE49-F238E27FC236}">
                <a16:creationId xmlns:a16="http://schemas.microsoft.com/office/drawing/2014/main" id="{4BC8B187-9BDC-9535-9D84-4D10FA176FB1}"/>
              </a:ext>
            </a:extLst>
          </p:cNvPr>
          <p:cNvSpPr/>
          <p:nvPr/>
        </p:nvSpPr>
        <p:spPr>
          <a:xfrm>
            <a:off x="2619050" y="6317273"/>
            <a:ext cx="1091045" cy="164774"/>
          </a:xfrm>
          <a:prstGeom prst="roundRect">
            <a:avLst/>
          </a:prstGeom>
          <a:solidFill>
            <a:srgbClr val="75BADA"/>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Volume implant</a:t>
            </a:r>
          </a:p>
        </p:txBody>
      </p:sp>
      <p:sp>
        <p:nvSpPr>
          <p:cNvPr id="1055" name="Rectangle 16">
            <a:extLst>
              <a:ext uri="{FF2B5EF4-FFF2-40B4-BE49-F238E27FC236}">
                <a16:creationId xmlns:a16="http://schemas.microsoft.com/office/drawing/2014/main" id="{4AFEB960-1114-9DF7-5785-7547DC6722F0}"/>
              </a:ext>
            </a:extLst>
          </p:cNvPr>
          <p:cNvSpPr>
            <a:spLocks noChangeArrowheads="1"/>
          </p:cNvSpPr>
          <p:nvPr/>
        </p:nvSpPr>
        <p:spPr bwMode="auto">
          <a:xfrm>
            <a:off x="9940828" y="2845763"/>
            <a:ext cx="42641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latin typeface="Aptos" panose="020B0004020202020204" pitchFamily="34" charset="0"/>
            </a:endParaRPr>
          </a:p>
        </p:txBody>
      </p:sp>
      <p:pic>
        <p:nvPicPr>
          <p:cNvPr id="1056" name="Image 5" descr="Vectra® 3D Imaging for Barrington &amp; Arlington Heights, IL | Renee Burke, MD">
            <a:extLst>
              <a:ext uri="{FF2B5EF4-FFF2-40B4-BE49-F238E27FC236}">
                <a16:creationId xmlns:a16="http://schemas.microsoft.com/office/drawing/2014/main" id="{CC4D37FC-D5B2-7546-96DB-8DB261E1BD38}"/>
              </a:ext>
            </a:extLst>
          </p:cNvPr>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9940827" y="3007570"/>
            <a:ext cx="2235180" cy="1345536"/>
          </a:xfrm>
          <a:prstGeom prst="rect">
            <a:avLst/>
          </a:prstGeom>
          <a:noFill/>
          <a:ln>
            <a:solidFill>
              <a:srgbClr val="F6D5CC"/>
            </a:solidFill>
          </a:ln>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A9B85365-CAA5-CBE7-B537-FB024351518A}"/>
              </a:ext>
            </a:extLst>
          </p:cNvPr>
          <p:cNvCxnSpPr>
            <a:cxnSpLocks/>
          </p:cNvCxnSpPr>
          <p:nvPr/>
        </p:nvCxnSpPr>
        <p:spPr>
          <a:xfrm>
            <a:off x="267088" y="6231514"/>
            <a:ext cx="34430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81D0978-0233-1E51-81B2-43426EE2C4D9}"/>
              </a:ext>
            </a:extLst>
          </p:cNvPr>
          <p:cNvCxnSpPr>
            <a:cxnSpLocks/>
          </p:cNvCxnSpPr>
          <p:nvPr/>
        </p:nvCxnSpPr>
        <p:spPr>
          <a:xfrm>
            <a:off x="2024924" y="5485066"/>
            <a:ext cx="16624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Rectangle : coins arrondis 1052">
            <a:extLst>
              <a:ext uri="{FF2B5EF4-FFF2-40B4-BE49-F238E27FC236}">
                <a16:creationId xmlns:a16="http://schemas.microsoft.com/office/drawing/2014/main" id="{F8C471A5-F6A8-D121-169D-083073C7C65B}"/>
              </a:ext>
            </a:extLst>
          </p:cNvPr>
          <p:cNvSpPr/>
          <p:nvPr/>
        </p:nvSpPr>
        <p:spPr>
          <a:xfrm>
            <a:off x="2202593" y="5403519"/>
            <a:ext cx="1307119" cy="164774"/>
          </a:xfrm>
          <a:prstGeom prst="roundRect">
            <a:avLst/>
          </a:prstGeom>
          <a:solidFill>
            <a:srgbClr val="07405C"/>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fr-FR" sz="800" b="1" dirty="0">
                <a:latin typeface="Aptos" panose="020B0004020202020204" pitchFamily="34" charset="0"/>
              </a:rPr>
              <a:t>Critères d’exclusion</a:t>
            </a:r>
          </a:p>
        </p:txBody>
      </p:sp>
      <p:sp>
        <p:nvSpPr>
          <p:cNvPr id="40" name="Rectangle : coins arrondis 1052">
            <a:extLst>
              <a:ext uri="{FF2B5EF4-FFF2-40B4-BE49-F238E27FC236}">
                <a16:creationId xmlns:a16="http://schemas.microsoft.com/office/drawing/2014/main" id="{9F67417B-23E9-3184-6043-A3BB3C03D3F3}"/>
              </a:ext>
            </a:extLst>
          </p:cNvPr>
          <p:cNvSpPr/>
          <p:nvPr/>
        </p:nvSpPr>
        <p:spPr>
          <a:xfrm>
            <a:off x="272946" y="5557083"/>
            <a:ext cx="1656599" cy="164774"/>
          </a:xfrm>
          <a:prstGeom prst="roundRect">
            <a:avLst/>
          </a:prstGeom>
          <a:solidFill>
            <a:srgbClr val="75BADA"/>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18 ans et plus</a:t>
            </a:r>
          </a:p>
        </p:txBody>
      </p:sp>
      <p:sp>
        <p:nvSpPr>
          <p:cNvPr id="41" name="Rectangle : coins arrondis 1052">
            <a:extLst>
              <a:ext uri="{FF2B5EF4-FFF2-40B4-BE49-F238E27FC236}">
                <a16:creationId xmlns:a16="http://schemas.microsoft.com/office/drawing/2014/main" id="{336CE670-6170-ACC7-5E38-26E9128F3FAD}"/>
              </a:ext>
            </a:extLst>
          </p:cNvPr>
          <p:cNvSpPr/>
          <p:nvPr/>
        </p:nvSpPr>
        <p:spPr>
          <a:xfrm>
            <a:off x="272946" y="5760278"/>
            <a:ext cx="1656599" cy="164774"/>
          </a:xfrm>
          <a:prstGeom prst="roundRect">
            <a:avLst/>
          </a:prstGeom>
          <a:solidFill>
            <a:srgbClr val="75BADA"/>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Aug. mammaire bilatérale primaire</a:t>
            </a:r>
          </a:p>
        </p:txBody>
      </p:sp>
      <p:sp>
        <p:nvSpPr>
          <p:cNvPr id="3" name="Rectangle : coins arrondis 1052">
            <a:extLst>
              <a:ext uri="{FF2B5EF4-FFF2-40B4-BE49-F238E27FC236}">
                <a16:creationId xmlns:a16="http://schemas.microsoft.com/office/drawing/2014/main" id="{0AFFD745-9CE9-6ADE-127B-AE5176487275}"/>
              </a:ext>
            </a:extLst>
          </p:cNvPr>
          <p:cNvSpPr/>
          <p:nvPr/>
        </p:nvSpPr>
        <p:spPr>
          <a:xfrm>
            <a:off x="1363991" y="6144239"/>
            <a:ext cx="1307119" cy="164774"/>
          </a:xfrm>
          <a:prstGeom prst="roundRect">
            <a:avLst/>
          </a:prstGeom>
          <a:solidFill>
            <a:srgbClr val="07405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800" b="1" dirty="0">
                <a:latin typeface="Aptos" panose="020B0004020202020204" pitchFamily="34" charset="0"/>
              </a:rPr>
              <a:t>Facteurs démographiques</a:t>
            </a:r>
          </a:p>
        </p:txBody>
      </p:sp>
      <p:cxnSp>
        <p:nvCxnSpPr>
          <p:cNvPr id="48" name="Straight Connector 47">
            <a:extLst>
              <a:ext uri="{FF2B5EF4-FFF2-40B4-BE49-F238E27FC236}">
                <a16:creationId xmlns:a16="http://schemas.microsoft.com/office/drawing/2014/main" id="{81D19F56-CA95-51BD-43D4-9E41A2A43BD7}"/>
              </a:ext>
            </a:extLst>
          </p:cNvPr>
          <p:cNvCxnSpPr>
            <a:cxnSpLocks/>
          </p:cNvCxnSpPr>
          <p:nvPr/>
        </p:nvCxnSpPr>
        <p:spPr>
          <a:xfrm>
            <a:off x="291968" y="5485066"/>
            <a:ext cx="16624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Rectangle : coins arrondis 1052">
            <a:extLst>
              <a:ext uri="{FF2B5EF4-FFF2-40B4-BE49-F238E27FC236}">
                <a16:creationId xmlns:a16="http://schemas.microsoft.com/office/drawing/2014/main" id="{83D4F883-9845-1629-22E9-618E2C510459}"/>
              </a:ext>
            </a:extLst>
          </p:cNvPr>
          <p:cNvSpPr/>
          <p:nvPr/>
        </p:nvSpPr>
        <p:spPr>
          <a:xfrm>
            <a:off x="450977" y="5428399"/>
            <a:ext cx="1307119" cy="111256"/>
          </a:xfrm>
          <a:prstGeom prst="roundRect">
            <a:avLst/>
          </a:prstGeom>
          <a:solidFill>
            <a:srgbClr val="07405C"/>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0" bIns="0" rtlCol="0" anchor="ctr"/>
          <a:lstStyle/>
          <a:p>
            <a:r>
              <a:rPr lang="fr-FR" sz="800" b="1" dirty="0">
                <a:latin typeface="Aptos" panose="020B0004020202020204" pitchFamily="34" charset="0"/>
              </a:rPr>
              <a:t>Critères d’inclusion</a:t>
            </a:r>
          </a:p>
        </p:txBody>
      </p:sp>
      <p:sp>
        <p:nvSpPr>
          <p:cNvPr id="55" name="Rectangle : coins arrondis 1052">
            <a:extLst>
              <a:ext uri="{FF2B5EF4-FFF2-40B4-BE49-F238E27FC236}">
                <a16:creationId xmlns:a16="http://schemas.microsoft.com/office/drawing/2014/main" id="{09AF4FF9-BD5A-1FF8-6B4A-AEBE895FBC72}"/>
              </a:ext>
            </a:extLst>
          </p:cNvPr>
          <p:cNvSpPr/>
          <p:nvPr/>
        </p:nvSpPr>
        <p:spPr>
          <a:xfrm>
            <a:off x="272946" y="5963474"/>
            <a:ext cx="1656599" cy="164774"/>
          </a:xfrm>
          <a:prstGeom prst="roundRect">
            <a:avLst/>
          </a:prstGeom>
          <a:solidFill>
            <a:srgbClr val="75BADA"/>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Implants ronds en gel silicone sous pec.</a:t>
            </a:r>
          </a:p>
        </p:txBody>
      </p:sp>
      <p:sp>
        <p:nvSpPr>
          <p:cNvPr id="56" name="Rectangle : coins arrondis 1052">
            <a:extLst>
              <a:ext uri="{FF2B5EF4-FFF2-40B4-BE49-F238E27FC236}">
                <a16:creationId xmlns:a16="http://schemas.microsoft.com/office/drawing/2014/main" id="{FACB3F84-C505-4360-7D9C-E1BD87B458AB}"/>
              </a:ext>
            </a:extLst>
          </p:cNvPr>
          <p:cNvSpPr/>
          <p:nvPr/>
        </p:nvSpPr>
        <p:spPr>
          <a:xfrm>
            <a:off x="2009042" y="5557083"/>
            <a:ext cx="1656599" cy="164774"/>
          </a:xfrm>
          <a:prstGeom prst="roundRect">
            <a:avLst/>
          </a:prstGeom>
          <a:solidFill>
            <a:srgbClr val="FFB3B2"/>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Déformation mammaire congénitale</a:t>
            </a:r>
          </a:p>
        </p:txBody>
      </p:sp>
      <p:sp>
        <p:nvSpPr>
          <p:cNvPr id="58" name="Rectangle : coins arrondis 1052">
            <a:extLst>
              <a:ext uri="{FF2B5EF4-FFF2-40B4-BE49-F238E27FC236}">
                <a16:creationId xmlns:a16="http://schemas.microsoft.com/office/drawing/2014/main" id="{1F543638-9A8F-7D54-0CEE-F6A8A9F1DF33}"/>
              </a:ext>
            </a:extLst>
          </p:cNvPr>
          <p:cNvSpPr/>
          <p:nvPr/>
        </p:nvSpPr>
        <p:spPr>
          <a:xfrm>
            <a:off x="2009042" y="5760278"/>
            <a:ext cx="1656599" cy="164774"/>
          </a:xfrm>
          <a:prstGeom prst="roundRect">
            <a:avLst/>
          </a:prstGeom>
          <a:solidFill>
            <a:srgbClr val="FFB3B2"/>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Intervention chirurgicale sup.</a:t>
            </a:r>
          </a:p>
        </p:txBody>
      </p:sp>
      <p:sp>
        <p:nvSpPr>
          <p:cNvPr id="59" name="Rectangle : coins arrondis 1052">
            <a:extLst>
              <a:ext uri="{FF2B5EF4-FFF2-40B4-BE49-F238E27FC236}">
                <a16:creationId xmlns:a16="http://schemas.microsoft.com/office/drawing/2014/main" id="{213F4593-B32A-DEE5-F656-5C4D70000B09}"/>
              </a:ext>
            </a:extLst>
          </p:cNvPr>
          <p:cNvSpPr/>
          <p:nvPr/>
        </p:nvSpPr>
        <p:spPr>
          <a:xfrm>
            <a:off x="2009042" y="5963474"/>
            <a:ext cx="1656599" cy="164774"/>
          </a:xfrm>
          <a:prstGeom prst="roundRect">
            <a:avLst/>
          </a:prstGeom>
          <a:solidFill>
            <a:srgbClr val="FFB3B2"/>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700" b="1" dirty="0">
                <a:latin typeface="Aptos" panose="020B0004020202020204" pitchFamily="34" charset="0"/>
              </a:rPr>
              <a:t>Patients sans </a:t>
            </a:r>
            <a:r>
              <a:rPr lang="fr-FR" sz="700" b="1">
                <a:latin typeface="Aptos" panose="020B0004020202020204" pitchFamily="34" charset="0"/>
              </a:rPr>
              <a:t>photos préopératoires</a:t>
            </a:r>
            <a:endParaRPr lang="fr-FR" sz="700" b="1" dirty="0">
              <a:latin typeface="Aptos" panose="020B0004020202020204" pitchFamily="34" charset="0"/>
            </a:endParaRPr>
          </a:p>
        </p:txBody>
      </p:sp>
      <p:grpSp>
        <p:nvGrpSpPr>
          <p:cNvPr id="60" name="Group 87">
            <a:extLst>
              <a:ext uri="{FF2B5EF4-FFF2-40B4-BE49-F238E27FC236}">
                <a16:creationId xmlns:a16="http://schemas.microsoft.com/office/drawing/2014/main" id="{30248CBF-ADF4-66FD-C4BA-C6DA937A6B4B}"/>
              </a:ext>
            </a:extLst>
          </p:cNvPr>
          <p:cNvGrpSpPr>
            <a:grpSpLocks noChangeAspect="1"/>
          </p:cNvGrpSpPr>
          <p:nvPr/>
        </p:nvGrpSpPr>
        <p:grpSpPr bwMode="auto">
          <a:xfrm>
            <a:off x="1540168" y="5372371"/>
            <a:ext cx="159589" cy="159589"/>
            <a:chOff x="5510" y="1717"/>
            <a:chExt cx="428" cy="428"/>
          </a:xfrm>
          <a:solidFill>
            <a:schemeClr val="tx1"/>
          </a:solidFill>
        </p:grpSpPr>
        <p:sp>
          <p:nvSpPr>
            <p:cNvPr id="1026" name="Freeform 88">
              <a:extLst>
                <a:ext uri="{FF2B5EF4-FFF2-40B4-BE49-F238E27FC236}">
                  <a16:creationId xmlns:a16="http://schemas.microsoft.com/office/drawing/2014/main" id="{3E148ADC-01C9-0D1F-6B12-47AE9EE27456}"/>
                </a:ext>
              </a:extLst>
            </p:cNvPr>
            <p:cNvSpPr>
              <a:spLocks/>
            </p:cNvSpPr>
            <p:nvPr/>
          </p:nvSpPr>
          <p:spPr bwMode="auto">
            <a:xfrm>
              <a:off x="5572" y="1717"/>
              <a:ext cx="366" cy="339"/>
            </a:xfrm>
            <a:custGeom>
              <a:avLst/>
              <a:gdLst>
                <a:gd name="T0" fmla="*/ 66 w 247"/>
                <a:gd name="T1" fmla="*/ 229 h 229"/>
                <a:gd name="T2" fmla="*/ 62 w 247"/>
                <a:gd name="T3" fmla="*/ 227 h 229"/>
                <a:gd name="T4" fmla="*/ 2 w 247"/>
                <a:gd name="T5" fmla="*/ 167 h 229"/>
                <a:gd name="T6" fmla="*/ 2 w 247"/>
                <a:gd name="T7" fmla="*/ 159 h 229"/>
                <a:gd name="T8" fmla="*/ 10 w 247"/>
                <a:gd name="T9" fmla="*/ 159 h 229"/>
                <a:gd name="T10" fmla="*/ 66 w 247"/>
                <a:gd name="T11" fmla="*/ 214 h 229"/>
                <a:gd name="T12" fmla="*/ 235 w 247"/>
                <a:gd name="T13" fmla="*/ 3 h 229"/>
                <a:gd name="T14" fmla="*/ 244 w 247"/>
                <a:gd name="T15" fmla="*/ 3 h 229"/>
                <a:gd name="T16" fmla="*/ 245 w 247"/>
                <a:gd name="T17" fmla="*/ 11 h 229"/>
                <a:gd name="T18" fmla="*/ 71 w 247"/>
                <a:gd name="T19" fmla="*/ 227 h 229"/>
                <a:gd name="T20" fmla="*/ 66 w 247"/>
                <a:gd name="T21" fmla="*/ 229 h 229"/>
                <a:gd name="T22" fmla="*/ 66 w 247"/>
                <a:gd name="T23"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229">
                  <a:moveTo>
                    <a:pt x="66" y="229"/>
                  </a:moveTo>
                  <a:cubicBezTo>
                    <a:pt x="65" y="229"/>
                    <a:pt x="63" y="229"/>
                    <a:pt x="62" y="227"/>
                  </a:cubicBezTo>
                  <a:cubicBezTo>
                    <a:pt x="2" y="167"/>
                    <a:pt x="2" y="167"/>
                    <a:pt x="2" y="167"/>
                  </a:cubicBezTo>
                  <a:cubicBezTo>
                    <a:pt x="0" y="165"/>
                    <a:pt x="0" y="161"/>
                    <a:pt x="2" y="159"/>
                  </a:cubicBezTo>
                  <a:cubicBezTo>
                    <a:pt x="4" y="157"/>
                    <a:pt x="8" y="157"/>
                    <a:pt x="10" y="159"/>
                  </a:cubicBezTo>
                  <a:cubicBezTo>
                    <a:pt x="66" y="214"/>
                    <a:pt x="66" y="214"/>
                    <a:pt x="66" y="214"/>
                  </a:cubicBezTo>
                  <a:cubicBezTo>
                    <a:pt x="235" y="3"/>
                    <a:pt x="235" y="3"/>
                    <a:pt x="235" y="3"/>
                  </a:cubicBezTo>
                  <a:cubicBezTo>
                    <a:pt x="238" y="1"/>
                    <a:pt x="241" y="0"/>
                    <a:pt x="244" y="3"/>
                  </a:cubicBezTo>
                  <a:cubicBezTo>
                    <a:pt x="246" y="5"/>
                    <a:pt x="247" y="8"/>
                    <a:pt x="245" y="11"/>
                  </a:cubicBezTo>
                  <a:cubicBezTo>
                    <a:pt x="71" y="227"/>
                    <a:pt x="71" y="227"/>
                    <a:pt x="71" y="227"/>
                  </a:cubicBezTo>
                  <a:cubicBezTo>
                    <a:pt x="70" y="228"/>
                    <a:pt x="68" y="229"/>
                    <a:pt x="66" y="229"/>
                  </a:cubicBezTo>
                  <a:cubicBezTo>
                    <a:pt x="66" y="229"/>
                    <a:pt x="66" y="229"/>
                    <a:pt x="66"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solidFill>
                  <a:schemeClr val="bg2"/>
                </a:solidFill>
              </a:endParaRPr>
            </a:p>
          </p:txBody>
        </p:sp>
        <p:sp>
          <p:nvSpPr>
            <p:cNvPr id="1027" name="Freeform 89">
              <a:extLst>
                <a:ext uri="{FF2B5EF4-FFF2-40B4-BE49-F238E27FC236}">
                  <a16:creationId xmlns:a16="http://schemas.microsoft.com/office/drawing/2014/main" id="{C247AA30-0464-32AC-FCDF-9A5E4EDF6F24}"/>
                </a:ext>
              </a:extLst>
            </p:cNvPr>
            <p:cNvSpPr>
              <a:spLocks/>
            </p:cNvSpPr>
            <p:nvPr/>
          </p:nvSpPr>
          <p:spPr bwMode="auto">
            <a:xfrm>
              <a:off x="5510" y="1808"/>
              <a:ext cx="337" cy="337"/>
            </a:xfrm>
            <a:custGeom>
              <a:avLst/>
              <a:gdLst>
                <a:gd name="T0" fmla="*/ 114 w 228"/>
                <a:gd name="T1" fmla="*/ 228 h 228"/>
                <a:gd name="T2" fmla="*/ 0 w 228"/>
                <a:gd name="T3" fmla="*/ 114 h 228"/>
                <a:gd name="T4" fmla="*/ 114 w 228"/>
                <a:gd name="T5" fmla="*/ 0 h 228"/>
                <a:gd name="T6" fmla="*/ 165 w 228"/>
                <a:gd name="T7" fmla="*/ 12 h 228"/>
                <a:gd name="T8" fmla="*/ 168 w 228"/>
                <a:gd name="T9" fmla="*/ 20 h 228"/>
                <a:gd name="T10" fmla="*/ 159 w 228"/>
                <a:gd name="T11" fmla="*/ 23 h 228"/>
                <a:gd name="T12" fmla="*/ 114 w 228"/>
                <a:gd name="T13" fmla="*/ 12 h 228"/>
                <a:gd name="T14" fmla="*/ 12 w 228"/>
                <a:gd name="T15" fmla="*/ 114 h 228"/>
                <a:gd name="T16" fmla="*/ 114 w 228"/>
                <a:gd name="T17" fmla="*/ 216 h 228"/>
                <a:gd name="T18" fmla="*/ 216 w 228"/>
                <a:gd name="T19" fmla="*/ 114 h 228"/>
                <a:gd name="T20" fmla="*/ 214 w 228"/>
                <a:gd name="T21" fmla="*/ 92 h 228"/>
                <a:gd name="T22" fmla="*/ 218 w 228"/>
                <a:gd name="T23" fmla="*/ 84 h 228"/>
                <a:gd name="T24" fmla="*/ 225 w 228"/>
                <a:gd name="T25" fmla="*/ 89 h 228"/>
                <a:gd name="T26" fmla="*/ 228 w 228"/>
                <a:gd name="T27" fmla="*/ 114 h 228"/>
                <a:gd name="T28" fmla="*/ 114 w 228"/>
                <a:gd name="T2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228">
                  <a:moveTo>
                    <a:pt x="114" y="228"/>
                  </a:moveTo>
                  <a:cubicBezTo>
                    <a:pt x="51" y="228"/>
                    <a:pt x="0" y="177"/>
                    <a:pt x="0" y="114"/>
                  </a:cubicBezTo>
                  <a:cubicBezTo>
                    <a:pt x="0" y="51"/>
                    <a:pt x="51" y="0"/>
                    <a:pt x="114" y="0"/>
                  </a:cubicBezTo>
                  <a:cubicBezTo>
                    <a:pt x="132" y="0"/>
                    <a:pt x="149" y="4"/>
                    <a:pt x="165" y="12"/>
                  </a:cubicBezTo>
                  <a:cubicBezTo>
                    <a:pt x="168" y="14"/>
                    <a:pt x="169" y="17"/>
                    <a:pt x="168" y="20"/>
                  </a:cubicBezTo>
                  <a:cubicBezTo>
                    <a:pt x="166" y="23"/>
                    <a:pt x="162" y="24"/>
                    <a:pt x="159" y="23"/>
                  </a:cubicBezTo>
                  <a:cubicBezTo>
                    <a:pt x="145" y="16"/>
                    <a:pt x="130" y="12"/>
                    <a:pt x="114" y="12"/>
                  </a:cubicBezTo>
                  <a:cubicBezTo>
                    <a:pt x="58" y="12"/>
                    <a:pt x="12" y="58"/>
                    <a:pt x="12" y="114"/>
                  </a:cubicBezTo>
                  <a:cubicBezTo>
                    <a:pt x="12" y="170"/>
                    <a:pt x="58" y="216"/>
                    <a:pt x="114" y="216"/>
                  </a:cubicBezTo>
                  <a:cubicBezTo>
                    <a:pt x="170" y="216"/>
                    <a:pt x="216" y="170"/>
                    <a:pt x="216" y="114"/>
                  </a:cubicBezTo>
                  <a:cubicBezTo>
                    <a:pt x="216" y="107"/>
                    <a:pt x="215" y="99"/>
                    <a:pt x="214" y="92"/>
                  </a:cubicBezTo>
                  <a:cubicBezTo>
                    <a:pt x="213" y="88"/>
                    <a:pt x="215" y="85"/>
                    <a:pt x="218" y="84"/>
                  </a:cubicBezTo>
                  <a:cubicBezTo>
                    <a:pt x="221" y="84"/>
                    <a:pt x="225" y="86"/>
                    <a:pt x="225" y="89"/>
                  </a:cubicBezTo>
                  <a:cubicBezTo>
                    <a:pt x="227" y="97"/>
                    <a:pt x="228" y="106"/>
                    <a:pt x="228" y="114"/>
                  </a:cubicBezTo>
                  <a:cubicBezTo>
                    <a:pt x="228" y="177"/>
                    <a:pt x="177" y="228"/>
                    <a:pt x="114"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solidFill>
                  <a:schemeClr val="bg2"/>
                </a:solidFill>
              </a:endParaRPr>
            </a:p>
          </p:txBody>
        </p:sp>
      </p:grpSp>
      <p:grpSp>
        <p:nvGrpSpPr>
          <p:cNvPr id="1028" name="Group 95">
            <a:extLst>
              <a:ext uri="{FF2B5EF4-FFF2-40B4-BE49-F238E27FC236}">
                <a16:creationId xmlns:a16="http://schemas.microsoft.com/office/drawing/2014/main" id="{14B09E31-D59A-8165-134A-3558E138542E}"/>
              </a:ext>
            </a:extLst>
          </p:cNvPr>
          <p:cNvGrpSpPr>
            <a:grpSpLocks noChangeAspect="1"/>
          </p:cNvGrpSpPr>
          <p:nvPr/>
        </p:nvGrpSpPr>
        <p:grpSpPr bwMode="auto">
          <a:xfrm>
            <a:off x="3303138" y="5418510"/>
            <a:ext cx="125657" cy="125043"/>
            <a:chOff x="4488" y="1730"/>
            <a:chExt cx="409" cy="407"/>
          </a:xfrm>
          <a:solidFill>
            <a:schemeClr val="tx1"/>
          </a:solidFill>
        </p:grpSpPr>
        <p:sp>
          <p:nvSpPr>
            <p:cNvPr id="1029" name="Freeform 96">
              <a:extLst>
                <a:ext uri="{FF2B5EF4-FFF2-40B4-BE49-F238E27FC236}">
                  <a16:creationId xmlns:a16="http://schemas.microsoft.com/office/drawing/2014/main" id="{59D82716-3891-B528-F66E-4CFF699C88FB}"/>
                </a:ext>
              </a:extLst>
            </p:cNvPr>
            <p:cNvSpPr>
              <a:spLocks noEditPoints="1"/>
            </p:cNvSpPr>
            <p:nvPr/>
          </p:nvSpPr>
          <p:spPr bwMode="auto">
            <a:xfrm>
              <a:off x="4488" y="1730"/>
              <a:ext cx="409" cy="407"/>
            </a:xfrm>
            <a:custGeom>
              <a:avLst/>
              <a:gdLst>
                <a:gd name="T0" fmla="*/ 138 w 276"/>
                <a:gd name="T1" fmla="*/ 276 h 276"/>
                <a:gd name="T2" fmla="*/ 0 w 276"/>
                <a:gd name="T3" fmla="*/ 138 h 276"/>
                <a:gd name="T4" fmla="*/ 138 w 276"/>
                <a:gd name="T5" fmla="*/ 0 h 276"/>
                <a:gd name="T6" fmla="*/ 276 w 276"/>
                <a:gd name="T7" fmla="*/ 138 h 276"/>
                <a:gd name="T8" fmla="*/ 138 w 276"/>
                <a:gd name="T9" fmla="*/ 276 h 276"/>
                <a:gd name="T10" fmla="*/ 138 w 276"/>
                <a:gd name="T11" fmla="*/ 12 h 276"/>
                <a:gd name="T12" fmla="*/ 12 w 276"/>
                <a:gd name="T13" fmla="*/ 138 h 276"/>
                <a:gd name="T14" fmla="*/ 138 w 276"/>
                <a:gd name="T15" fmla="*/ 264 h 276"/>
                <a:gd name="T16" fmla="*/ 264 w 276"/>
                <a:gd name="T17" fmla="*/ 138 h 276"/>
                <a:gd name="T18" fmla="*/ 138 w 276"/>
                <a:gd name="T19" fmla="*/ 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276">
                  <a:moveTo>
                    <a:pt x="138" y="276"/>
                  </a:moveTo>
                  <a:cubicBezTo>
                    <a:pt x="62" y="276"/>
                    <a:pt x="0" y="214"/>
                    <a:pt x="0" y="138"/>
                  </a:cubicBezTo>
                  <a:cubicBezTo>
                    <a:pt x="0" y="62"/>
                    <a:pt x="62" y="0"/>
                    <a:pt x="138" y="0"/>
                  </a:cubicBezTo>
                  <a:cubicBezTo>
                    <a:pt x="214" y="0"/>
                    <a:pt x="276" y="62"/>
                    <a:pt x="276" y="138"/>
                  </a:cubicBezTo>
                  <a:cubicBezTo>
                    <a:pt x="276" y="214"/>
                    <a:pt x="214" y="276"/>
                    <a:pt x="138" y="276"/>
                  </a:cubicBezTo>
                  <a:close/>
                  <a:moveTo>
                    <a:pt x="138" y="12"/>
                  </a:moveTo>
                  <a:cubicBezTo>
                    <a:pt x="68" y="12"/>
                    <a:pt x="12" y="69"/>
                    <a:pt x="12" y="138"/>
                  </a:cubicBezTo>
                  <a:cubicBezTo>
                    <a:pt x="12" y="208"/>
                    <a:pt x="68" y="264"/>
                    <a:pt x="138" y="264"/>
                  </a:cubicBezTo>
                  <a:cubicBezTo>
                    <a:pt x="207" y="264"/>
                    <a:pt x="264" y="208"/>
                    <a:pt x="264" y="138"/>
                  </a:cubicBezTo>
                  <a:cubicBezTo>
                    <a:pt x="264" y="69"/>
                    <a:pt x="207" y="12"/>
                    <a:pt x="13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1043" name="Freeform 97">
              <a:extLst>
                <a:ext uri="{FF2B5EF4-FFF2-40B4-BE49-F238E27FC236}">
                  <a16:creationId xmlns:a16="http://schemas.microsoft.com/office/drawing/2014/main" id="{CB4FFB1C-935E-C3B0-045F-5304E52378E6}"/>
                </a:ext>
              </a:extLst>
            </p:cNvPr>
            <p:cNvSpPr>
              <a:spLocks/>
            </p:cNvSpPr>
            <p:nvPr/>
          </p:nvSpPr>
          <p:spPr bwMode="auto">
            <a:xfrm>
              <a:off x="4607" y="1849"/>
              <a:ext cx="170" cy="169"/>
            </a:xfrm>
            <a:custGeom>
              <a:avLst/>
              <a:gdLst>
                <a:gd name="T0" fmla="*/ 7 w 115"/>
                <a:gd name="T1" fmla="*/ 114 h 114"/>
                <a:gd name="T2" fmla="*/ 3 w 115"/>
                <a:gd name="T3" fmla="*/ 112 h 114"/>
                <a:gd name="T4" fmla="*/ 3 w 115"/>
                <a:gd name="T5" fmla="*/ 104 h 114"/>
                <a:gd name="T6" fmla="*/ 105 w 115"/>
                <a:gd name="T7" fmla="*/ 2 h 114"/>
                <a:gd name="T8" fmla="*/ 113 w 115"/>
                <a:gd name="T9" fmla="*/ 2 h 114"/>
                <a:gd name="T10" fmla="*/ 113 w 115"/>
                <a:gd name="T11" fmla="*/ 11 h 114"/>
                <a:gd name="T12" fmla="*/ 11 w 115"/>
                <a:gd name="T13" fmla="*/ 112 h 114"/>
                <a:gd name="T14" fmla="*/ 7 w 115"/>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7" y="114"/>
                  </a:moveTo>
                  <a:cubicBezTo>
                    <a:pt x="5" y="114"/>
                    <a:pt x="4" y="114"/>
                    <a:pt x="3" y="112"/>
                  </a:cubicBezTo>
                  <a:cubicBezTo>
                    <a:pt x="0" y="110"/>
                    <a:pt x="0" y="106"/>
                    <a:pt x="3" y="104"/>
                  </a:cubicBezTo>
                  <a:cubicBezTo>
                    <a:pt x="105" y="2"/>
                    <a:pt x="105" y="2"/>
                    <a:pt x="105" y="2"/>
                  </a:cubicBezTo>
                  <a:cubicBezTo>
                    <a:pt x="107" y="0"/>
                    <a:pt x="111" y="0"/>
                    <a:pt x="113" y="2"/>
                  </a:cubicBezTo>
                  <a:cubicBezTo>
                    <a:pt x="115" y="4"/>
                    <a:pt x="115" y="8"/>
                    <a:pt x="113" y="11"/>
                  </a:cubicBezTo>
                  <a:cubicBezTo>
                    <a:pt x="11" y="112"/>
                    <a:pt x="11" y="112"/>
                    <a:pt x="11" y="112"/>
                  </a:cubicBezTo>
                  <a:cubicBezTo>
                    <a:pt x="10" y="114"/>
                    <a:pt x="8" y="114"/>
                    <a:pt x="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sp>
          <p:nvSpPr>
            <p:cNvPr id="1044" name="Freeform 98">
              <a:extLst>
                <a:ext uri="{FF2B5EF4-FFF2-40B4-BE49-F238E27FC236}">
                  <a16:creationId xmlns:a16="http://schemas.microsoft.com/office/drawing/2014/main" id="{BF3BA525-066E-1322-D8FB-D327EFB0410F}"/>
                </a:ext>
              </a:extLst>
            </p:cNvPr>
            <p:cNvSpPr>
              <a:spLocks/>
            </p:cNvSpPr>
            <p:nvPr/>
          </p:nvSpPr>
          <p:spPr bwMode="auto">
            <a:xfrm>
              <a:off x="4607" y="1849"/>
              <a:ext cx="170" cy="169"/>
            </a:xfrm>
            <a:custGeom>
              <a:avLst/>
              <a:gdLst>
                <a:gd name="T0" fmla="*/ 109 w 115"/>
                <a:gd name="T1" fmla="*/ 114 h 114"/>
                <a:gd name="T2" fmla="*/ 105 w 115"/>
                <a:gd name="T3" fmla="*/ 112 h 114"/>
                <a:gd name="T4" fmla="*/ 3 w 115"/>
                <a:gd name="T5" fmla="*/ 11 h 114"/>
                <a:gd name="T6" fmla="*/ 3 w 115"/>
                <a:gd name="T7" fmla="*/ 2 h 114"/>
                <a:gd name="T8" fmla="*/ 11 w 115"/>
                <a:gd name="T9" fmla="*/ 2 h 114"/>
                <a:gd name="T10" fmla="*/ 113 w 115"/>
                <a:gd name="T11" fmla="*/ 104 h 114"/>
                <a:gd name="T12" fmla="*/ 113 w 115"/>
                <a:gd name="T13" fmla="*/ 112 h 114"/>
                <a:gd name="T14" fmla="*/ 109 w 115"/>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109" y="114"/>
                  </a:moveTo>
                  <a:cubicBezTo>
                    <a:pt x="107" y="114"/>
                    <a:pt x="106" y="114"/>
                    <a:pt x="105" y="112"/>
                  </a:cubicBezTo>
                  <a:cubicBezTo>
                    <a:pt x="3" y="11"/>
                    <a:pt x="3" y="11"/>
                    <a:pt x="3" y="11"/>
                  </a:cubicBezTo>
                  <a:cubicBezTo>
                    <a:pt x="0" y="8"/>
                    <a:pt x="0" y="4"/>
                    <a:pt x="3" y="2"/>
                  </a:cubicBezTo>
                  <a:cubicBezTo>
                    <a:pt x="5" y="0"/>
                    <a:pt x="9" y="0"/>
                    <a:pt x="11" y="2"/>
                  </a:cubicBezTo>
                  <a:cubicBezTo>
                    <a:pt x="113" y="104"/>
                    <a:pt x="113" y="104"/>
                    <a:pt x="113" y="104"/>
                  </a:cubicBezTo>
                  <a:cubicBezTo>
                    <a:pt x="115" y="106"/>
                    <a:pt x="115" y="110"/>
                    <a:pt x="113" y="112"/>
                  </a:cubicBezTo>
                  <a:cubicBezTo>
                    <a:pt x="112" y="114"/>
                    <a:pt x="110" y="114"/>
                    <a:pt x="109"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p>
          </p:txBody>
        </p:sp>
      </p:grpSp>
      <p:graphicFrame>
        <p:nvGraphicFramePr>
          <p:cNvPr id="10" name="Table 1024">
            <a:extLst>
              <a:ext uri="{FF2B5EF4-FFF2-40B4-BE49-F238E27FC236}">
                <a16:creationId xmlns:a16="http://schemas.microsoft.com/office/drawing/2014/main" id="{43FB52FB-6C71-01A3-A03D-1B85220F16C3}"/>
              </a:ext>
            </a:extLst>
          </p:cNvPr>
          <p:cNvGraphicFramePr>
            <a:graphicFrameLocks noGrp="1"/>
          </p:cNvGraphicFramePr>
          <p:nvPr>
            <p:extLst>
              <p:ext uri="{D42A27DB-BD31-4B8C-83A1-F6EECF244321}">
                <p14:modId xmlns:p14="http://schemas.microsoft.com/office/powerpoint/2010/main" val="3440817481"/>
              </p:ext>
            </p:extLst>
          </p:nvPr>
        </p:nvGraphicFramePr>
        <p:xfrm>
          <a:off x="4051691" y="4516320"/>
          <a:ext cx="1651252" cy="966290"/>
        </p:xfrm>
        <a:graphic>
          <a:graphicData uri="http://schemas.openxmlformats.org/drawingml/2006/table">
            <a:tbl>
              <a:tblPr firstRow="1" firstCol="1" bandRow="1"/>
              <a:tblGrid>
                <a:gridCol w="793198">
                  <a:extLst>
                    <a:ext uri="{9D8B030D-6E8A-4147-A177-3AD203B41FA5}">
                      <a16:colId xmlns:a16="http://schemas.microsoft.com/office/drawing/2014/main" val="3457645493"/>
                    </a:ext>
                  </a:extLst>
                </a:gridCol>
                <a:gridCol w="858054">
                  <a:extLst>
                    <a:ext uri="{9D8B030D-6E8A-4147-A177-3AD203B41FA5}">
                      <a16:colId xmlns:a16="http://schemas.microsoft.com/office/drawing/2014/main" val="1327926976"/>
                    </a:ext>
                  </a:extLst>
                </a:gridCol>
              </a:tblGrid>
              <a:tr h="167919">
                <a:tc>
                  <a:txBody>
                    <a:bodyPr/>
                    <a:lstStyle/>
                    <a:p>
                      <a:r>
                        <a:rPr lang="en-CA" sz="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Population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75BADA"/>
                    </a:solidFill>
                  </a:tcPr>
                </a:tc>
                <a:tc>
                  <a:txBody>
                    <a:bodyPr/>
                    <a:lstStyle/>
                    <a:p>
                      <a:pPr algn="ctr"/>
                      <a:r>
                        <a:rPr lang="en-US" sz="800" b="1"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78 (154 seins)</a:t>
                      </a:r>
                      <a:endParaRPr lang="en-CA" sz="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solidFill>
                      <a:srgbClr val="FFB3B2"/>
                    </a:solidFill>
                  </a:tcPr>
                </a:tc>
                <a:extLst>
                  <a:ext uri="{0D108BD9-81ED-4DB2-BD59-A6C34878D82A}">
                    <a16:rowId xmlns:a16="http://schemas.microsoft.com/office/drawing/2014/main" val="3999477597"/>
                  </a:ext>
                </a:extLst>
              </a:tr>
              <a:tr h="173215">
                <a:tc>
                  <a:txBody>
                    <a:bodyPr/>
                    <a:lstStyle/>
                    <a:p>
                      <a:r>
                        <a:rPr lang="en-US" sz="800" b="1" kern="0" dirty="0" err="1">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Âge</a:t>
                      </a:r>
                      <a:endParaRPr lang="en-CA" sz="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75BADA"/>
                    </a:solidFill>
                  </a:tcPr>
                </a:tc>
                <a:tc>
                  <a:txBody>
                    <a:bodyPr/>
                    <a:lstStyle/>
                    <a:p>
                      <a:pPr algn="ctr"/>
                      <a:r>
                        <a:rPr lang="en-US" sz="800" b="1" kern="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90% (20-39 </a:t>
                      </a:r>
                      <a:r>
                        <a:rPr lang="en-US" sz="800" b="1" kern="0" dirty="0" err="1">
                          <a:solidFill>
                            <a:schemeClr val="tx1"/>
                          </a:solidFill>
                          <a:effectLst/>
                          <a:latin typeface="Aptos" panose="020B0004020202020204" pitchFamily="34" charset="0"/>
                          <a:ea typeface="Calibri" panose="020F0502020204030204" pitchFamily="34" charset="0"/>
                          <a:cs typeface="Times New Roman" panose="02020603050405020304" pitchFamily="18" charset="0"/>
                        </a:rPr>
                        <a:t>ans</a:t>
                      </a:r>
                      <a:r>
                        <a:rPr lang="en-US" sz="800" b="1" kern="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a:t>
                      </a:r>
                      <a:endParaRPr lang="en-CA" sz="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solidFill>
                      <a:srgbClr val="FFB3B2"/>
                    </a:solidFill>
                  </a:tcPr>
                </a:tc>
                <a:extLst>
                  <a:ext uri="{0D108BD9-81ED-4DB2-BD59-A6C34878D82A}">
                    <a16:rowId xmlns:a16="http://schemas.microsoft.com/office/drawing/2014/main" val="1413493139"/>
                  </a:ext>
                </a:extLst>
              </a:tr>
              <a:tr h="199863">
                <a:tc>
                  <a:txBody>
                    <a:bodyPr/>
                    <a:lstStyle/>
                    <a:p>
                      <a:r>
                        <a:rPr lang="en-CA" sz="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IMC</a:t>
                      </a: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75BADA"/>
                    </a:solidFill>
                  </a:tcPr>
                </a:tc>
                <a:tc>
                  <a:txBody>
                    <a:bodyPr/>
                    <a:lstStyle/>
                    <a:p>
                      <a:pPr algn="ctr"/>
                      <a:r>
                        <a:rPr lang="en-CA" sz="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81 % (18,5-24,9)</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solidFill>
                      <a:srgbClr val="FFB3B2"/>
                    </a:solidFill>
                  </a:tcPr>
                </a:tc>
                <a:extLst>
                  <a:ext uri="{0D108BD9-81ED-4DB2-BD59-A6C34878D82A}">
                    <a16:rowId xmlns:a16="http://schemas.microsoft.com/office/drawing/2014/main" val="2339750225"/>
                  </a:ext>
                </a:extLst>
              </a:tr>
              <a:tr h="209703">
                <a:tc>
                  <a:txBody>
                    <a:bodyPr/>
                    <a:lstStyle/>
                    <a:p>
                      <a:r>
                        <a:rPr lang="en-CA" sz="800" b="1" kern="100" dirty="0" err="1">
                          <a:solidFill>
                            <a:schemeClr val="tx1"/>
                          </a:solidFill>
                          <a:effectLst/>
                          <a:latin typeface="Aptos" panose="020B0004020202020204" pitchFamily="34" charset="0"/>
                          <a:ea typeface="Calibri" panose="020F0502020204030204" pitchFamily="34" charset="0"/>
                          <a:cs typeface="Times New Roman" panose="02020603050405020304" pitchFamily="18" charset="0"/>
                        </a:rPr>
                        <a:t>Allaitement</a:t>
                      </a:r>
                      <a:endParaRPr lang="en-CA" sz="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75BADA"/>
                    </a:solidFill>
                  </a:tcPr>
                </a:tc>
                <a:tc>
                  <a:txBody>
                    <a:bodyPr/>
                    <a:lstStyle/>
                    <a:p>
                      <a:pPr algn="ctr"/>
                      <a:r>
                        <a:rPr lang="en-CA" sz="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53% (Non)</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solidFill>
                      <a:srgbClr val="FFB3B2"/>
                    </a:solidFill>
                  </a:tcPr>
                </a:tc>
                <a:extLst>
                  <a:ext uri="{0D108BD9-81ED-4DB2-BD59-A6C34878D82A}">
                    <a16:rowId xmlns:a16="http://schemas.microsoft.com/office/drawing/2014/main" val="2241079430"/>
                  </a:ext>
                </a:extLst>
              </a:tr>
              <a:tr h="215590">
                <a:tc>
                  <a:txBody>
                    <a:bodyPr/>
                    <a:lstStyle/>
                    <a:p>
                      <a:r>
                        <a:rPr lang="en-CA" sz="800" b="1" kern="100" dirty="0" err="1">
                          <a:solidFill>
                            <a:schemeClr val="tx1"/>
                          </a:solidFill>
                          <a:effectLst/>
                          <a:latin typeface="Aptos" panose="020B0004020202020204" pitchFamily="34" charset="0"/>
                          <a:ea typeface="Calibri" panose="020F0502020204030204" pitchFamily="34" charset="0"/>
                          <a:cs typeface="Times New Roman" panose="02020603050405020304" pitchFamily="18" charset="0"/>
                        </a:rPr>
                        <a:t>Grossesse</a:t>
                      </a:r>
                      <a:endParaRPr lang="en-CA" sz="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75BADA"/>
                    </a:solidFill>
                  </a:tcPr>
                </a:tc>
                <a:tc>
                  <a:txBody>
                    <a:bodyPr/>
                    <a:lstStyle/>
                    <a:p>
                      <a:pPr algn="ctr"/>
                      <a:r>
                        <a:rPr lang="en-CA" sz="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70% (1 </a:t>
                      </a:r>
                      <a:r>
                        <a:rPr lang="en-CA" sz="800" b="1" kern="100" dirty="0" err="1">
                          <a:solidFill>
                            <a:schemeClr val="tx1"/>
                          </a:solidFill>
                          <a:effectLst/>
                          <a:latin typeface="Aptos" panose="020B0004020202020204" pitchFamily="34" charset="0"/>
                          <a:ea typeface="Calibri" panose="020F0502020204030204" pitchFamily="34" charset="0"/>
                          <a:cs typeface="Times New Roman" panose="02020603050405020304" pitchFamily="18" charset="0"/>
                        </a:rPr>
                        <a:t>ou</a:t>
                      </a:r>
                      <a:r>
                        <a:rPr lang="en-CA" sz="800" b="1"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 +)</a:t>
                      </a: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B3B2"/>
                    </a:solidFill>
                  </a:tcPr>
                </a:tc>
                <a:extLst>
                  <a:ext uri="{0D108BD9-81ED-4DB2-BD59-A6C34878D82A}">
                    <a16:rowId xmlns:a16="http://schemas.microsoft.com/office/drawing/2014/main" val="2461363518"/>
                  </a:ext>
                </a:extLst>
              </a:tr>
            </a:tbl>
          </a:graphicData>
        </a:graphic>
      </p:graphicFrame>
      <p:sp>
        <p:nvSpPr>
          <p:cNvPr id="9" name="ZoneTexte 8">
            <a:extLst>
              <a:ext uri="{FF2B5EF4-FFF2-40B4-BE49-F238E27FC236}">
                <a16:creationId xmlns:a16="http://schemas.microsoft.com/office/drawing/2014/main" id="{9C8AF9B0-D9EE-E4CB-71FF-FABC39DDB806}"/>
              </a:ext>
            </a:extLst>
          </p:cNvPr>
          <p:cNvSpPr txBox="1"/>
          <p:nvPr/>
        </p:nvSpPr>
        <p:spPr>
          <a:xfrm>
            <a:off x="3933085" y="4376917"/>
            <a:ext cx="1888464" cy="246221"/>
          </a:xfrm>
          <a:prstGeom prst="rect">
            <a:avLst/>
          </a:prstGeom>
          <a:noFill/>
        </p:spPr>
        <p:txBody>
          <a:bodyPr wrap="square" rtlCol="0">
            <a:spAutoFit/>
          </a:bodyPr>
          <a:lstStyle/>
          <a:p>
            <a:r>
              <a:rPr lang="fr-FR" sz="500" dirty="0">
                <a:latin typeface="Aptos" panose="020B0004020202020204" pitchFamily="34" charset="0"/>
              </a:rPr>
              <a:t>Tableau 1</a:t>
            </a:r>
            <a:r>
              <a:rPr lang="fr-CA" sz="500" dirty="0">
                <a:latin typeface="Aptos" panose="020B0004020202020204" pitchFamily="34" charset="0"/>
              </a:rPr>
              <a:t>.Caractéristiques démographiques</a:t>
            </a:r>
          </a:p>
          <a:p>
            <a:endParaRPr lang="fr-FR" sz="500" dirty="0">
              <a:latin typeface="Aptos" panose="020B0004020202020204" pitchFamily="34" charset="0"/>
            </a:endParaRPr>
          </a:p>
        </p:txBody>
      </p:sp>
      <p:sp>
        <p:nvSpPr>
          <p:cNvPr id="11" name="ZoneTexte 10">
            <a:extLst>
              <a:ext uri="{FF2B5EF4-FFF2-40B4-BE49-F238E27FC236}">
                <a16:creationId xmlns:a16="http://schemas.microsoft.com/office/drawing/2014/main" id="{3E1B60C9-5E8C-BFE9-C839-C2485A00CE67}"/>
              </a:ext>
            </a:extLst>
          </p:cNvPr>
          <p:cNvSpPr txBox="1"/>
          <p:nvPr/>
        </p:nvSpPr>
        <p:spPr>
          <a:xfrm>
            <a:off x="4159766" y="4039471"/>
            <a:ext cx="5719765" cy="246221"/>
          </a:xfrm>
          <a:prstGeom prst="rect">
            <a:avLst/>
          </a:prstGeom>
          <a:noFill/>
        </p:spPr>
        <p:txBody>
          <a:bodyPr wrap="square" rtlCol="0">
            <a:spAutoFit/>
          </a:bodyPr>
          <a:lstStyle/>
          <a:p>
            <a:r>
              <a:rPr lang="fr-CA" sz="500" dirty="0">
                <a:latin typeface="Aptos" panose="020B0004020202020204" pitchFamily="34" charset="0"/>
              </a:rPr>
              <a:t>Figure 1. Graphique de </a:t>
            </a:r>
            <a:r>
              <a:rPr lang="fr-CA" sz="500" dirty="0" err="1">
                <a:latin typeface="Aptos" panose="020B0004020202020204" pitchFamily="34" charset="0"/>
              </a:rPr>
              <a:t>Bland</a:t>
            </a:r>
            <a:r>
              <a:rPr lang="fr-CA" sz="500" dirty="0">
                <a:latin typeface="Aptos" panose="020B0004020202020204" pitchFamily="34" charset="0"/>
              </a:rPr>
              <a:t>-Altman montrant, avec des limites de confiance à 95 %, l'accord entre les simulations en 3D du VECTRA et les mesures réelles post-opératoires en comparant le volume moyen du sein des deux méthodes de mesure et leur différence relative sur le volume moyen.</a:t>
            </a:r>
            <a:endParaRPr lang="fr-FR" sz="500" dirty="0">
              <a:latin typeface="Aptos" panose="020B0004020202020204" pitchFamily="34" charset="0"/>
            </a:endParaRPr>
          </a:p>
        </p:txBody>
      </p:sp>
      <p:sp>
        <p:nvSpPr>
          <p:cNvPr id="13" name="ZoneTexte 12">
            <a:extLst>
              <a:ext uri="{FF2B5EF4-FFF2-40B4-BE49-F238E27FC236}">
                <a16:creationId xmlns:a16="http://schemas.microsoft.com/office/drawing/2014/main" id="{8AFC2ADC-1A97-D21E-4E81-4AE17CCA109F}"/>
              </a:ext>
            </a:extLst>
          </p:cNvPr>
          <p:cNvSpPr txBox="1"/>
          <p:nvPr/>
        </p:nvSpPr>
        <p:spPr>
          <a:xfrm>
            <a:off x="5869876" y="4336682"/>
            <a:ext cx="1518541" cy="323165"/>
          </a:xfrm>
          <a:prstGeom prst="rect">
            <a:avLst/>
          </a:prstGeom>
          <a:noFill/>
        </p:spPr>
        <p:txBody>
          <a:bodyPr wrap="square" rtlCol="0">
            <a:spAutoFit/>
          </a:bodyPr>
          <a:lstStyle/>
          <a:p>
            <a:r>
              <a:rPr lang="fr-FR" sz="500" dirty="0">
                <a:latin typeface="Aptos" panose="020B0004020202020204" pitchFamily="34" charset="0"/>
              </a:rPr>
              <a:t>Figure 2</a:t>
            </a:r>
            <a:r>
              <a:rPr lang="fr-CA" sz="500" dirty="0">
                <a:latin typeface="Aptos" panose="020B0004020202020204" pitchFamily="34" charset="0"/>
              </a:rPr>
              <a:t>.  Analyse de l'exactitude volumétrique de la simulation en 3D du VECTRA</a:t>
            </a:r>
          </a:p>
          <a:p>
            <a:endParaRPr lang="fr-FR" sz="500" dirty="0">
              <a:latin typeface="Aptos" panose="020B0004020202020204" pitchFamily="34" charset="0"/>
            </a:endParaRPr>
          </a:p>
        </p:txBody>
      </p:sp>
      <p:sp>
        <p:nvSpPr>
          <p:cNvPr id="14" name="ZoneTexte 13">
            <a:extLst>
              <a:ext uri="{FF2B5EF4-FFF2-40B4-BE49-F238E27FC236}">
                <a16:creationId xmlns:a16="http://schemas.microsoft.com/office/drawing/2014/main" id="{8BA00BCC-B081-7A38-DE94-FDF5812C5534}"/>
              </a:ext>
            </a:extLst>
          </p:cNvPr>
          <p:cNvSpPr txBox="1"/>
          <p:nvPr/>
        </p:nvSpPr>
        <p:spPr>
          <a:xfrm>
            <a:off x="7282781" y="4413626"/>
            <a:ext cx="2501990" cy="246221"/>
          </a:xfrm>
          <a:prstGeom prst="rect">
            <a:avLst/>
          </a:prstGeom>
          <a:noFill/>
        </p:spPr>
        <p:txBody>
          <a:bodyPr wrap="square" rtlCol="0">
            <a:spAutoFit/>
          </a:bodyPr>
          <a:lstStyle/>
          <a:p>
            <a:r>
              <a:rPr lang="fr-FR" sz="500" dirty="0">
                <a:latin typeface="Aptos" panose="020B0004020202020204" pitchFamily="34" charset="0"/>
              </a:rPr>
              <a:t>Tableau 2</a:t>
            </a:r>
            <a:r>
              <a:rPr lang="fr-CA" sz="500" dirty="0">
                <a:latin typeface="Aptos" panose="020B0004020202020204" pitchFamily="34" charset="0"/>
              </a:rPr>
              <a:t>. Différences de volume moyennes et médianes entre simulé vs réel </a:t>
            </a:r>
          </a:p>
          <a:p>
            <a:endParaRPr lang="fr-FR" sz="500" dirty="0">
              <a:latin typeface="Aptos" panose="020B0004020202020204" pitchFamily="34" charset="0"/>
            </a:endParaRPr>
          </a:p>
        </p:txBody>
      </p:sp>
      <p:pic>
        <p:nvPicPr>
          <p:cNvPr id="16" name="Picture 4" descr="Produits | Global BIBM">
            <a:extLst>
              <a:ext uri="{FF2B5EF4-FFF2-40B4-BE49-F238E27FC236}">
                <a16:creationId xmlns:a16="http://schemas.microsoft.com/office/drawing/2014/main" id="{6080A3E9-224B-2600-EF5B-ACC86D8BA346}"/>
              </a:ext>
            </a:extLst>
          </p:cNvPr>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1273595" y="4329112"/>
            <a:ext cx="857115" cy="61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06896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083F5C"/>
      </a:accent1>
      <a:accent2>
        <a:srgbClr val="456178"/>
      </a:accent2>
      <a:accent3>
        <a:srgbClr val="3786AF"/>
      </a:accent3>
      <a:accent4>
        <a:srgbClr val="76B9D9"/>
      </a:accent4>
      <a:accent5>
        <a:srgbClr val="F99F9F"/>
      </a:accent5>
      <a:accent6>
        <a:srgbClr val="4EA72E"/>
      </a:accent6>
      <a:hlink>
        <a:srgbClr val="467886"/>
      </a:hlink>
      <a:folHlink>
        <a:srgbClr val="96607D"/>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4743</TotalTime>
  <Words>1458</Words>
  <Application>Microsoft Macintosh PowerPoint</Application>
  <PresentationFormat>Grand écran</PresentationFormat>
  <Paragraphs>132</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Aptos</vt:lpstr>
      <vt:lpstr>Arial</vt:lpstr>
      <vt:lpstr>Calibri</vt:lpstr>
      <vt:lpstr>Segoe UI</vt:lpstr>
      <vt:lpstr>Times New Roman</vt:lpstr>
      <vt:lpstr>Tw Cen MT</vt:lpstr>
      <vt:lpstr>Office Theme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Ferreira-S, Samuel</dc:creator>
  <cp:lastModifiedBy>Elisabeth Lorange</cp:lastModifiedBy>
  <cp:revision>34</cp:revision>
  <dcterms:created xsi:type="dcterms:W3CDTF">2024-05-14T01:24:00Z</dcterms:created>
  <dcterms:modified xsi:type="dcterms:W3CDTF">2024-06-05T02:47:30Z</dcterms:modified>
</cp:coreProperties>
</file>