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E1E12D-76F9-BD44-B175-BB77EAC6755A}" v="6" dt="2024-06-04T02:40:55.4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09"/>
    <p:restoredTop sz="94694"/>
  </p:normalViewPr>
  <p:slideViewPr>
    <p:cSldViewPr snapToGrid="0">
      <p:cViewPr varScale="1">
        <p:scale>
          <a:sx n="117" d="100"/>
          <a:sy n="117" d="100"/>
        </p:scale>
        <p:origin x="96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war Touma" userId="ea2ef2a9-afa8-4742-b9aa-f8cc9efc66dd" providerId="ADAL" clId="{AEE1E12D-76F9-BD44-B175-BB77EAC6755A}"/>
    <pc:docChg chg="undo redo custSel modSld">
      <pc:chgData name="Nawar Touma" userId="ea2ef2a9-afa8-4742-b9aa-f8cc9efc66dd" providerId="ADAL" clId="{AEE1E12D-76F9-BD44-B175-BB77EAC6755A}" dt="2024-06-04T02:43:48.112" v="14" actId="20577"/>
      <pc:docMkLst>
        <pc:docMk/>
      </pc:docMkLst>
      <pc:sldChg chg="addSp delSp modSp mod">
        <pc:chgData name="Nawar Touma" userId="ea2ef2a9-afa8-4742-b9aa-f8cc9efc66dd" providerId="ADAL" clId="{AEE1E12D-76F9-BD44-B175-BB77EAC6755A}" dt="2024-06-04T02:43:48.112" v="14" actId="20577"/>
        <pc:sldMkLst>
          <pc:docMk/>
          <pc:sldMk cId="1300604924" sldId="260"/>
        </pc:sldMkLst>
        <pc:spChg chg="mod">
          <ac:chgData name="Nawar Touma" userId="ea2ef2a9-afa8-4742-b9aa-f8cc9efc66dd" providerId="ADAL" clId="{AEE1E12D-76F9-BD44-B175-BB77EAC6755A}" dt="2024-06-04T02:38:48.332" v="0" actId="1076"/>
          <ac:spMkLst>
            <pc:docMk/>
            <pc:sldMk cId="1300604924" sldId="260"/>
            <ac:spMk id="3" creationId="{649E91B7-0434-E98D-1C6C-F7794AD856B6}"/>
          </ac:spMkLst>
        </pc:spChg>
        <pc:spChg chg="mod">
          <ac:chgData name="Nawar Touma" userId="ea2ef2a9-afa8-4742-b9aa-f8cc9efc66dd" providerId="ADAL" clId="{AEE1E12D-76F9-BD44-B175-BB77EAC6755A}" dt="2024-06-04T02:38:53.348" v="1" actId="1076"/>
          <ac:spMkLst>
            <pc:docMk/>
            <pc:sldMk cId="1300604924" sldId="260"/>
            <ac:spMk id="13" creationId="{7F8165B6-A80B-F509-4716-F32A2F7E47B0}"/>
          </ac:spMkLst>
        </pc:spChg>
        <pc:spChg chg="mod">
          <ac:chgData name="Nawar Touma" userId="ea2ef2a9-afa8-4742-b9aa-f8cc9efc66dd" providerId="ADAL" clId="{AEE1E12D-76F9-BD44-B175-BB77EAC6755A}" dt="2024-06-04T02:38:58.326" v="2" actId="1076"/>
          <ac:spMkLst>
            <pc:docMk/>
            <pc:sldMk cId="1300604924" sldId="260"/>
            <ac:spMk id="14" creationId="{88728290-5582-0E72-7A4A-04EBE951A410}"/>
          </ac:spMkLst>
        </pc:spChg>
        <pc:spChg chg="mod">
          <ac:chgData name="Nawar Touma" userId="ea2ef2a9-afa8-4742-b9aa-f8cc9efc66dd" providerId="ADAL" clId="{AEE1E12D-76F9-BD44-B175-BB77EAC6755A}" dt="2024-06-04T02:39:04.421" v="3" actId="1076"/>
          <ac:spMkLst>
            <pc:docMk/>
            <pc:sldMk cId="1300604924" sldId="260"/>
            <ac:spMk id="23" creationId="{92647FF5-4154-4AF3-368F-FC1EFAD2369E}"/>
          </ac:spMkLst>
        </pc:spChg>
        <pc:spChg chg="mod">
          <ac:chgData name="Nawar Touma" userId="ea2ef2a9-afa8-4742-b9aa-f8cc9efc66dd" providerId="ADAL" clId="{AEE1E12D-76F9-BD44-B175-BB77EAC6755A}" dt="2024-06-04T02:43:48.112" v="14" actId="20577"/>
          <ac:spMkLst>
            <pc:docMk/>
            <pc:sldMk cId="1300604924" sldId="260"/>
            <ac:spMk id="27" creationId="{3BE4416D-F483-3EE3-46C5-9240D9DB3516}"/>
          </ac:spMkLst>
        </pc:spChg>
        <pc:spChg chg="mod">
          <ac:chgData name="Nawar Touma" userId="ea2ef2a9-afa8-4742-b9aa-f8cc9efc66dd" providerId="ADAL" clId="{AEE1E12D-76F9-BD44-B175-BB77EAC6755A}" dt="2024-06-04T02:41:01.870" v="11" actId="692"/>
          <ac:spMkLst>
            <pc:docMk/>
            <pc:sldMk cId="1300604924" sldId="260"/>
            <ac:spMk id="28" creationId="{F265300C-2816-DA24-FAC3-FDC357D92DC0}"/>
          </ac:spMkLst>
        </pc:spChg>
        <pc:spChg chg="mod">
          <ac:chgData name="Nawar Touma" userId="ea2ef2a9-afa8-4742-b9aa-f8cc9efc66dd" providerId="ADAL" clId="{AEE1E12D-76F9-BD44-B175-BB77EAC6755A}" dt="2024-06-04T02:40:09.976" v="8" actId="692"/>
          <ac:spMkLst>
            <pc:docMk/>
            <pc:sldMk cId="1300604924" sldId="260"/>
            <ac:spMk id="32" creationId="{09F871B5-0AB3-836B-3C99-7B74794A601A}"/>
          </ac:spMkLst>
        </pc:spChg>
        <pc:spChg chg="add del">
          <ac:chgData name="Nawar Touma" userId="ea2ef2a9-afa8-4742-b9aa-f8cc9efc66dd" providerId="ADAL" clId="{AEE1E12D-76F9-BD44-B175-BB77EAC6755A}" dt="2024-06-04T02:41:34.676" v="13" actId="478"/>
          <ac:spMkLst>
            <pc:docMk/>
            <pc:sldMk cId="1300604924" sldId="260"/>
            <ac:spMk id="35" creationId="{1B032F4F-E810-7E04-5527-0F47BA36FC8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FA4737-ACC2-1F4A-BA29-03FFCE00AB3F}" type="datetimeFigureOut">
              <a:rPr lang="fr-CA" smtClean="0"/>
              <a:t>2024-06-03</a:t>
            </a:fld>
            <a:endParaRPr lang="fr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191FD0-3032-2942-8BD7-31144370C410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63907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>
                <a:solidFill>
                  <a:srgbClr val="000000"/>
                </a:solidFill>
                <a:effectLst/>
                <a:latin typeface="Helvetica" pitchFamily="2" charset="0"/>
              </a:rPr>
              <a:t>Of all 1,430 non-metastatic PUC patients, 1,004</a:t>
            </a:r>
          </a:p>
          <a:p>
            <a:r>
              <a:rPr lang="en-CA" dirty="0">
                <a:solidFill>
                  <a:srgbClr val="000000"/>
                </a:solidFill>
                <a:effectLst/>
                <a:latin typeface="Helvetica" pitchFamily="2" charset="0"/>
              </a:rPr>
              <a:t>(70%) were male vs 426 (30%) were female (</a:t>
            </a:r>
            <a:r>
              <a:rPr lang="en-CA" dirty="0">
                <a:solidFill>
                  <a:srgbClr val="0D6C9A"/>
                </a:solidFill>
                <a:effectLst/>
                <a:latin typeface="Helvetica" pitchFamily="2" charset="0"/>
              </a:rPr>
              <a:t>Table 1</a:t>
            </a:r>
            <a:r>
              <a:rPr lang="en-CA" dirty="0">
                <a:solidFill>
                  <a:srgbClr val="000000"/>
                </a:solidFill>
                <a:effectLst/>
                <a:latin typeface="Helvetica" pitchFamily="2" charset="0"/>
              </a:rPr>
              <a:t>).</a:t>
            </a:r>
          </a:p>
          <a:p>
            <a:r>
              <a:rPr lang="en-CA" dirty="0">
                <a:solidFill>
                  <a:srgbClr val="000000"/>
                </a:solidFill>
                <a:effectLst/>
                <a:latin typeface="Helvetica" pitchFamily="2" charset="0"/>
              </a:rPr>
              <a:t>Of 1,004 male PUC patients, 732 (73%) were married</a:t>
            </a:r>
          </a:p>
          <a:p>
            <a:r>
              <a:rPr lang="en-CA" dirty="0">
                <a:solidFill>
                  <a:srgbClr val="000000"/>
                </a:solidFill>
                <a:effectLst/>
                <a:latin typeface="Helvetica" pitchFamily="2" charset="0"/>
              </a:rPr>
              <a:t>vs 272 (27%) unmarried. Relative to their married </a:t>
            </a:r>
            <a:r>
              <a:rPr lang="en-CA" dirty="0" err="1">
                <a:solidFill>
                  <a:srgbClr val="000000"/>
                </a:solidFill>
                <a:effectLst/>
                <a:latin typeface="Helvetica" pitchFamily="2" charset="0"/>
              </a:rPr>
              <a:t>coun</a:t>
            </a:r>
            <a:r>
              <a:rPr lang="en-CA" dirty="0">
                <a:solidFill>
                  <a:srgbClr val="000000"/>
                </a:solidFill>
                <a:effectLst/>
                <a:latin typeface="Helvetica" pitchFamily="2" charset="0"/>
              </a:rPr>
              <a:t>-</a:t>
            </a:r>
          </a:p>
          <a:p>
            <a:r>
              <a:rPr lang="en-CA" dirty="0" err="1">
                <a:solidFill>
                  <a:srgbClr val="000000"/>
                </a:solidFill>
                <a:effectLst/>
                <a:latin typeface="Helvetica" pitchFamily="2" charset="0"/>
              </a:rPr>
              <a:t>terparts</a:t>
            </a:r>
            <a:r>
              <a:rPr lang="en-CA" dirty="0">
                <a:solidFill>
                  <a:srgbClr val="000000"/>
                </a:solidFill>
                <a:effectLst/>
                <a:latin typeface="Helvetica" pitchFamily="2" charset="0"/>
              </a:rPr>
              <a:t>, unmarried male PUC patients were less </a:t>
            </a:r>
            <a:r>
              <a:rPr lang="en-CA" dirty="0" err="1">
                <a:solidFill>
                  <a:srgbClr val="000000"/>
                </a:solidFill>
                <a:effectLst/>
                <a:latin typeface="Helvetica" pitchFamily="2" charset="0"/>
              </a:rPr>
              <a:t>fre</a:t>
            </a:r>
            <a:r>
              <a:rPr lang="en-CA" dirty="0">
                <a:solidFill>
                  <a:srgbClr val="000000"/>
                </a:solidFill>
                <a:effectLst/>
                <a:latin typeface="Helvetica" pitchFamily="2" charset="0"/>
              </a:rPr>
              <a:t>-</a:t>
            </a:r>
          </a:p>
          <a:p>
            <a:r>
              <a:rPr lang="en-CA" dirty="0" err="1">
                <a:solidFill>
                  <a:srgbClr val="000000"/>
                </a:solidFill>
                <a:effectLst/>
                <a:latin typeface="Helvetica" pitchFamily="2" charset="0"/>
              </a:rPr>
              <a:t>quently</a:t>
            </a:r>
            <a:r>
              <a:rPr lang="en-CA" dirty="0">
                <a:solidFill>
                  <a:srgbClr val="000000"/>
                </a:solidFill>
                <a:effectLst/>
                <a:latin typeface="Helvetica" pitchFamily="2" charset="0"/>
              </a:rPr>
              <a:t> Caucasian (73 vs 80%; P = 0.01) and less</a:t>
            </a:r>
          </a:p>
          <a:p>
            <a:r>
              <a:rPr lang="en-CA" dirty="0">
                <a:solidFill>
                  <a:srgbClr val="000000"/>
                </a:solidFill>
                <a:effectLst/>
                <a:latin typeface="Helvetica" pitchFamily="2" charset="0"/>
              </a:rPr>
              <a:t>frequently treated with bi-/trimodal therapy (18 vs 25%;</a:t>
            </a:r>
          </a:p>
          <a:p>
            <a:r>
              <a:rPr lang="en-CA" dirty="0">
                <a:solidFill>
                  <a:srgbClr val="000000"/>
                </a:solidFill>
                <a:effectLst/>
                <a:latin typeface="Helvetica" pitchFamily="2" charset="0"/>
              </a:rPr>
              <a:t>P = 0.04). Conversely, no differences were recorded in</a:t>
            </a:r>
          </a:p>
          <a:p>
            <a:r>
              <a:rPr lang="en-CA" dirty="0">
                <a:solidFill>
                  <a:srgbClr val="000000"/>
                </a:solidFill>
                <a:effectLst/>
                <a:latin typeface="Helvetica" pitchFamily="2" charset="0"/>
              </a:rPr>
              <a:t>age at diagnosis (P = 0.2), stage at presentation (P =</a:t>
            </a:r>
          </a:p>
          <a:p>
            <a:r>
              <a:rPr lang="en-CA" dirty="0">
                <a:solidFill>
                  <a:srgbClr val="000000"/>
                </a:solidFill>
                <a:effectLst/>
                <a:latin typeface="Helvetica" pitchFamily="2" charset="0"/>
              </a:rPr>
              <a:t>0.4), and histologic subtype (P = 0.1) in unmarried</a:t>
            </a:r>
          </a:p>
          <a:p>
            <a:r>
              <a:rPr lang="en-CA" dirty="0">
                <a:solidFill>
                  <a:srgbClr val="000000"/>
                </a:solidFill>
                <a:effectLst/>
                <a:latin typeface="Helvetica" pitchFamily="2" charset="0"/>
              </a:rPr>
              <a:t>male PUC patients vs their married counterparts. Of all</a:t>
            </a:r>
          </a:p>
          <a:p>
            <a:r>
              <a:rPr lang="en-CA" dirty="0">
                <a:solidFill>
                  <a:srgbClr val="000000"/>
                </a:solidFill>
                <a:effectLst/>
                <a:latin typeface="Helvetica" pitchFamily="2" charset="0"/>
              </a:rPr>
              <a:t>426 female PUC patients, 187 (44%) were married vs</a:t>
            </a:r>
          </a:p>
          <a:p>
            <a:r>
              <a:rPr lang="en-CA" dirty="0">
                <a:solidFill>
                  <a:srgbClr val="000000"/>
                </a:solidFill>
                <a:effectLst/>
                <a:latin typeface="Helvetica" pitchFamily="2" charset="0"/>
              </a:rPr>
              <a:t>239 (56%) were unmarried. Relative to their married</a:t>
            </a:r>
          </a:p>
          <a:p>
            <a:r>
              <a:rPr lang="en-CA" dirty="0">
                <a:solidFill>
                  <a:srgbClr val="000000"/>
                </a:solidFill>
                <a:effectLst/>
                <a:latin typeface="Helvetica" pitchFamily="2" charset="0"/>
              </a:rPr>
              <a:t>counterparts, unmarried female PUC patients more </a:t>
            </a:r>
            <a:r>
              <a:rPr lang="en-CA" dirty="0" err="1">
                <a:solidFill>
                  <a:srgbClr val="000000"/>
                </a:solidFill>
                <a:effectLst/>
                <a:latin typeface="Helvetica" pitchFamily="2" charset="0"/>
              </a:rPr>
              <a:t>fre</a:t>
            </a:r>
            <a:r>
              <a:rPr lang="en-CA" dirty="0">
                <a:solidFill>
                  <a:srgbClr val="000000"/>
                </a:solidFill>
                <a:effectLst/>
                <a:latin typeface="Helvetica" pitchFamily="2" charset="0"/>
              </a:rPr>
              <a:t>-</a:t>
            </a:r>
          </a:p>
          <a:p>
            <a:r>
              <a:rPr lang="en-CA" dirty="0" err="1">
                <a:solidFill>
                  <a:srgbClr val="000000"/>
                </a:solidFill>
                <a:effectLst/>
                <a:latin typeface="Helvetica" pitchFamily="2" charset="0"/>
              </a:rPr>
              <a:t>quently</a:t>
            </a:r>
            <a:r>
              <a:rPr lang="en-CA" dirty="0">
                <a:solidFill>
                  <a:srgbClr val="000000"/>
                </a:solidFill>
                <a:effectLst/>
                <a:latin typeface="Helvetica" pitchFamily="2" charset="0"/>
              </a:rPr>
              <a:t> harbored T3-4N0-2 (53 vs 40%; P = 0.007). Con-</a:t>
            </a:r>
          </a:p>
          <a:p>
            <a:r>
              <a:rPr lang="en-CA" dirty="0" err="1">
                <a:solidFill>
                  <a:srgbClr val="000000"/>
                </a:solidFill>
                <a:effectLst/>
                <a:latin typeface="Helvetica" pitchFamily="2" charset="0"/>
              </a:rPr>
              <a:t>versely</a:t>
            </a:r>
            <a:r>
              <a:rPr lang="en-CA" dirty="0">
                <a:solidFill>
                  <a:srgbClr val="000000"/>
                </a:solidFill>
                <a:effectLst/>
                <a:latin typeface="Helvetica" pitchFamily="2" charset="0"/>
              </a:rPr>
              <a:t>, no differences were recorded in age at</a:t>
            </a:r>
          </a:p>
          <a:p>
            <a:r>
              <a:rPr lang="en-CA" dirty="0">
                <a:solidFill>
                  <a:srgbClr val="000000"/>
                </a:solidFill>
                <a:effectLst/>
                <a:latin typeface="Helvetica" pitchFamily="2" charset="0"/>
              </a:rPr>
              <a:t>diagnosis (P = 0.052), race/ethnicity (P = 0.2), </a:t>
            </a:r>
            <a:r>
              <a:rPr lang="en-CA" dirty="0" err="1">
                <a:solidFill>
                  <a:srgbClr val="000000"/>
                </a:solidFill>
                <a:effectLst/>
                <a:latin typeface="Helvetica" pitchFamily="2" charset="0"/>
              </a:rPr>
              <a:t>histo</a:t>
            </a:r>
            <a:r>
              <a:rPr lang="en-CA" dirty="0">
                <a:solidFill>
                  <a:srgbClr val="000000"/>
                </a:solidFill>
                <a:effectLst/>
                <a:latin typeface="Helvetica" pitchFamily="2" charset="0"/>
              </a:rPr>
              <a:t>-</a:t>
            </a:r>
          </a:p>
          <a:p>
            <a:r>
              <a:rPr lang="en-CA" dirty="0">
                <a:solidFill>
                  <a:srgbClr val="000000"/>
                </a:solidFill>
                <a:effectLst/>
                <a:latin typeface="Helvetica" pitchFamily="2" charset="0"/>
              </a:rPr>
              <a:t>logic subtype (P = 0.6), and treatment modality (P =</a:t>
            </a:r>
          </a:p>
          <a:p>
            <a:r>
              <a:rPr lang="en-CA" dirty="0">
                <a:solidFill>
                  <a:srgbClr val="000000"/>
                </a:solidFill>
                <a:effectLst/>
                <a:latin typeface="Helvetica" pitchFamily="2" charset="0"/>
              </a:rPr>
              <a:t>0.9) in unmarried female PUC patients vs their married</a:t>
            </a:r>
          </a:p>
          <a:p>
            <a:r>
              <a:rPr lang="en-CA" dirty="0">
                <a:solidFill>
                  <a:srgbClr val="000000"/>
                </a:solidFill>
                <a:effectLst/>
                <a:latin typeface="Helvetica" pitchFamily="2" charset="0"/>
              </a:rPr>
              <a:t>counterparts (</a:t>
            </a:r>
            <a:r>
              <a:rPr lang="en-CA" dirty="0">
                <a:solidFill>
                  <a:srgbClr val="0D6C9A"/>
                </a:solidFill>
                <a:effectLst/>
                <a:latin typeface="Helvetica" pitchFamily="2" charset="0"/>
              </a:rPr>
              <a:t>Tables 2−5</a:t>
            </a:r>
            <a:r>
              <a:rPr lang="en-CA" dirty="0">
                <a:solidFill>
                  <a:srgbClr val="000000"/>
                </a:solidFill>
                <a:effectLst/>
                <a:latin typeface="Helvetica" pitchFamily="2" charset="0"/>
              </a:rPr>
              <a:t>).</a:t>
            </a:r>
          </a:p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7208C6-2325-6C48-AB4B-9C35525D8D71}" type="slidenum">
              <a:rPr kumimoji="0" lang="fr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C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2005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59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38" indent="0" algn="ctr">
              <a:buNone/>
              <a:defRPr sz="2000"/>
            </a:lvl2pPr>
            <a:lvl3pPr marL="914276" indent="0" algn="ctr">
              <a:buNone/>
              <a:defRPr sz="1800"/>
            </a:lvl3pPr>
            <a:lvl4pPr marL="1371414" indent="0" algn="ctr">
              <a:buNone/>
              <a:defRPr sz="1600"/>
            </a:lvl4pPr>
            <a:lvl5pPr marL="1828552" indent="0" algn="ctr">
              <a:buNone/>
              <a:defRPr sz="1600"/>
            </a:lvl5pPr>
            <a:lvl6pPr marL="2285690" indent="0" algn="ctr">
              <a:buNone/>
              <a:defRPr sz="1600"/>
            </a:lvl6pPr>
            <a:lvl7pPr marL="2742828" indent="0" algn="ctr">
              <a:buNone/>
              <a:defRPr sz="1600"/>
            </a:lvl7pPr>
            <a:lvl8pPr marL="3199966" indent="0" algn="ctr">
              <a:buNone/>
              <a:defRPr sz="1600"/>
            </a:lvl8pPr>
            <a:lvl9pPr marL="3657104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6/3/24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096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6/3/24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990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6/3/24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815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6/3/24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448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59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3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27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4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55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6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82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9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1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6/3/24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668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6/3/24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537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8" indent="0">
              <a:buNone/>
              <a:defRPr sz="2000" b="1"/>
            </a:lvl2pPr>
            <a:lvl3pPr marL="914276" indent="0">
              <a:buNone/>
              <a:defRPr sz="1800" b="1"/>
            </a:lvl3pPr>
            <a:lvl4pPr marL="1371414" indent="0">
              <a:buNone/>
              <a:defRPr sz="1600" b="1"/>
            </a:lvl4pPr>
            <a:lvl5pPr marL="1828552" indent="0">
              <a:buNone/>
              <a:defRPr sz="1600" b="1"/>
            </a:lvl5pPr>
            <a:lvl6pPr marL="2285690" indent="0">
              <a:buNone/>
              <a:defRPr sz="1600" b="1"/>
            </a:lvl6pPr>
            <a:lvl7pPr marL="2742828" indent="0">
              <a:buNone/>
              <a:defRPr sz="1600" b="1"/>
            </a:lvl7pPr>
            <a:lvl8pPr marL="3199966" indent="0">
              <a:buNone/>
              <a:defRPr sz="1600" b="1"/>
            </a:lvl8pPr>
            <a:lvl9pPr marL="365710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8" indent="0">
              <a:buNone/>
              <a:defRPr sz="2000" b="1"/>
            </a:lvl2pPr>
            <a:lvl3pPr marL="914276" indent="0">
              <a:buNone/>
              <a:defRPr sz="1800" b="1"/>
            </a:lvl3pPr>
            <a:lvl4pPr marL="1371414" indent="0">
              <a:buNone/>
              <a:defRPr sz="1600" b="1"/>
            </a:lvl4pPr>
            <a:lvl5pPr marL="1828552" indent="0">
              <a:buNone/>
              <a:defRPr sz="1600" b="1"/>
            </a:lvl5pPr>
            <a:lvl6pPr marL="2285690" indent="0">
              <a:buNone/>
              <a:defRPr sz="1600" b="1"/>
            </a:lvl6pPr>
            <a:lvl7pPr marL="2742828" indent="0">
              <a:buNone/>
              <a:defRPr sz="1600" b="1"/>
            </a:lvl7pPr>
            <a:lvl8pPr marL="3199966" indent="0">
              <a:buNone/>
              <a:defRPr sz="1600" b="1"/>
            </a:lvl8pPr>
            <a:lvl9pPr marL="365710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6/3/24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349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6/3/24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505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6/3/24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541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38" indent="0">
              <a:buNone/>
              <a:defRPr sz="1400"/>
            </a:lvl2pPr>
            <a:lvl3pPr marL="914276" indent="0">
              <a:buNone/>
              <a:defRPr sz="1200"/>
            </a:lvl3pPr>
            <a:lvl4pPr marL="1371414" indent="0">
              <a:buNone/>
              <a:defRPr sz="1000"/>
            </a:lvl4pPr>
            <a:lvl5pPr marL="1828552" indent="0">
              <a:buNone/>
              <a:defRPr sz="1000"/>
            </a:lvl5pPr>
            <a:lvl6pPr marL="2285690" indent="0">
              <a:buNone/>
              <a:defRPr sz="1000"/>
            </a:lvl6pPr>
            <a:lvl7pPr marL="2742828" indent="0">
              <a:buNone/>
              <a:defRPr sz="1000"/>
            </a:lvl7pPr>
            <a:lvl8pPr marL="3199966" indent="0">
              <a:buNone/>
              <a:defRPr sz="1000"/>
            </a:lvl8pPr>
            <a:lvl9pPr marL="3657104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6/3/24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979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38" indent="0">
              <a:buNone/>
              <a:defRPr sz="2800"/>
            </a:lvl2pPr>
            <a:lvl3pPr marL="914276" indent="0">
              <a:buNone/>
              <a:defRPr sz="2400"/>
            </a:lvl3pPr>
            <a:lvl4pPr marL="1371414" indent="0">
              <a:buNone/>
              <a:defRPr sz="2000"/>
            </a:lvl4pPr>
            <a:lvl5pPr marL="1828552" indent="0">
              <a:buNone/>
              <a:defRPr sz="2000"/>
            </a:lvl5pPr>
            <a:lvl6pPr marL="2285690" indent="0">
              <a:buNone/>
              <a:defRPr sz="2000"/>
            </a:lvl6pPr>
            <a:lvl7pPr marL="2742828" indent="0">
              <a:buNone/>
              <a:defRPr sz="2000"/>
            </a:lvl7pPr>
            <a:lvl8pPr marL="3199966" indent="0">
              <a:buNone/>
              <a:defRPr sz="2000"/>
            </a:lvl8pPr>
            <a:lvl9pPr marL="3657104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38" indent="0">
              <a:buNone/>
              <a:defRPr sz="1400"/>
            </a:lvl2pPr>
            <a:lvl3pPr marL="914276" indent="0">
              <a:buNone/>
              <a:defRPr sz="1200"/>
            </a:lvl3pPr>
            <a:lvl4pPr marL="1371414" indent="0">
              <a:buNone/>
              <a:defRPr sz="1000"/>
            </a:lvl4pPr>
            <a:lvl5pPr marL="1828552" indent="0">
              <a:buNone/>
              <a:defRPr sz="1000"/>
            </a:lvl5pPr>
            <a:lvl6pPr marL="2285690" indent="0">
              <a:buNone/>
              <a:defRPr sz="1000"/>
            </a:lvl6pPr>
            <a:lvl7pPr marL="2742828" indent="0">
              <a:buNone/>
              <a:defRPr sz="1000"/>
            </a:lvl7pPr>
            <a:lvl8pPr marL="3199966" indent="0">
              <a:buNone/>
              <a:defRPr sz="1000"/>
            </a:lvl8pPr>
            <a:lvl9pPr marL="3657104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pPr/>
              <a:t>6/3/24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153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F61AA-5A98-4049-A93E-477E5505141A}" type="datetimeFigureOut">
              <a:rPr lang="en-US" smtClean="0"/>
              <a:pPr/>
              <a:t>6/3/24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241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276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69" indent="-228569" algn="l" defTabSz="91427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07" indent="-228569" algn="l" defTabSz="91427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45" indent="-228569" algn="l" defTabSz="91427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83" indent="-228569" algn="l" defTabSz="91427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21" indent="-228569" algn="l" defTabSz="91427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59" indent="-228569" algn="l" defTabSz="91427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97" indent="-228569" algn="l" defTabSz="91427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35" indent="-228569" algn="l" defTabSz="91427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73" indent="-228569" algn="l" defTabSz="91427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8" algn="l" defTabSz="9142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76" algn="l" defTabSz="9142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14" algn="l" defTabSz="9142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52" algn="l" defTabSz="9142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90" algn="l" defTabSz="9142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28" algn="l" defTabSz="9142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66" algn="l" defTabSz="9142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04" algn="l" defTabSz="9142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0">
              <a:srgbClr val="74D0FE">
                <a:lumMod val="84805"/>
                <a:lumOff val="15195"/>
                <a:alpha val="49841"/>
              </a:srgbClr>
            </a:gs>
            <a:gs pos="100000">
              <a:schemeClr val="bg1"/>
            </a:gs>
            <a:gs pos="100000">
              <a:schemeClr val="bg1"/>
            </a:gs>
            <a:gs pos="61000">
              <a:schemeClr val="bg1"/>
            </a:gs>
            <a:gs pos="100000">
              <a:srgbClr val="00ADFF">
                <a:lumMod val="0"/>
                <a:lumOff val="100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E38AF-16AE-9BCD-6AA6-FA9ED5189B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835" y="72841"/>
            <a:ext cx="10865678" cy="627324"/>
          </a:xfrm>
        </p:spPr>
        <p:txBody>
          <a:bodyPr>
            <a:noAutofit/>
          </a:bodyPr>
          <a:lstStyle/>
          <a:p>
            <a:r>
              <a:rPr lang="fr-CA" sz="18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Effet de l’état matrimonial sur le stade de présentation et le traitement chez les patients atteints d’un carcinome de l’urètre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9E91B7-0434-E98D-1C6C-F7794AD856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487" y="1551695"/>
            <a:ext cx="11921590" cy="401929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fr-CA" sz="1150" kern="100" dirty="0"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Le carcinome de l’urètre (CU) représente 1% des cancers génito-urinaires. Alors qu’il y a eu des associations entre le célibat et des stades plus avancés au diagnostic et à des taux de traitement plus faibles dans plusieurs cancers, ces associations n’ont pas été investigués dans le CU.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0A125A6-E687-F5C3-249E-CFBC2C07FB43}"/>
              </a:ext>
            </a:extLst>
          </p:cNvPr>
          <p:cNvSpPr txBox="1">
            <a:spLocks/>
          </p:cNvSpPr>
          <p:nvPr/>
        </p:nvSpPr>
        <p:spPr>
          <a:xfrm>
            <a:off x="1187836" y="655665"/>
            <a:ext cx="9351827" cy="534858"/>
          </a:xfrm>
          <a:prstGeom prst="rect">
            <a:avLst/>
          </a:prstGeom>
        </p:spPr>
        <p:txBody>
          <a:bodyPr vert="horz" lIns="72720" tIns="36360" rIns="72720" bIns="3636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175931">
              <a:lnSpc>
                <a:spcPct val="100000"/>
              </a:lnSpc>
            </a:pPr>
            <a:r>
              <a:rPr lang="en-CA" sz="1200" b="1" u="sng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Touma, N.</a:t>
            </a:r>
            <a:r>
              <a:rPr lang="en-CA" sz="1200" b="1" u="sng" baseline="300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CA" sz="12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Morra, S.</a:t>
            </a:r>
            <a:r>
              <a:rPr lang="en-CA" sz="1200" baseline="300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CA" sz="12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CA" sz="12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Scheipner</a:t>
            </a:r>
            <a:r>
              <a:rPr lang="en-CA" sz="12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L.</a:t>
            </a:r>
            <a:r>
              <a:rPr lang="en-CA" sz="1200" baseline="300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CA" sz="12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Baud, A.</a:t>
            </a:r>
            <a:r>
              <a:rPr lang="en-CA" sz="1200" baseline="300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CA" sz="12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CA" sz="12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Jannello</a:t>
            </a:r>
            <a:r>
              <a:rPr lang="en-CA" sz="12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L.</a:t>
            </a:r>
            <a:r>
              <a:rPr lang="en-CA" sz="1200" baseline="300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CA" sz="12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de Angelis, M.</a:t>
            </a:r>
            <a:r>
              <a:rPr lang="en-CA" sz="1200" baseline="300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CA" sz="12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CA" sz="12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Siech</a:t>
            </a:r>
            <a:r>
              <a:rPr lang="en-CA" sz="12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C.</a:t>
            </a:r>
            <a:r>
              <a:rPr lang="en-CA" sz="1200" baseline="300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CA" sz="12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Goyal, J.</a:t>
            </a:r>
            <a:r>
              <a:rPr lang="en-CA" sz="1200" baseline="300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CA" sz="12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CA" sz="12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Zhe</a:t>
            </a:r>
            <a:r>
              <a:rPr lang="en-CA" sz="12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T.</a:t>
            </a:r>
            <a:r>
              <a:rPr lang="en-CA" sz="1200" baseline="300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CA" sz="12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Saad, F.</a:t>
            </a:r>
            <a:r>
              <a:rPr lang="en-CA" sz="1200" baseline="300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CA" sz="12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CA" sz="12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Karakiewicz</a:t>
            </a:r>
            <a:r>
              <a:rPr lang="en-CA" sz="12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P.</a:t>
            </a:r>
            <a:r>
              <a:rPr lang="en-CA" sz="1200" baseline="300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en-CA" sz="1200" dirty="0">
              <a:solidFill>
                <a:prstClr val="black">
                  <a:lumMod val="85000"/>
                  <a:lumOff val="15000"/>
                </a:prst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175931">
              <a:lnSpc>
                <a:spcPct val="100000"/>
              </a:lnSpc>
            </a:pPr>
            <a:endParaRPr lang="en-CA" sz="1200" baseline="30000" dirty="0">
              <a:solidFill>
                <a:prstClr val="black">
                  <a:lumMod val="85000"/>
                  <a:lumOff val="15000"/>
                </a:prst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175931">
              <a:lnSpc>
                <a:spcPct val="100000"/>
              </a:lnSpc>
            </a:pPr>
            <a:r>
              <a:rPr lang="fr-CA" sz="1200" kern="0" baseline="30000" dirty="0">
                <a:solidFill>
                  <a:srgbClr val="21212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</a:t>
            </a:r>
            <a:r>
              <a:rPr lang="fr-CA" sz="1200" kern="0" dirty="0">
                <a:solidFill>
                  <a:srgbClr val="21212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Unité de recherche quantitative et évaluative, Centre Hospitalier de l'Université de Montréal, Québec, Canada</a:t>
            </a:r>
            <a:endParaRPr lang="en-CA" sz="1200" kern="100" dirty="0">
              <a:solidFill>
                <a:prstClr val="black"/>
              </a:solidFill>
              <a:latin typeface="Calibri" panose="020F0502020204030204" pitchFamily="34" charset="0"/>
              <a:ea typeface="Aptos" panose="020B00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7F8165B6-A80B-F509-4716-F32A2F7E47B0}"/>
              </a:ext>
            </a:extLst>
          </p:cNvPr>
          <p:cNvSpPr txBox="1">
            <a:spLocks/>
          </p:cNvSpPr>
          <p:nvPr/>
        </p:nvSpPr>
        <p:spPr>
          <a:xfrm>
            <a:off x="138487" y="1339199"/>
            <a:ext cx="2613656" cy="260116"/>
          </a:xfrm>
          <a:prstGeom prst="rect">
            <a:avLst/>
          </a:prstGeom>
        </p:spPr>
        <p:txBody>
          <a:bodyPr vert="horz" lIns="20713" tIns="10356" rIns="20713" bIns="10356" rtlCol="0">
            <a:noAutofit/>
          </a:bodyPr>
          <a:lstStyle>
            <a:lvl1pPr marL="1009178" indent="-1009178" algn="l" defTabSz="4036710" rtl="0" eaLnBrk="1" latinLnBrk="0" hangingPunct="1">
              <a:lnSpc>
                <a:spcPct val="90000"/>
              </a:lnSpc>
              <a:spcBef>
                <a:spcPts val="4415"/>
              </a:spcBef>
              <a:buFont typeface="Arial" panose="020B0604020202020204" pitchFamily="34" charset="0"/>
              <a:buChar char="•"/>
              <a:defRPr sz="12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27533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1059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045888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882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064243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082598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100953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19308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137663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156019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776663">
              <a:spcBef>
                <a:spcPts val="849"/>
              </a:spcBef>
              <a:buNone/>
            </a:pPr>
            <a:r>
              <a:rPr lang="fr-CA" sz="1400" b="1" u="sng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INTRODUCTION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8728290-5582-0E72-7A4A-04EBE951A410}"/>
              </a:ext>
            </a:extLst>
          </p:cNvPr>
          <p:cNvSpPr txBox="1">
            <a:spLocks/>
          </p:cNvSpPr>
          <p:nvPr/>
        </p:nvSpPr>
        <p:spPr>
          <a:xfrm>
            <a:off x="138487" y="2014159"/>
            <a:ext cx="2613656" cy="353662"/>
          </a:xfrm>
          <a:prstGeom prst="rect">
            <a:avLst/>
          </a:prstGeom>
        </p:spPr>
        <p:txBody>
          <a:bodyPr vert="horz" lIns="20713" tIns="10356" rIns="20713" bIns="10356" rtlCol="0">
            <a:normAutofit/>
          </a:bodyPr>
          <a:lstStyle>
            <a:lvl1pPr marL="1009178" indent="-1009178" algn="l" defTabSz="4036710" rtl="0" eaLnBrk="1" latinLnBrk="0" hangingPunct="1">
              <a:lnSpc>
                <a:spcPct val="90000"/>
              </a:lnSpc>
              <a:spcBef>
                <a:spcPts val="4415"/>
              </a:spcBef>
              <a:buFont typeface="Arial" panose="020B0604020202020204" pitchFamily="34" charset="0"/>
              <a:buChar char="•"/>
              <a:defRPr sz="12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27533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1059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045888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882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064243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082598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100953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19308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137663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156019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776663">
              <a:spcBef>
                <a:spcPts val="849"/>
              </a:spcBef>
              <a:buNone/>
            </a:pPr>
            <a:r>
              <a:rPr lang="fr-CA" sz="1400" b="1" u="sng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MÉTHODES AND ANALYSES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0BD8385B-2BE0-4A91-46FE-289F40FDCE53}"/>
              </a:ext>
            </a:extLst>
          </p:cNvPr>
          <p:cNvSpPr txBox="1">
            <a:spLocks/>
          </p:cNvSpPr>
          <p:nvPr/>
        </p:nvSpPr>
        <p:spPr>
          <a:xfrm>
            <a:off x="3824984" y="2974515"/>
            <a:ext cx="2224995" cy="961817"/>
          </a:xfrm>
          <a:prstGeom prst="rect">
            <a:avLst/>
          </a:prstGeom>
        </p:spPr>
        <p:txBody>
          <a:bodyPr vert="horz" lIns="20713" tIns="10356" rIns="20713" bIns="10356" numCol="1" rtlCol="0">
            <a:noAutofit/>
          </a:bodyPr>
          <a:lstStyle>
            <a:lvl1pPr marL="1009178" indent="-1009178" algn="l" defTabSz="4036710" rtl="0" eaLnBrk="1" latinLnBrk="0" hangingPunct="1">
              <a:lnSpc>
                <a:spcPct val="90000"/>
              </a:lnSpc>
              <a:spcBef>
                <a:spcPts val="4415"/>
              </a:spcBef>
              <a:buFont typeface="Arial" panose="020B0604020202020204" pitchFamily="34" charset="0"/>
              <a:buChar char="•"/>
              <a:defRPr sz="12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27533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1059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045888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882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064243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082598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100953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19308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137663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156019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defTabSz="776663">
              <a:lnSpc>
                <a:spcPct val="100000"/>
              </a:lnSpc>
              <a:spcBef>
                <a:spcPts val="227"/>
              </a:spcBef>
              <a:buNone/>
            </a:pPr>
            <a:endParaRPr lang="en-CA" sz="1058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92647FF5-4154-4AF3-368F-FC1EFAD2369E}"/>
              </a:ext>
            </a:extLst>
          </p:cNvPr>
          <p:cNvSpPr txBox="1">
            <a:spLocks/>
          </p:cNvSpPr>
          <p:nvPr/>
        </p:nvSpPr>
        <p:spPr>
          <a:xfrm>
            <a:off x="3824984" y="2012777"/>
            <a:ext cx="1945003" cy="253318"/>
          </a:xfrm>
          <a:prstGeom prst="rect">
            <a:avLst/>
          </a:prstGeom>
        </p:spPr>
        <p:txBody>
          <a:bodyPr vert="horz" lIns="20713" tIns="10356" rIns="20713" bIns="10356" rtlCol="0">
            <a:noAutofit/>
          </a:bodyPr>
          <a:lstStyle>
            <a:lvl1pPr marL="1009178" indent="-1009178" algn="l" defTabSz="4036710" rtl="0" eaLnBrk="1" latinLnBrk="0" hangingPunct="1">
              <a:lnSpc>
                <a:spcPct val="90000"/>
              </a:lnSpc>
              <a:spcBef>
                <a:spcPts val="4415"/>
              </a:spcBef>
              <a:buFont typeface="Arial" panose="020B0604020202020204" pitchFamily="34" charset="0"/>
              <a:buChar char="•"/>
              <a:defRPr sz="12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27533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1059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045888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882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064243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082598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100953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19308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137663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156019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776663">
              <a:spcBef>
                <a:spcPts val="849"/>
              </a:spcBef>
              <a:buNone/>
            </a:pPr>
            <a:r>
              <a:rPr lang="fr-CA" sz="1400" b="1" u="sng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RÉSULTATS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DDD889F2-03CE-3400-13DA-ABB09533F7B5}"/>
              </a:ext>
            </a:extLst>
          </p:cNvPr>
          <p:cNvSpPr txBox="1">
            <a:spLocks/>
          </p:cNvSpPr>
          <p:nvPr/>
        </p:nvSpPr>
        <p:spPr>
          <a:xfrm>
            <a:off x="3824984" y="5360316"/>
            <a:ext cx="2430721" cy="256942"/>
          </a:xfrm>
          <a:prstGeom prst="rect">
            <a:avLst/>
          </a:prstGeom>
        </p:spPr>
        <p:txBody>
          <a:bodyPr vert="horz" lIns="20713" tIns="10356" rIns="20713" bIns="10356" rtlCol="0">
            <a:noAutofit/>
          </a:bodyPr>
          <a:lstStyle>
            <a:lvl1pPr marL="1009178" indent="-1009178" algn="l" defTabSz="4036710" rtl="0" eaLnBrk="1" latinLnBrk="0" hangingPunct="1">
              <a:lnSpc>
                <a:spcPct val="90000"/>
              </a:lnSpc>
              <a:spcBef>
                <a:spcPts val="4415"/>
              </a:spcBef>
              <a:buFont typeface="Arial" panose="020B0604020202020204" pitchFamily="34" charset="0"/>
              <a:buChar char="•"/>
              <a:defRPr sz="12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27533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1059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045888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882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064243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082598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100953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19308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137663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156019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776663">
              <a:spcBef>
                <a:spcPts val="849"/>
              </a:spcBef>
              <a:buNone/>
            </a:pPr>
            <a:r>
              <a:rPr lang="fr-CA" sz="1400" b="1" u="sng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CONCLUSION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3BE4416D-F483-3EE3-46C5-9240D9DB3516}"/>
              </a:ext>
            </a:extLst>
          </p:cNvPr>
          <p:cNvSpPr txBox="1">
            <a:spLocks/>
          </p:cNvSpPr>
          <p:nvPr/>
        </p:nvSpPr>
        <p:spPr>
          <a:xfrm>
            <a:off x="138487" y="2300119"/>
            <a:ext cx="3509686" cy="961817"/>
          </a:xfrm>
          <a:prstGeom prst="rect">
            <a:avLst/>
          </a:prstGeom>
        </p:spPr>
        <p:txBody>
          <a:bodyPr vert="horz" lIns="20713" tIns="10356" rIns="20713" bIns="10356" rtlCol="0">
            <a:noAutofit/>
          </a:bodyPr>
          <a:lstStyle>
            <a:lvl1pPr marL="1009178" indent="-1009178" algn="l" defTabSz="4036710" rtl="0" eaLnBrk="1" latinLnBrk="0" hangingPunct="1">
              <a:lnSpc>
                <a:spcPct val="90000"/>
              </a:lnSpc>
              <a:spcBef>
                <a:spcPts val="4415"/>
              </a:spcBef>
              <a:buFont typeface="Arial" panose="020B0604020202020204" pitchFamily="34" charset="0"/>
              <a:buChar char="•"/>
              <a:defRPr sz="12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27533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1059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045888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882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064243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082598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100953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19308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137663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156019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55690" indent="-155690" algn="just" defTabSz="776663">
              <a:spcBef>
                <a:spcPts val="849"/>
              </a:spcBef>
            </a:pPr>
            <a:r>
              <a:rPr lang="fr-CA" sz="115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Hommes et femmes âgés ≥18 ans  avec un diagnostic d’un CU non métastatique confirmé par histologie entre 2000-2020 avec des données confinées dans la base de données SEER (</a:t>
            </a:r>
            <a:r>
              <a:rPr lang="fr-CA" sz="115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Surveillance, </a:t>
            </a:r>
            <a:r>
              <a:rPr lang="fr-CA" sz="1150" i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Epidemiology</a:t>
            </a:r>
            <a:r>
              <a:rPr lang="fr-CA" sz="115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, and End </a:t>
            </a:r>
            <a:r>
              <a:rPr lang="fr-CA" sz="1150" i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Results</a:t>
            </a:r>
            <a:r>
              <a:rPr lang="fr-CA" sz="115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).</a:t>
            </a:r>
          </a:p>
          <a:p>
            <a:pPr marL="155690" indent="-155690" defTabSz="776663">
              <a:spcBef>
                <a:spcPts val="849"/>
              </a:spcBef>
            </a:pPr>
            <a:r>
              <a:rPr lang="fr-CA" sz="115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Les variables suivantes ont été collectées: </a:t>
            </a:r>
          </a:p>
          <a:p>
            <a:pPr marL="291691" lvl="1" indent="-122174" algn="just" defTabSz="776663">
              <a:spcBef>
                <a:spcPts val="425"/>
              </a:spcBef>
            </a:pPr>
            <a:r>
              <a:rPr lang="fr-CA" sz="115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âge au diagnostic</a:t>
            </a:r>
          </a:p>
          <a:p>
            <a:pPr marL="291691" lvl="1" indent="-122174" algn="just" defTabSz="776663">
              <a:spcBef>
                <a:spcPts val="425"/>
              </a:spcBef>
            </a:pPr>
            <a:r>
              <a:rPr lang="fr-CA" sz="115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sexe</a:t>
            </a:r>
          </a:p>
          <a:p>
            <a:pPr marL="291691" lvl="1" indent="-122174" algn="just" defTabSz="776663">
              <a:spcBef>
                <a:spcPts val="425"/>
              </a:spcBef>
            </a:pPr>
            <a:r>
              <a:rPr lang="fr-CA" sz="115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race/ethnicité (caucasien vs non-caucasien)</a:t>
            </a:r>
          </a:p>
          <a:p>
            <a:pPr marL="291691" lvl="1" indent="-122174" algn="just" defTabSz="776663">
              <a:spcBef>
                <a:spcPts val="425"/>
              </a:spcBef>
            </a:pPr>
            <a:r>
              <a:rPr lang="fr-CA" sz="115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statut matrimonial (marié vs célibataire)</a:t>
            </a:r>
          </a:p>
          <a:p>
            <a:pPr marL="291691" lvl="1" indent="-122174" algn="just" defTabSz="776663">
              <a:spcBef>
                <a:spcPts val="425"/>
              </a:spcBef>
            </a:pPr>
            <a:r>
              <a:rPr lang="fr-CA" sz="115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stade (T1-2N0 vs T3-4N0-2)</a:t>
            </a:r>
          </a:p>
          <a:p>
            <a:pPr marL="291691" lvl="1" indent="-122174" algn="just" defTabSz="776663">
              <a:spcBef>
                <a:spcPts val="425"/>
              </a:spcBef>
            </a:pPr>
            <a:r>
              <a:rPr lang="fr-CA" sz="115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histologie (urothélial, squameux, adénocarcinome, autres)</a:t>
            </a:r>
          </a:p>
          <a:p>
            <a:pPr marL="291691" lvl="1" indent="-122174" algn="just" defTabSz="776663">
              <a:spcBef>
                <a:spcPts val="425"/>
              </a:spcBef>
            </a:pPr>
            <a:r>
              <a:rPr lang="fr-CA" sz="115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modalité de traitement (chirurgie seule +/- traitement systémique +/- radiothérapie).</a:t>
            </a:r>
          </a:p>
          <a:p>
            <a:pPr marL="128894" lvl="1" indent="-128894" algn="just" defTabSz="776663">
              <a:spcBef>
                <a:spcPts val="425"/>
              </a:spcBef>
            </a:pPr>
            <a:r>
              <a:rPr lang="fr-CA" sz="115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Des régressions logistiques multivariées pour tester les associations entre:</a:t>
            </a:r>
          </a:p>
          <a:p>
            <a:pPr marL="298410" lvl="2" indent="-122174" algn="just" defTabSz="776663">
              <a:spcBef>
                <a:spcPts val="425"/>
              </a:spcBef>
            </a:pPr>
            <a:r>
              <a:rPr lang="fr-CA" sz="115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le statut matrimonial et le stade avancé (T3-4N0-2) au diagnostic </a:t>
            </a:r>
          </a:p>
          <a:p>
            <a:pPr marL="298410" lvl="2" indent="-122174" algn="just" defTabSz="776663">
              <a:spcBef>
                <a:spcPts val="425"/>
              </a:spcBef>
            </a:pPr>
            <a:r>
              <a:rPr lang="fr-CA" sz="115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le statut matrimonial et le taux de traitement bi-/</a:t>
            </a:r>
            <a:r>
              <a:rPr lang="fr-CA" sz="115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trimodal</a:t>
            </a:r>
            <a:r>
              <a:rPr lang="fr-CA" sz="115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reçu.</a:t>
            </a:r>
          </a:p>
          <a:p>
            <a:pPr marL="128894" lvl="1" indent="-128894" algn="just" defTabSz="776663">
              <a:spcBef>
                <a:spcPts val="425"/>
              </a:spcBef>
            </a:pPr>
            <a:r>
              <a:rPr lang="fr-CA" sz="115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Des analyses de sous-groupes par rapport au sexe ont été effectuées.</a:t>
            </a:r>
          </a:p>
          <a:p>
            <a:pPr marL="291691" lvl="1" indent="-122174" algn="just" defTabSz="776663">
              <a:spcBef>
                <a:spcPts val="425"/>
              </a:spcBef>
            </a:pPr>
            <a:endParaRPr lang="fr-CA" sz="115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975F785F-74C9-6E4E-4D63-D45BDFD1B7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487" y="81918"/>
            <a:ext cx="893856" cy="1147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F265300C-2816-DA24-FAC3-FDC357D92DC0}"/>
              </a:ext>
            </a:extLst>
          </p:cNvPr>
          <p:cNvSpPr txBox="1">
            <a:spLocks/>
          </p:cNvSpPr>
          <p:nvPr/>
        </p:nvSpPr>
        <p:spPr>
          <a:xfrm>
            <a:off x="9543125" y="4118814"/>
            <a:ext cx="2516952" cy="136997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20713" tIns="10356" rIns="20713" bIns="10356" numCol="1" rtlCol="0">
            <a:noAutofit/>
          </a:bodyPr>
          <a:lstStyle>
            <a:lvl1pPr marL="1009178" indent="-1009178" algn="l" defTabSz="4036710" rtl="0" eaLnBrk="1" latinLnBrk="0" hangingPunct="1">
              <a:lnSpc>
                <a:spcPct val="90000"/>
              </a:lnSpc>
              <a:spcBef>
                <a:spcPts val="4415"/>
              </a:spcBef>
              <a:buFont typeface="Arial" panose="020B0604020202020204" pitchFamily="34" charset="0"/>
              <a:buChar char="•"/>
              <a:defRPr sz="12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27533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1059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045888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882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064243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082598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100953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19308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137663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156019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55690" indent="-155690" algn="just" defTabSz="776663">
              <a:spcBef>
                <a:spcPts val="849"/>
              </a:spcBef>
            </a:pPr>
            <a:r>
              <a:rPr lang="fr-CA" sz="115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L’association entre le stade localement avancé  et le statut matrimonial (célibataire vs marié):</a:t>
            </a:r>
          </a:p>
          <a:p>
            <a:pPr marL="366522" lvl="1" indent="-122174" algn="just" defTabSz="776663">
              <a:spcBef>
                <a:spcPts val="425"/>
              </a:spcBef>
            </a:pPr>
            <a:r>
              <a:rPr lang="fr-CA" sz="115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RC: 1.31; P = 0.3</a:t>
            </a:r>
          </a:p>
          <a:p>
            <a:pPr marL="155690" indent="-155690" algn="just" defTabSz="776663">
              <a:spcBef>
                <a:spcPts val="849"/>
              </a:spcBef>
            </a:pPr>
            <a:r>
              <a:rPr lang="fr-CA" sz="115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Analyse de sous-groupe selon le sexe:</a:t>
            </a:r>
          </a:p>
          <a:p>
            <a:pPr marL="366522" lvl="1" indent="-122174" algn="just" defTabSz="776663">
              <a:spcBef>
                <a:spcPts val="425"/>
              </a:spcBef>
            </a:pPr>
            <a:r>
              <a:rPr lang="fr-CA" sz="1150" dirty="0">
                <a:solidFill>
                  <a:srgbClr val="00B0F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Hommes, RC: 1.09; p = 0.6</a:t>
            </a:r>
          </a:p>
          <a:p>
            <a:pPr marL="366522" lvl="1" indent="-122174" algn="just" defTabSz="776663">
              <a:spcBef>
                <a:spcPts val="425"/>
              </a:spcBef>
            </a:pPr>
            <a:r>
              <a:rPr lang="fr-CA" sz="115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Femmes, RC: 1.62; p = 0.02</a:t>
            </a:r>
          </a:p>
        </p:txBody>
      </p:sp>
      <p:pic>
        <p:nvPicPr>
          <p:cNvPr id="30" name="Picture 29" descr="A table with numbers and a number of people&#10;&#10;Description automatically generated">
            <a:extLst>
              <a:ext uri="{FF2B5EF4-FFF2-40B4-BE49-F238E27FC236}">
                <a16:creationId xmlns:a16="http://schemas.microsoft.com/office/drawing/2014/main" id="{21802C87-9489-74D9-3B59-0469D94780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24984" y="2325436"/>
            <a:ext cx="5661848" cy="2647890"/>
          </a:xfrm>
          <a:prstGeom prst="rect">
            <a:avLst/>
          </a:prstGeom>
        </p:spPr>
      </p:pic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09F871B5-0AB3-836B-3C99-7B74794A601A}"/>
              </a:ext>
            </a:extLst>
          </p:cNvPr>
          <p:cNvSpPr txBox="1">
            <a:spLocks/>
          </p:cNvSpPr>
          <p:nvPr/>
        </p:nvSpPr>
        <p:spPr>
          <a:xfrm>
            <a:off x="9543125" y="2325436"/>
            <a:ext cx="2516952" cy="136997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20713" tIns="10356" rIns="20713" bIns="10356" numCol="1" rtlCol="0">
            <a:noAutofit/>
          </a:bodyPr>
          <a:lstStyle>
            <a:lvl1pPr marL="1009178" indent="-1009178" algn="l" defTabSz="4036710" rtl="0" eaLnBrk="1" latinLnBrk="0" hangingPunct="1">
              <a:lnSpc>
                <a:spcPct val="90000"/>
              </a:lnSpc>
              <a:spcBef>
                <a:spcPts val="4415"/>
              </a:spcBef>
              <a:buFont typeface="Arial" panose="020B0604020202020204" pitchFamily="34" charset="0"/>
              <a:buChar char="•"/>
              <a:defRPr sz="12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27533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1059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045888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882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064243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082598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100953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19308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137663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156019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55690" indent="-155690" algn="just" defTabSz="776663">
              <a:spcBef>
                <a:spcPts val="849"/>
              </a:spcBef>
            </a:pPr>
            <a:r>
              <a:rPr lang="fr-CA" sz="115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L’association entre le taux de traitement bi-/</a:t>
            </a:r>
            <a:r>
              <a:rPr lang="fr-CA" sz="115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trimodal</a:t>
            </a:r>
            <a:r>
              <a:rPr lang="fr-CA" sz="115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reçu et le statut matrimonial:</a:t>
            </a:r>
          </a:p>
          <a:p>
            <a:pPr marL="376296" lvl="1" indent="-131948" algn="just" defTabSz="776663">
              <a:spcBef>
                <a:spcPts val="425"/>
              </a:spcBef>
            </a:pPr>
            <a:r>
              <a:rPr lang="fr-CA" sz="115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RC: 0.73; P = 0.02</a:t>
            </a:r>
          </a:p>
          <a:p>
            <a:pPr marL="155690" indent="-155690" algn="just" defTabSz="776663">
              <a:spcBef>
                <a:spcPts val="849"/>
              </a:spcBef>
            </a:pPr>
            <a:r>
              <a:rPr lang="fr-CA" sz="115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Analyse de sous-groupe selon le sexe:</a:t>
            </a:r>
          </a:p>
          <a:p>
            <a:pPr marL="376296" lvl="1" indent="-131948" algn="just" defTabSz="776663">
              <a:spcBef>
                <a:spcPts val="425"/>
              </a:spcBef>
            </a:pPr>
            <a:r>
              <a:rPr lang="fr-CA" sz="1150" b="1" dirty="0">
                <a:solidFill>
                  <a:srgbClr val="00B0F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Hommes, RC:0.60; p = 0.007</a:t>
            </a:r>
          </a:p>
          <a:p>
            <a:pPr marL="376296" lvl="1" indent="-131948" algn="just" defTabSz="776663">
              <a:spcBef>
                <a:spcPts val="425"/>
              </a:spcBef>
            </a:pPr>
            <a:r>
              <a:rPr lang="fr-CA" sz="115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Femmes, RC: 0.90; p = 0.6</a:t>
            </a:r>
          </a:p>
          <a:p>
            <a:pPr marL="244348" lvl="1" indent="0" algn="just" defTabSz="776663">
              <a:spcBef>
                <a:spcPts val="425"/>
              </a:spcBef>
              <a:buNone/>
            </a:pPr>
            <a:endParaRPr lang="fr-CA" sz="1150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244348" lvl="1" indent="0" algn="just" defTabSz="776663">
              <a:spcBef>
                <a:spcPts val="425"/>
              </a:spcBef>
              <a:buNone/>
            </a:pPr>
            <a:endParaRPr lang="fr-CA" sz="1150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244348" lvl="1" indent="0" algn="just" defTabSz="776663">
              <a:spcBef>
                <a:spcPts val="425"/>
              </a:spcBef>
              <a:buNone/>
            </a:pPr>
            <a:endParaRPr lang="fr-CA" sz="1150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244348" lvl="1" indent="0" algn="just" defTabSz="776663">
              <a:spcBef>
                <a:spcPts val="425"/>
              </a:spcBef>
              <a:buNone/>
            </a:pPr>
            <a:endParaRPr lang="fr-CA" sz="1150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66522" lvl="1" indent="-122174" algn="just" defTabSz="776663">
              <a:spcBef>
                <a:spcPts val="425"/>
              </a:spcBef>
            </a:pPr>
            <a:endParaRPr lang="fr-CA" sz="115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544021" lvl="1" indent="-155690" algn="just" defTabSz="776663">
              <a:spcBef>
                <a:spcPts val="425"/>
              </a:spcBef>
            </a:pPr>
            <a:endParaRPr lang="fr-CA" sz="115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4" name="Content Placeholder 2">
            <a:extLst>
              <a:ext uri="{FF2B5EF4-FFF2-40B4-BE49-F238E27FC236}">
                <a16:creationId xmlns:a16="http://schemas.microsoft.com/office/drawing/2014/main" id="{3BC05CAA-A924-8FE1-C86B-419F3C4F53EC}"/>
              </a:ext>
            </a:extLst>
          </p:cNvPr>
          <p:cNvSpPr txBox="1">
            <a:spLocks/>
          </p:cNvSpPr>
          <p:nvPr/>
        </p:nvSpPr>
        <p:spPr>
          <a:xfrm>
            <a:off x="3824984" y="5642599"/>
            <a:ext cx="8075278" cy="717839"/>
          </a:xfrm>
          <a:prstGeom prst="rect">
            <a:avLst/>
          </a:prstGeom>
        </p:spPr>
        <p:txBody>
          <a:bodyPr vert="horz" lIns="17596" tIns="8798" rIns="17596" bIns="8798" rtlCol="0">
            <a:noAutofit/>
          </a:bodyPr>
          <a:lstStyle>
            <a:lvl1pPr marL="1187988" indent="-1187988" algn="l" defTabSz="4751954" rtl="0" eaLnBrk="1" latinLnBrk="0" hangingPunct="1">
              <a:lnSpc>
                <a:spcPct val="90000"/>
              </a:lnSpc>
              <a:spcBef>
                <a:spcPts val="5197"/>
              </a:spcBef>
              <a:buFont typeface="Arial" panose="020B0604020202020204" pitchFamily="34" charset="0"/>
              <a:buChar char="•"/>
              <a:defRPr sz="145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63965" indent="-1187988" algn="l" defTabSz="4751954" rtl="0" eaLnBrk="1" latinLnBrk="0" hangingPunct="1">
              <a:lnSpc>
                <a:spcPct val="90000"/>
              </a:lnSpc>
              <a:spcBef>
                <a:spcPts val="2598"/>
              </a:spcBef>
              <a:buFont typeface="Arial" panose="020B0604020202020204" pitchFamily="34" charset="0"/>
              <a:buChar char="•"/>
              <a:defRPr sz="124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939942" indent="-1187988" algn="l" defTabSz="4751954" rtl="0" eaLnBrk="1" latinLnBrk="0" hangingPunct="1">
              <a:lnSpc>
                <a:spcPct val="90000"/>
              </a:lnSpc>
              <a:spcBef>
                <a:spcPts val="2598"/>
              </a:spcBef>
              <a:buFont typeface="Arial" panose="020B0604020202020204" pitchFamily="34" charset="0"/>
              <a:buChar char="•"/>
              <a:defRPr sz="103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315919" indent="-1187988" algn="l" defTabSz="4751954" rtl="0" eaLnBrk="1" latinLnBrk="0" hangingPunct="1">
              <a:lnSpc>
                <a:spcPct val="90000"/>
              </a:lnSpc>
              <a:spcBef>
                <a:spcPts val="2598"/>
              </a:spcBef>
              <a:buFont typeface="Arial" panose="020B0604020202020204" pitchFamily="34" charset="0"/>
              <a:buChar char="•"/>
              <a:defRPr sz="93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691896" indent="-1187988" algn="l" defTabSz="4751954" rtl="0" eaLnBrk="1" latinLnBrk="0" hangingPunct="1">
              <a:lnSpc>
                <a:spcPct val="90000"/>
              </a:lnSpc>
              <a:spcBef>
                <a:spcPts val="2598"/>
              </a:spcBef>
              <a:buFont typeface="Arial" panose="020B0604020202020204" pitchFamily="34" charset="0"/>
              <a:buChar char="•"/>
              <a:defRPr sz="93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067873" indent="-1187988" algn="l" defTabSz="4751954" rtl="0" eaLnBrk="1" latinLnBrk="0" hangingPunct="1">
              <a:lnSpc>
                <a:spcPct val="90000"/>
              </a:lnSpc>
              <a:spcBef>
                <a:spcPts val="2598"/>
              </a:spcBef>
              <a:buFont typeface="Arial" panose="020B0604020202020204" pitchFamily="34" charset="0"/>
              <a:buChar char="•"/>
              <a:defRPr sz="93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443850" indent="-1187988" algn="l" defTabSz="4751954" rtl="0" eaLnBrk="1" latinLnBrk="0" hangingPunct="1">
              <a:lnSpc>
                <a:spcPct val="90000"/>
              </a:lnSpc>
              <a:spcBef>
                <a:spcPts val="2598"/>
              </a:spcBef>
              <a:buFont typeface="Arial" panose="020B0604020202020204" pitchFamily="34" charset="0"/>
              <a:buChar char="•"/>
              <a:defRPr sz="93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819827" indent="-1187988" algn="l" defTabSz="4751954" rtl="0" eaLnBrk="1" latinLnBrk="0" hangingPunct="1">
              <a:lnSpc>
                <a:spcPct val="90000"/>
              </a:lnSpc>
              <a:spcBef>
                <a:spcPts val="2598"/>
              </a:spcBef>
              <a:buFont typeface="Arial" panose="020B0604020202020204" pitchFamily="34" charset="0"/>
              <a:buChar char="•"/>
              <a:defRPr sz="93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195804" indent="-1187988" algn="l" defTabSz="4751954" rtl="0" eaLnBrk="1" latinLnBrk="0" hangingPunct="1">
              <a:lnSpc>
                <a:spcPct val="90000"/>
              </a:lnSpc>
              <a:spcBef>
                <a:spcPts val="2598"/>
              </a:spcBef>
              <a:buFont typeface="Arial" panose="020B0604020202020204" pitchFamily="34" charset="0"/>
              <a:buChar char="•"/>
              <a:defRPr sz="93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defTabSz="914276">
              <a:lnSpc>
                <a:spcPct val="100000"/>
              </a:lnSpc>
              <a:spcBef>
                <a:spcPts val="1000"/>
              </a:spcBef>
              <a:buNone/>
            </a:pPr>
            <a:r>
              <a:rPr lang="fr-CA" sz="1150" kern="100" dirty="0">
                <a:solidFill>
                  <a:prstClr val="black"/>
                </a:solidFill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Le statut matrimonial doit être considéré comme un facteur de risque important et potentiellement modifiable. </a:t>
            </a:r>
          </a:p>
          <a:p>
            <a:pPr marL="0" indent="0" algn="just" defTabSz="914276">
              <a:lnSpc>
                <a:spcPct val="100000"/>
              </a:lnSpc>
              <a:spcBef>
                <a:spcPts val="1000"/>
              </a:spcBef>
              <a:buNone/>
            </a:pPr>
            <a:r>
              <a:rPr lang="fr-CA" sz="1150" kern="100" dirty="0">
                <a:solidFill>
                  <a:prstClr val="black"/>
                </a:solidFill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Les patients célibataires représentent des candidats pour des interventions en pré- et post-opératoire (groupes de soutien, soutien psychologique, suivis plus étroits) visant à réduire les différences par rapport à leurs homologues mariés et potentiellement améliorer leurs devenirs cliniques.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B032F4F-E810-7E04-5527-0F47BA36FC8F}"/>
              </a:ext>
            </a:extLst>
          </p:cNvPr>
          <p:cNvSpPr/>
          <p:nvPr/>
        </p:nvSpPr>
        <p:spPr>
          <a:xfrm>
            <a:off x="3824984" y="3346516"/>
            <a:ext cx="2830466" cy="118334"/>
          </a:xfrm>
          <a:prstGeom prst="rect">
            <a:avLst/>
          </a:prstGeom>
          <a:noFill/>
          <a:ln w="19050">
            <a:solidFill>
              <a:srgbClr val="FD1A0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87965"/>
            <a:endParaRPr lang="fr-CA" sz="346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4774630-7A2A-DB92-CF51-6DF7729DDF55}"/>
              </a:ext>
            </a:extLst>
          </p:cNvPr>
          <p:cNvSpPr/>
          <p:nvPr/>
        </p:nvSpPr>
        <p:spPr>
          <a:xfrm>
            <a:off x="3824984" y="4336386"/>
            <a:ext cx="2830466" cy="611599"/>
          </a:xfrm>
          <a:prstGeom prst="rect">
            <a:avLst/>
          </a:prstGeom>
          <a:noFill/>
          <a:ln w="19050">
            <a:solidFill>
              <a:srgbClr val="FD1A0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87965"/>
            <a:endParaRPr lang="fr-CA" sz="346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3571E409-ED0B-FEF3-A67A-CBAFEF85F381}"/>
              </a:ext>
            </a:extLst>
          </p:cNvPr>
          <p:cNvSpPr/>
          <p:nvPr/>
        </p:nvSpPr>
        <p:spPr>
          <a:xfrm>
            <a:off x="6934606" y="3457281"/>
            <a:ext cx="2550065" cy="376169"/>
          </a:xfrm>
          <a:prstGeom prst="rect">
            <a:avLst/>
          </a:prstGeom>
          <a:noFill/>
          <a:ln w="19050">
            <a:solidFill>
              <a:srgbClr val="FD1A0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87965"/>
            <a:endParaRPr lang="fr-CA" sz="346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300604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682</Words>
  <Application>Microsoft Macintosh PowerPoint</Application>
  <PresentationFormat>Widescreen</PresentationFormat>
  <Paragraphs>59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Arial</vt:lpstr>
      <vt:lpstr>Calibri</vt:lpstr>
      <vt:lpstr>Calibri Light</vt:lpstr>
      <vt:lpstr>Helvetica</vt:lpstr>
      <vt:lpstr>Times New Roman</vt:lpstr>
      <vt:lpstr>Office 2013 - 2022 Theme</vt:lpstr>
      <vt:lpstr>Effet de l’état matrimonial sur le stade de présentation et le traitement chez les patients atteints d’un carcinome de l’urètre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Nawar Touma</dc:creator>
  <cp:lastModifiedBy>Nawar Touma</cp:lastModifiedBy>
  <cp:revision>1</cp:revision>
  <dcterms:created xsi:type="dcterms:W3CDTF">2024-06-04T02:01:39Z</dcterms:created>
  <dcterms:modified xsi:type="dcterms:W3CDTF">2024-06-04T02:43:50Z</dcterms:modified>
</cp:coreProperties>
</file>